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D732-9840-4782-BAA7-7603F547B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612FE-C9BF-4F61-8772-97D6EE5B3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1DFA-CE25-4A1B-A342-6EF5DF53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3D6CC-6953-48BF-B50C-C38A9304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D9B2-9394-442F-8FAB-F69D663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1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F818-15BE-4121-9F11-24E501A8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39269-409B-48C3-BC1C-D21A17DDB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68BA-4232-4413-89BA-831CC8A9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1A53-3873-4938-9A06-2F3F0D38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0EA0-E326-410D-B0B7-5240E97F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0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E9B5F-0610-4405-99AC-0FC4BBC6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408CF-18BC-4117-95BF-82DA4395D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4E59-C7E8-4C3C-936C-A3E4D86D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6178-D1FB-48C5-BF29-99B6BF00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A53D-BA3C-4354-B168-8D0936F7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7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3844-BD34-483C-A75F-BF002FFA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3B83-2CFB-4A91-853E-1FDCF7C6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6A42-8114-4811-A685-F1048A59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97F1-23DC-4856-8219-C4865CF3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BDA3-DEA7-461A-9134-A2CBA88E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E2F3-087B-4148-AE69-9F1A9BC4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F7316-6C11-4481-AE19-E9EA0776A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DACB-4D62-4E9E-8179-4B5EC12A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C0E9-E913-4C8F-AC09-E485DE11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B2F1-CFA7-4660-8B26-DE7ADAD2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9516-4C6D-42C6-9510-25BEF0D6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94FD-4EB3-4EDD-963C-1FD49CD48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95A4B-9BFE-427A-8C7A-6CB3A7D40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9EE28-5612-4EA3-A551-9A7FD816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6201A-1A3E-4A53-87D3-6EEEC40D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79D01-CCAD-4428-BDB3-ED2AF3C1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9051-6E2F-4603-A220-AA8BAB03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9E043-EB61-4BF4-8B41-9A28D04C2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7B3D1-9D49-4304-B325-709844EC4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C85E4-92DF-4DAF-AF3A-0B5D38B30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C76E1-83B5-4549-AF13-D32B71878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EE03F-7272-46CA-9E36-38F1E7AC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80645-C798-4211-ACBA-E1AB00A1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ACFAA-2552-42C0-85F8-3C759779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8488-E891-4970-A305-922B27CE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0D66B-7854-46FC-B3F8-CE7C5E72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67B96-5768-4D86-955F-2D63FE86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16F42-3A0D-4154-8E8D-1574DED3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654DE-CC9A-4F20-A8F6-2639523B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37570-C181-4CC4-AABC-F4457FAB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F88B0-0DEC-4A83-BB34-5524DF5B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6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8E2E-B2CC-4EC2-9CAD-6618DC5C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EE28-1F6B-4556-97B9-56B9EDC40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2902E-8E3B-48D6-85FA-B3C932DC4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91F3E-D3BA-42CF-B97C-7EA0C613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2D461-BDE5-48B1-AFA8-570B07D4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2616-70DB-4A0D-8451-2DA02E8A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3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C797-626E-4A2A-BADC-95B9DB64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10FD9-3987-4F2A-B367-95849EA30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AB9AE-205C-4240-B2A4-8550AFA20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AF5AA-0DFA-46E3-AD51-C642088F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ED938-0979-4644-BB33-A97A6A78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057FE-D445-4E5C-872F-8D19E76D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3845F-3500-4B2F-B494-22D2BC14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2ABE0-C3D9-4D64-8B9A-EF4B4230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23D3-7917-42F3-9A8A-43E47B078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77A1-DF9C-4765-990E-5E1F079AC29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8CB3-7E1F-4E31-B623-9B2B29AC8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43A2-3C5A-44D1-BFDB-919C77E79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rtualspark/time2vec_ethereu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erlymarco/MEDIUM_NoteBook/blob/master/Time2Vec/Time2Vec.ipynb" TargetMode="External"/><Relationship Id="rId3" Type="http://schemas.openxmlformats.org/officeDocument/2006/relationships/hyperlink" Target="https://openreview.net/attachment?id=rklklCVYvB&amp;name=original_pdf" TargetMode="External"/><Relationship Id="rId7" Type="http://schemas.openxmlformats.org/officeDocument/2006/relationships/hyperlink" Target="https://github.com/tensorflow/addons/issues/2508" TargetMode="External"/><Relationship Id="rId2" Type="http://schemas.openxmlformats.org/officeDocument/2006/relationships/hyperlink" Target="https://arxiv.org/pdf/1907.0532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erlymarco/keras-hypetune" TargetMode="External"/><Relationship Id="rId11" Type="http://schemas.openxmlformats.org/officeDocument/2006/relationships/image" Target="../media/image20.jpeg"/><Relationship Id="rId5" Type="http://schemas.openxmlformats.org/officeDocument/2006/relationships/hyperlink" Target="https://github.com/email81227/Time2Vec-TensorFlow2/tree/master/Time2Vec" TargetMode="External"/><Relationship Id="rId10" Type="http://schemas.openxmlformats.org/officeDocument/2006/relationships/hyperlink" Target="https://towardsdatascience.com/time2vec-for-time-series-features-encoding-a03a4f3f937e" TargetMode="External"/><Relationship Id="rId4" Type="http://schemas.openxmlformats.org/officeDocument/2006/relationships/hyperlink" Target="https://www.kaggle.com/danofer/time2vec-water-levels" TargetMode="External"/><Relationship Id="rId9" Type="http://schemas.openxmlformats.org/officeDocument/2006/relationships/hyperlink" Target="https://towardsdatascience.com/neural-networks-with-sine-basis-function-c5c13fd6351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s Now A Good Time To Buy Ethereum? | Benzinga">
            <a:extLst>
              <a:ext uri="{FF2B5EF4-FFF2-40B4-BE49-F238E27FC236}">
                <a16:creationId xmlns:a16="http://schemas.microsoft.com/office/drawing/2014/main" id="{357AE94B-BB68-4C60-8D5F-51995217E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1" t="8779" r="2914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B0AD3-E9FC-4CF4-B44A-859B9D807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800" dirty="0"/>
              <a:t>Ethereum Price Prediction using Time2Vec + LSTM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44C3-5A54-4BE7-B295-D8D3304B2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sz="2000" dirty="0"/>
              <a:t>by Stanley Tran</a:t>
            </a:r>
          </a:p>
          <a:p>
            <a:pPr algn="l"/>
            <a:endParaRPr lang="en-CA" sz="2000" dirty="0"/>
          </a:p>
          <a:p>
            <a:pPr algn="l"/>
            <a:r>
              <a:rPr lang="en-CA" sz="1200" dirty="0" err="1"/>
              <a:t>Github</a:t>
            </a:r>
            <a:r>
              <a:rPr lang="en-CA" sz="1200" dirty="0"/>
              <a:t>: </a:t>
            </a:r>
            <a:r>
              <a:rPr lang="en-CA" sz="1200" dirty="0">
                <a:hlinkClick r:id="rId3"/>
              </a:rPr>
              <a:t>https://github.com/virtualspark/time2vec_ethereum</a:t>
            </a:r>
            <a:endParaRPr lang="en-CA" sz="1200" dirty="0"/>
          </a:p>
          <a:p>
            <a:pPr algn="l"/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339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EA65-7D61-4CED-9547-65EBCC83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66586"/>
            <a:ext cx="5836221" cy="1065913"/>
          </a:xfrm>
        </p:spPr>
        <p:txBody>
          <a:bodyPr anchor="b">
            <a:normAutofit/>
          </a:bodyPr>
          <a:lstStyle/>
          <a:p>
            <a:r>
              <a:rPr lang="en-CA" dirty="0"/>
              <a:t>Model Implementation</a:t>
            </a:r>
            <a:endParaRPr lang="en-US" dirty="0"/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97FC-584F-4B8F-9CCD-24E25BCD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53948"/>
            <a:ext cx="6894576" cy="3336540"/>
          </a:xfrm>
        </p:spPr>
        <p:txBody>
          <a:bodyPr>
            <a:normAutofit/>
          </a:bodyPr>
          <a:lstStyle/>
          <a:p>
            <a:r>
              <a:rPr lang="en-US" sz="2200" dirty="0"/>
              <a:t>Part 6: </a:t>
            </a:r>
            <a:r>
              <a:rPr lang="en-US" sz="2200" i="0" dirty="0">
                <a:effectLst/>
              </a:rPr>
              <a:t>Display the model loss with training and testing sets in </a:t>
            </a:r>
            <a:r>
              <a:rPr lang="en-US" sz="2200" i="0" dirty="0" err="1">
                <a:effectLst/>
              </a:rPr>
              <a:t>plt</a:t>
            </a:r>
            <a:r>
              <a:rPr lang="en-US" sz="2200" i="0" dirty="0">
                <a:effectLst/>
              </a:rPr>
              <a:t> graph</a:t>
            </a:r>
          </a:p>
          <a:p>
            <a:pPr lvl="1"/>
            <a:r>
              <a:rPr lang="en-US" sz="2200" dirty="0"/>
              <a:t>To see if the loss had been reduced when we trained our model after several epochs</a:t>
            </a:r>
          </a:p>
          <a:p>
            <a:pPr lvl="1"/>
            <a:endParaRPr lang="en-US" sz="2200" dirty="0"/>
          </a:p>
          <a:p>
            <a:r>
              <a:rPr lang="en-US" sz="2200" i="0" dirty="0">
                <a:effectLst/>
              </a:rPr>
              <a:t>Part 7: Display the actual and the predicted price in </a:t>
            </a:r>
            <a:r>
              <a:rPr lang="en-US" sz="2200" i="0" dirty="0" err="1">
                <a:effectLst/>
              </a:rPr>
              <a:t>plt</a:t>
            </a:r>
            <a:r>
              <a:rPr lang="en-US" sz="2200" i="0" dirty="0">
                <a:effectLst/>
              </a:rPr>
              <a:t> graph</a:t>
            </a:r>
          </a:p>
          <a:p>
            <a:pPr lvl="1"/>
            <a:r>
              <a:rPr lang="en-US" sz="2200" dirty="0"/>
              <a:t>To observe the actual price vs the predicted price</a:t>
            </a:r>
            <a:endParaRPr lang="en-US" sz="2200" i="0" dirty="0">
              <a:effectLst/>
            </a:endParaRPr>
          </a:p>
          <a:p>
            <a:endParaRPr lang="en-US" sz="2200" b="1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b="0" i="0" dirty="0">
              <a:effectLst/>
            </a:endParaRPr>
          </a:p>
          <a:p>
            <a:pPr lvl="1"/>
            <a:endParaRPr lang="en-US" sz="2200" b="0" i="0" dirty="0">
              <a:effectLst/>
            </a:endParaRP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lvl="1"/>
            <a:endParaRPr lang="en-US" sz="22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30899A6-1E52-4991-864E-1FE78D2BF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4886" y="3664541"/>
            <a:ext cx="4014216" cy="283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947E1712-4590-433F-9280-A4C5EF5D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4887" y="561551"/>
            <a:ext cx="4014215" cy="27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59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7C793-5F3E-4EAE-9E34-2F3E32D3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CA" sz="3600" dirty="0"/>
              <a:t>Insights and improvement initiatives</a:t>
            </a:r>
            <a:endParaRPr lang="en-US" sz="3600" dirty="0"/>
          </a:p>
        </p:txBody>
      </p:sp>
      <p:pic>
        <p:nvPicPr>
          <p:cNvPr id="7170" name="Picture 2" descr="bitcoin price: Top Cryptocurrency Prices Today: Cardano, Ethereum, XRP gain  up to 6% - The Economic Times">
            <a:extLst>
              <a:ext uri="{FF2B5EF4-FFF2-40B4-BE49-F238E27FC236}">
                <a16:creationId xmlns:a16="http://schemas.microsoft.com/office/drawing/2014/main" id="{ABA390DC-D3A2-4D2C-A2CC-0DD9AB41B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7" r="19491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77671-491D-42FB-A0D0-EA70F26A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CA" sz="1700" dirty="0"/>
              <a:t>Time2Vec and LSTM are excellent technologies</a:t>
            </a:r>
          </a:p>
          <a:p>
            <a:r>
              <a:rPr lang="en-CA" sz="1700" dirty="0"/>
              <a:t>Great usage to analyze and predict time-series information</a:t>
            </a:r>
          </a:p>
          <a:p>
            <a:r>
              <a:rPr lang="en-CA" sz="1700" dirty="0"/>
              <a:t>Comes with its own challenges</a:t>
            </a:r>
          </a:p>
          <a:p>
            <a:pPr lvl="1"/>
            <a:r>
              <a:rPr lang="en-CA" sz="1700" dirty="0"/>
              <a:t>Complex and hard to handle objects</a:t>
            </a:r>
          </a:p>
          <a:p>
            <a:pPr lvl="1"/>
            <a:r>
              <a:rPr lang="en-CA" sz="1700" dirty="0"/>
              <a:t>Great chance that model can overfit</a:t>
            </a:r>
          </a:p>
          <a:p>
            <a:r>
              <a:rPr lang="en-CA" sz="1700" dirty="0"/>
              <a:t>Improvements to consider:</a:t>
            </a:r>
          </a:p>
          <a:p>
            <a:pPr lvl="1"/>
            <a:r>
              <a:rPr lang="en-CA" sz="1700" dirty="0"/>
              <a:t>Build forecast function to predict the prices for the next few days, few months or years</a:t>
            </a:r>
          </a:p>
          <a:p>
            <a:pPr lvl="1"/>
            <a:r>
              <a:rPr lang="en-CA" sz="1700" dirty="0"/>
              <a:t>Try testing with other cryptos data (Bitcoin, Litecoin, Dogecoin,…)</a:t>
            </a:r>
          </a:p>
          <a:p>
            <a:pPr lvl="1"/>
            <a:r>
              <a:rPr lang="en-CA" sz="1700" dirty="0"/>
              <a:t>Build an application and deploy in GCP</a:t>
            </a:r>
          </a:p>
          <a:p>
            <a:endParaRPr lang="en-CA" sz="1700" dirty="0"/>
          </a:p>
          <a:p>
            <a:pPr marL="457200" lvl="1" indent="0">
              <a:buNone/>
            </a:pP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117704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ABC8D-8CF5-408B-B183-7095C479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References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9902-CD61-40FD-ACA6-06DA496F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b="1" i="0">
                <a:effectLst/>
                <a:latin typeface="-apple-system"/>
              </a:rPr>
              <a:t>Reseach Papers</a:t>
            </a:r>
          </a:p>
          <a:p>
            <a:r>
              <a:rPr lang="en-US" sz="1200" b="0" i="0" u="none" strike="noStrike">
                <a:effectLst/>
                <a:latin typeface="-apple-system"/>
                <a:hlinkClick r:id="rId2"/>
              </a:rPr>
              <a:t>https://arxiv.org/pdf/1907.05321.pdf</a:t>
            </a:r>
            <a:endParaRPr lang="en-US" sz="1200" u="none" strike="noStrike">
              <a:latin typeface="-apple-system"/>
            </a:endParaRPr>
          </a:p>
          <a:p>
            <a:r>
              <a:rPr lang="en-US" sz="1200" b="0" i="0" u="none" strike="noStrike">
                <a:effectLst/>
                <a:latin typeface="-apple-system"/>
                <a:hlinkClick r:id="rId3"/>
              </a:rPr>
              <a:t>https://openreview.net/attachment?id=rklklCVYvB&amp;name=original_pdf</a:t>
            </a:r>
            <a:endParaRPr lang="en-US" sz="1200" b="0" i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1200" b="1" i="0">
                <a:effectLst/>
                <a:latin typeface="-apple-system"/>
              </a:rPr>
              <a:t>Kaggle codes</a:t>
            </a:r>
          </a:p>
          <a:p>
            <a:r>
              <a:rPr lang="en-US" sz="1200" b="0" i="0" u="none" strike="noStrike">
                <a:effectLst/>
                <a:latin typeface="-apple-system"/>
                <a:hlinkClick r:id="rId4"/>
              </a:rPr>
              <a:t>https://www.kaggle.com/danofer/time2vec-water-levels</a:t>
            </a:r>
            <a:endParaRPr lang="en-US" sz="1200" b="0" i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1200" b="1" i="0">
                <a:effectLst/>
                <a:latin typeface="-apple-system"/>
              </a:rPr>
              <a:t>Github codes</a:t>
            </a:r>
          </a:p>
          <a:p>
            <a:r>
              <a:rPr lang="en-US" sz="1200" b="0" i="0" u="none" strike="noStrike">
                <a:effectLst/>
                <a:latin typeface="-apple-system"/>
                <a:hlinkClick r:id="rId5"/>
              </a:rPr>
              <a:t>https://github.com/email81227/Time2Vec-TensorFlow2/tree/master/Time2Vec</a:t>
            </a:r>
            <a:endParaRPr lang="en-US" sz="1200" u="none" strike="noStrike">
              <a:latin typeface="-apple-system"/>
            </a:endParaRPr>
          </a:p>
          <a:p>
            <a:r>
              <a:rPr lang="en-US" sz="1200" b="0" i="0" u="none" strike="noStrike">
                <a:effectLst/>
                <a:latin typeface="-apple-system"/>
                <a:hlinkClick r:id="rId6"/>
              </a:rPr>
              <a:t>https://github.com/cerlymarco/keras-hypetune</a:t>
            </a:r>
            <a:endParaRPr lang="en-US" sz="1200" u="none" strike="noStrike">
              <a:latin typeface="-apple-system"/>
            </a:endParaRPr>
          </a:p>
          <a:p>
            <a:r>
              <a:rPr lang="en-US" sz="1200" b="0" i="0" u="none" strike="noStrike">
                <a:effectLst/>
                <a:latin typeface="-apple-system"/>
                <a:hlinkClick r:id="rId7"/>
              </a:rPr>
              <a:t>https://github.com/tensorflow/addons/issues/2508</a:t>
            </a:r>
            <a:endParaRPr lang="en-US" sz="1200" u="none" strike="noStrike">
              <a:latin typeface="-apple-system"/>
            </a:endParaRPr>
          </a:p>
          <a:p>
            <a:r>
              <a:rPr lang="en-US" sz="1200" b="0" i="0" u="none" strike="noStrike">
                <a:effectLst/>
                <a:latin typeface="-apple-system"/>
                <a:hlinkClick r:id="rId8"/>
              </a:rPr>
              <a:t>https://github.com/cerlymarco/MEDIUM_NoteBook/blob/master/Time2Vec/Time2Vec.ipynb</a:t>
            </a:r>
            <a:endParaRPr lang="en-US" sz="1200" b="0" i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1200" b="1" i="0">
                <a:effectLst/>
                <a:latin typeface="-apple-system"/>
              </a:rPr>
              <a:t>Towards Data Science articles</a:t>
            </a:r>
          </a:p>
          <a:p>
            <a:r>
              <a:rPr lang="en-US" sz="1200" b="0" i="0" u="none" strike="noStrike">
                <a:effectLst/>
                <a:latin typeface="-apple-system"/>
                <a:hlinkClick r:id="rId9"/>
              </a:rPr>
              <a:t>https://towardsdatascience.com/neural-networks-with-sine-basis-function-c5c13fd63513</a:t>
            </a:r>
            <a:r>
              <a:rPr lang="en-US" sz="1200" b="0" i="0">
                <a:effectLst/>
                <a:latin typeface="-apple-system"/>
              </a:rPr>
              <a:t> (paper on sine basis function)</a:t>
            </a:r>
          </a:p>
          <a:p>
            <a:r>
              <a:rPr lang="en-US" sz="1200" b="0" i="0" u="none" strike="noStrike">
                <a:effectLst/>
                <a:latin typeface="-apple-system"/>
                <a:hlinkClick r:id="rId10"/>
              </a:rPr>
              <a:t>https://towardsdatascience.com/time2vec-for-time-series-features-encoding-a03a4f3f937e</a:t>
            </a:r>
            <a:endParaRPr lang="en-US" sz="1200" b="0" i="0">
              <a:effectLst/>
              <a:latin typeface="-apple-system"/>
            </a:endParaRPr>
          </a:p>
          <a:p>
            <a:endParaRPr lang="en-US" sz="1200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FBFDD3A2-A739-4283-8164-3C858029809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812" r="30454" b="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3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roplets on a glass surface with a needle">
            <a:extLst>
              <a:ext uri="{FF2B5EF4-FFF2-40B4-BE49-F238E27FC236}">
                <a16:creationId xmlns:a16="http://schemas.microsoft.com/office/drawing/2014/main" id="{D9B29137-68D8-4696-9BEA-C5F95C61F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" r="11890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32889-F9C1-426C-A4C8-2CEC2CAC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CA" sz="2800"/>
              <a:t>Agenda</a:t>
            </a:r>
            <a:endParaRPr lang="en-US" sz="2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ADE8-071E-4DD0-A6B9-D7ADF083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CA" sz="1700" dirty="0"/>
              <a:t>Introduction</a:t>
            </a:r>
          </a:p>
          <a:p>
            <a:r>
              <a:rPr lang="en-CA" sz="1700" dirty="0"/>
              <a:t>Understanding Ethereum</a:t>
            </a:r>
          </a:p>
          <a:p>
            <a:r>
              <a:rPr lang="en-CA" sz="1700" dirty="0"/>
              <a:t>Technologies used: Time2Vec + LSTM</a:t>
            </a:r>
          </a:p>
          <a:p>
            <a:r>
              <a:rPr lang="en-CA" sz="1700" dirty="0"/>
              <a:t>Model Implementation</a:t>
            </a:r>
          </a:p>
          <a:p>
            <a:r>
              <a:rPr lang="en-CA" sz="1700" dirty="0"/>
              <a:t>Insights and improvement initiatives</a:t>
            </a:r>
          </a:p>
          <a:p>
            <a:r>
              <a:rPr lang="en-CA" sz="1700" dirty="0"/>
              <a:t>References</a:t>
            </a:r>
          </a:p>
          <a:p>
            <a:endParaRPr lang="en-CA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74463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EA65-7D61-4CED-9547-65EBCC83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CA" dirty="0"/>
              <a:t>Introduction</a:t>
            </a:r>
            <a:endParaRPr lang="en-US" dirty="0"/>
          </a:p>
        </p:txBody>
      </p:sp>
      <p:pic>
        <p:nvPicPr>
          <p:cNvPr id="1026" name="Picture 2" descr="Introduction to Time Series Forecasting of Stock Prices with Python |  DataDrivenInvestor">
            <a:extLst>
              <a:ext uri="{FF2B5EF4-FFF2-40B4-BE49-F238E27FC236}">
                <a16:creationId xmlns:a16="http://schemas.microsoft.com/office/drawing/2014/main" id="{789D21AB-8B8A-405C-8056-C41B1C452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r="17687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97FC-584F-4B8F-9CCD-24E25BCD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Time is an important features</a:t>
            </a:r>
          </a:p>
          <a:p>
            <a:r>
              <a:rPr lang="en-US" sz="2000" dirty="0"/>
              <a:t>Time series forecasting is used to predict future values based on previously observed values</a:t>
            </a:r>
          </a:p>
          <a:p>
            <a:r>
              <a:rPr lang="en-US" sz="2000" dirty="0"/>
              <a:t>Examples: predicting stock movements, daily sales of a company, songs that a person is interested based of their listening history</a:t>
            </a:r>
          </a:p>
          <a:p>
            <a:r>
              <a:rPr lang="en-US" sz="2000" dirty="0"/>
              <a:t>In this project, we discuss how to predict the price of Ethereum using Time2Vec + LSTM</a:t>
            </a:r>
          </a:p>
        </p:txBody>
      </p:sp>
    </p:spTree>
    <p:extLst>
      <p:ext uri="{BB962C8B-B14F-4D97-AF65-F5344CB8AC3E}">
        <p14:creationId xmlns:p14="http://schemas.microsoft.com/office/powerpoint/2010/main" val="413287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EA65-7D61-4CED-9547-65EBCC83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CA"/>
              <a:t>Understanding Ethereum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97FC-584F-4B8F-9CCD-24E25BCD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Second largest cryptocurrency after Bitcoin</a:t>
            </a:r>
          </a:p>
          <a:p>
            <a:r>
              <a:rPr lang="en-US" sz="2000" dirty="0"/>
              <a:t>Decentralized, open-source blockchain with smart contract functionality</a:t>
            </a:r>
          </a:p>
          <a:p>
            <a:r>
              <a:rPr lang="en-US" sz="2000" dirty="0"/>
              <a:t>Used to create and share business, financial services, and entertainment applications (e.g. Non-fungible tokens)</a:t>
            </a:r>
          </a:p>
          <a:p>
            <a:r>
              <a:rPr lang="en-US" sz="2000" dirty="0"/>
              <a:t>Known as the </a:t>
            </a:r>
            <a:r>
              <a:rPr lang="en-CA" sz="2000" dirty="0"/>
              <a:t>“world’s programmable blockchain”</a:t>
            </a:r>
            <a:endParaRPr lang="en-US" sz="2000" dirty="0"/>
          </a:p>
        </p:txBody>
      </p:sp>
      <p:pic>
        <p:nvPicPr>
          <p:cNvPr id="2054" name="Picture 6" descr="Ethereum Prices Soar Over $3,200, Making Vitalik Buterin A Billionaire -  Forkast">
            <a:extLst>
              <a:ext uri="{FF2B5EF4-FFF2-40B4-BE49-F238E27FC236}">
                <a16:creationId xmlns:a16="http://schemas.microsoft.com/office/drawing/2014/main" id="{10FE1577-EE26-4B92-99A2-2BFA9A7DEB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0" r="17392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2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EA65-7D61-4CED-9547-65EBCC83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CA" dirty="0"/>
              <a:t>Technologies used: Time2Vec + LSTM</a:t>
            </a:r>
            <a:endParaRPr lang="en-US" dirty="0"/>
          </a:p>
        </p:txBody>
      </p:sp>
      <p:pic>
        <p:nvPicPr>
          <p:cNvPr id="3074" name="Picture 2" descr="Ethereum Price Movement Suggests More Decrease Below $330 | CryptoGazette -  Cryptocurrency News">
            <a:extLst>
              <a:ext uri="{FF2B5EF4-FFF2-40B4-BE49-F238E27FC236}">
                <a16:creationId xmlns:a16="http://schemas.microsoft.com/office/drawing/2014/main" id="{2C3FAC15-8AF3-49B5-AB1A-84282BA6C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1" r="21440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97FC-584F-4B8F-9CCD-24E25BCD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 lnSpcReduction="10000"/>
          </a:bodyPr>
          <a:lstStyle/>
          <a:p>
            <a:r>
              <a:rPr lang="en-US" sz="1100" dirty="0"/>
              <a:t>Time2Vec is a representation of time for modeling sequential data</a:t>
            </a:r>
          </a:p>
          <a:p>
            <a:r>
              <a:rPr lang="en-US" sz="1100" dirty="0"/>
              <a:t>Based on the following aspects:</a:t>
            </a:r>
          </a:p>
          <a:p>
            <a:pPr lvl="1"/>
            <a:r>
              <a:rPr lang="en-US" sz="1100" dirty="0"/>
              <a:t>Capture periodicity and non-cyclical modes</a:t>
            </a:r>
          </a:p>
          <a:p>
            <a:pPr lvl="1"/>
            <a:r>
              <a:rPr lang="en-US" sz="1100" dirty="0"/>
              <a:t>Time zoom constant</a:t>
            </a:r>
          </a:p>
          <a:p>
            <a:pPr lvl="1"/>
            <a:r>
              <a:rPr lang="en-US" sz="1100" dirty="0"/>
              <a:t>Easy to integrate with other models</a:t>
            </a:r>
          </a:p>
          <a:p>
            <a:r>
              <a:rPr lang="en-US" sz="1100" dirty="0"/>
              <a:t>Defined as follow: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r>
              <a:rPr lang="en-US" sz="900" b="1" dirty="0"/>
              <a:t>t2v(</a:t>
            </a:r>
            <a:r>
              <a:rPr lang="el-GR" sz="900" b="1" dirty="0"/>
              <a:t>τ)</a:t>
            </a:r>
            <a:r>
              <a:rPr lang="en-US" sz="900" dirty="0"/>
              <a:t> : Time2Vec of </a:t>
            </a:r>
            <a:r>
              <a:rPr lang="el-GR" sz="900" dirty="0"/>
              <a:t>τ</a:t>
            </a:r>
            <a:r>
              <a:rPr lang="en-US" sz="900" dirty="0"/>
              <a:t> (scalar notion of time) is a vector of size k + 1</a:t>
            </a:r>
          </a:p>
          <a:p>
            <a:pPr marL="457200" lvl="1" indent="0">
              <a:buNone/>
            </a:pPr>
            <a:r>
              <a:rPr lang="en-US" sz="900" b="1" dirty="0"/>
              <a:t>k</a:t>
            </a:r>
            <a:r>
              <a:rPr lang="en-US" sz="900" dirty="0"/>
              <a:t>: number of sinusoids (modelling the periodicity in your dataset)</a:t>
            </a:r>
          </a:p>
          <a:p>
            <a:pPr marL="457200" lvl="1" indent="0">
              <a:buNone/>
            </a:pPr>
            <a:r>
              <a:rPr lang="en-US" sz="900" b="1" dirty="0"/>
              <a:t>i</a:t>
            </a:r>
            <a:r>
              <a:rPr lang="en-US" sz="900" dirty="0"/>
              <a:t>: index of the k + 1 dimensional vector. Varies between 1 and k, 0</a:t>
            </a:r>
            <a:r>
              <a:rPr lang="en-US" sz="900" baseline="30000" dirty="0"/>
              <a:t>th</a:t>
            </a:r>
            <a:r>
              <a:rPr lang="en-US" sz="900" dirty="0"/>
              <a:t> being the linear term</a:t>
            </a:r>
          </a:p>
          <a:p>
            <a:pPr marL="457200" lvl="1" indent="0">
              <a:buNone/>
            </a:pPr>
            <a:r>
              <a:rPr lang="en-US" sz="900" b="1" dirty="0"/>
              <a:t>F</a:t>
            </a:r>
            <a:r>
              <a:rPr lang="en-US" sz="900" dirty="0"/>
              <a:t>: periodic activation function. Sine function is chosen for this.</a:t>
            </a:r>
          </a:p>
          <a:p>
            <a:pPr marL="457200" lvl="1" indent="0">
              <a:buNone/>
            </a:pPr>
            <a:r>
              <a:rPr lang="el-GR" sz="900" b="1" dirty="0"/>
              <a:t>ω</a:t>
            </a:r>
            <a:r>
              <a:rPr lang="en-US" sz="900" b="1" dirty="0" err="1"/>
              <a:t>i</a:t>
            </a:r>
            <a:r>
              <a:rPr lang="en-US" sz="900" b="1" dirty="0"/>
              <a:t> and </a:t>
            </a:r>
            <a:r>
              <a:rPr lang="el-GR" sz="900" b="1" dirty="0"/>
              <a:t>ϕ</a:t>
            </a:r>
            <a:r>
              <a:rPr lang="en-US" sz="900" b="1" dirty="0"/>
              <a:t>i</a:t>
            </a:r>
            <a:r>
              <a:rPr lang="en-US" sz="900" dirty="0"/>
              <a:t>: learnable parameters</a:t>
            </a:r>
          </a:p>
          <a:p>
            <a:pPr marL="457200" lvl="1" indent="0">
              <a:buNone/>
            </a:pPr>
            <a:r>
              <a:rPr lang="en-US" sz="900" dirty="0"/>
              <a:t>The entire vector is k (from sinusoids) + 1 (from linear term) dimensional vector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900" dirty="0"/>
              <a:t>The sine function in Time2Vec can be used to capture periodic patterns while the linear term for non-periodic pattern.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1100" dirty="0"/>
              <a:t>We will be using Time2Vec + LSTM to predict Ethereum price</a:t>
            </a:r>
          </a:p>
          <a:p>
            <a:pPr lvl="1"/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5174BD-E7CF-4D21-8FA0-5897247EC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780" y="3807455"/>
            <a:ext cx="24860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1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7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EA65-7D61-4CED-9547-65EBCC83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CA" sz="4000" dirty="0"/>
              <a:t>Model Implementation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97FC-584F-4B8F-9CCD-24E25BCD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1400" dirty="0"/>
              <a:t>Part 1: Extracting data of Ethereum using Yahoo Finance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1400" dirty="0"/>
              <a:t>Part 2: Preprocessing the data using </a:t>
            </a:r>
            <a:r>
              <a:rPr lang="en-US" sz="1400" dirty="0" err="1"/>
              <a:t>MinMaxScaler</a:t>
            </a:r>
            <a:endParaRPr lang="en-US" sz="1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200" dirty="0"/>
          </a:p>
          <a:p>
            <a:pPr lvl="1"/>
            <a:r>
              <a:rPr lang="en-US" sz="1200" dirty="0"/>
              <a:t>The goal of normalization is to change the values of numerical columns in the data set to a common scale without distorting differences in the ranges of values</a:t>
            </a:r>
          </a:p>
          <a:p>
            <a:endParaRPr lang="en-US" sz="21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140" name="Picture 136" descr="White puzzle with one red piece">
            <a:extLst>
              <a:ext uri="{FF2B5EF4-FFF2-40B4-BE49-F238E27FC236}">
                <a16:creationId xmlns:a16="http://schemas.microsoft.com/office/drawing/2014/main" id="{08CF20AA-F78A-4279-AF97-82DEC9E96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48" r="2474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71353E-DF2E-4423-BFDF-7D0EAE9A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95" y="2815007"/>
            <a:ext cx="4657725" cy="39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6A95D-789E-450F-BB8C-3BF5F52C6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632" y="3878892"/>
            <a:ext cx="36004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9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EA65-7D61-4CED-9547-65EBCC83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5109593" cy="1800526"/>
          </a:xfrm>
        </p:spPr>
        <p:txBody>
          <a:bodyPr>
            <a:normAutofit/>
          </a:bodyPr>
          <a:lstStyle/>
          <a:p>
            <a:r>
              <a:rPr lang="en-CA" sz="4000" dirty="0"/>
              <a:t>Model Implementation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97FC-584F-4B8F-9CCD-24E25BCD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1400" dirty="0"/>
              <a:t>Part 3: Define the Time2Vec + LSTM model. Generate sequence and labels to prepare data to feed in the model and perform train and test split.</a:t>
            </a:r>
          </a:p>
          <a:p>
            <a:pPr lvl="1"/>
            <a:r>
              <a:rPr lang="en-US" sz="1200" dirty="0"/>
              <a:t>This is the model building stage. It takes several attempts to get the right model to use and the choice of the sequence length. </a:t>
            </a:r>
          </a:p>
          <a:p>
            <a:pPr lvl="1"/>
            <a:r>
              <a:rPr lang="en-US" sz="1200" dirty="0"/>
              <a:t>Sequence length:</a:t>
            </a:r>
          </a:p>
          <a:p>
            <a:pPr lvl="1"/>
            <a:endParaRPr lang="en-US" sz="800" dirty="0"/>
          </a:p>
          <a:p>
            <a:pPr marL="914400" lvl="2" indent="0">
              <a:buNone/>
            </a:pPr>
            <a:r>
              <a:rPr lang="en-US" sz="800" i="1" dirty="0">
                <a:effectLst/>
              </a:rPr>
              <a:t>[ 1, 2, 3, 4, 5 ] –</a:t>
            </a:r>
            <a:r>
              <a:rPr lang="en-CA" sz="800" i="1" dirty="0">
                <a:effectLst/>
              </a:rPr>
              <a:t>&gt; [6]</a:t>
            </a:r>
          </a:p>
          <a:p>
            <a:pPr marL="914400" lvl="2" indent="0">
              <a:buNone/>
            </a:pPr>
            <a:br>
              <a:rPr lang="en-US" sz="800" i="1" dirty="0">
                <a:effectLst/>
              </a:rPr>
            </a:br>
            <a:r>
              <a:rPr lang="en-US" sz="800" i="1" dirty="0">
                <a:effectLst/>
              </a:rPr>
              <a:t>[ 2, 3, 4, 5, 6 ] –</a:t>
            </a:r>
            <a:r>
              <a:rPr lang="en-CA" sz="800" i="1" dirty="0">
                <a:effectLst/>
              </a:rPr>
              <a:t>&gt; [7]</a:t>
            </a:r>
          </a:p>
          <a:p>
            <a:pPr marL="914400" lvl="2" indent="0">
              <a:buNone/>
            </a:pPr>
            <a:br>
              <a:rPr lang="en-US" sz="800" i="1" dirty="0">
                <a:effectLst/>
              </a:rPr>
            </a:br>
            <a:r>
              <a:rPr lang="en-US" sz="800" i="1" dirty="0">
                <a:effectLst/>
              </a:rPr>
              <a:t>[ 3, 4, 5, 6, 7 ] –</a:t>
            </a:r>
            <a:r>
              <a:rPr lang="en-CA" sz="800" i="1" dirty="0">
                <a:effectLst/>
              </a:rPr>
              <a:t>&gt; [8]</a:t>
            </a:r>
          </a:p>
          <a:p>
            <a:pPr marL="914400" lvl="2" indent="0">
              <a:buNone/>
            </a:pPr>
            <a:br>
              <a:rPr lang="en-US" sz="800" i="1" dirty="0">
                <a:effectLst/>
              </a:rPr>
            </a:br>
            <a:r>
              <a:rPr lang="en-US" sz="800" i="1" dirty="0">
                <a:effectLst/>
              </a:rPr>
              <a:t>[ 4, 5, 6, 7, 8 ] –</a:t>
            </a:r>
            <a:r>
              <a:rPr lang="en-CA" sz="800" i="1" dirty="0">
                <a:effectLst/>
              </a:rPr>
              <a:t>&gt; [9]</a:t>
            </a:r>
          </a:p>
          <a:p>
            <a:pPr marL="914400" lvl="2" indent="0">
              <a:buNone/>
            </a:pPr>
            <a:br>
              <a:rPr lang="en-US" sz="800" i="1" dirty="0">
                <a:effectLst/>
              </a:rPr>
            </a:br>
            <a:r>
              <a:rPr lang="en-US" sz="800" i="1" dirty="0">
                <a:effectLst/>
              </a:rPr>
              <a:t>[ 5, 6, 7, 8, 9 ] –</a:t>
            </a:r>
            <a:r>
              <a:rPr lang="en-CA" sz="800" i="1" dirty="0">
                <a:effectLst/>
              </a:rPr>
              <a:t>&gt; [10]</a:t>
            </a:r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lvl="1"/>
            <a:endParaRPr lang="en-US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61B234-BB5E-4FA7-B173-B8988A9C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592" y="224214"/>
            <a:ext cx="4264693" cy="5122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2CA739-CE34-47CC-A847-49B36701B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34" y="5501758"/>
            <a:ext cx="5461151" cy="12014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256828-503E-429E-B053-6B4A2BA89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941" y="3873557"/>
            <a:ext cx="3186984" cy="14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5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EA65-7D61-4CED-9547-65EBCC83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97285" cy="1807305"/>
          </a:xfrm>
        </p:spPr>
        <p:txBody>
          <a:bodyPr>
            <a:normAutofit/>
          </a:bodyPr>
          <a:lstStyle/>
          <a:p>
            <a:r>
              <a:rPr lang="en-CA" dirty="0"/>
              <a:t>Model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97FC-584F-4B8F-9CCD-24E25BCD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1400" dirty="0"/>
              <a:t>Part 4: </a:t>
            </a:r>
            <a:r>
              <a:rPr lang="en-US" sz="1400" i="0" dirty="0">
                <a:effectLst/>
              </a:rPr>
              <a:t>Use </a:t>
            </a:r>
            <a:r>
              <a:rPr lang="en-US" sz="1400" i="0" dirty="0" err="1">
                <a:effectLst/>
              </a:rPr>
              <a:t>KerasGridSearch</a:t>
            </a:r>
            <a:r>
              <a:rPr lang="en-US" sz="1400" i="0" dirty="0">
                <a:effectLst/>
              </a:rPr>
              <a:t> to find the best parameters (with the best score) to use for the Time2Vec + LSTM model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b="0" i="0" dirty="0">
              <a:effectLst/>
            </a:endParaRPr>
          </a:p>
          <a:p>
            <a:pPr lvl="1"/>
            <a:endParaRPr lang="en-US" sz="1400" b="0" i="0" dirty="0">
              <a:effectLst/>
            </a:endParaRPr>
          </a:p>
          <a:p>
            <a:pPr lvl="1"/>
            <a:r>
              <a:rPr lang="en-US" sz="1400" b="0" i="0" dirty="0">
                <a:effectLst/>
              </a:rPr>
              <a:t>Hyperparameters optimization is a big part of deep learning. </a:t>
            </a:r>
          </a:p>
          <a:p>
            <a:pPr lvl="1"/>
            <a:r>
              <a:rPr lang="en-US" sz="1400" b="0" i="0" dirty="0">
                <a:effectLst/>
              </a:rPr>
              <a:t>Using </a:t>
            </a:r>
            <a:r>
              <a:rPr lang="en-US" sz="1400" b="0" i="0" dirty="0" err="1">
                <a:effectLst/>
              </a:rPr>
              <a:t>KerasGridSearch</a:t>
            </a:r>
            <a:r>
              <a:rPr lang="en-US" sz="1400" b="0" i="0" dirty="0">
                <a:effectLst/>
              </a:rPr>
              <a:t> enables you to find the best hyperparameters to tune your model. 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5122" name="Picture 2" descr="universal Mixing Desk 5MT Series S">
            <a:extLst>
              <a:ext uri="{FF2B5EF4-FFF2-40B4-BE49-F238E27FC236}">
                <a16:creationId xmlns:a16="http://schemas.microsoft.com/office/drawing/2014/main" id="{C916D89F-4605-4139-B77C-44C601504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5" r="22180" b="-2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4390CD-27A8-4B85-A7A1-75764C52F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63" y="3091086"/>
            <a:ext cx="5060523" cy="19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7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EA65-7D61-4CED-9547-65EBCC83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543938" cy="1807305"/>
          </a:xfrm>
        </p:spPr>
        <p:txBody>
          <a:bodyPr>
            <a:normAutofit/>
          </a:bodyPr>
          <a:lstStyle/>
          <a:p>
            <a:r>
              <a:rPr lang="en-CA" dirty="0"/>
              <a:t>Model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97FC-584F-4B8F-9CCD-24E25BCD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Part 5: </a:t>
            </a:r>
            <a:r>
              <a:rPr lang="en-US" sz="2000" i="0" dirty="0">
                <a:effectLst/>
              </a:rPr>
              <a:t>Apply the best parameters in the Time2Vec + LSTM model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i="0" dirty="0">
              <a:effectLst/>
            </a:endParaRPr>
          </a:p>
          <a:p>
            <a:pPr lvl="1"/>
            <a:endParaRPr lang="en-US" sz="2000" b="0" i="0" dirty="0">
              <a:effectLst/>
            </a:endParaRP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6148" name="Picture 4" descr="Is deep learning overhyped? – TechTalks">
            <a:extLst>
              <a:ext uri="{FF2B5EF4-FFF2-40B4-BE49-F238E27FC236}">
                <a16:creationId xmlns:a16="http://schemas.microsoft.com/office/drawing/2014/main" id="{EC71F2D7-F40B-49EF-B9BD-3B3DABA1F4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3" r="14962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597F35-F967-4160-B002-D6C57948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3" y="3256235"/>
            <a:ext cx="5473191" cy="19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7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828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Ethereum Price Prediction using Time2Vec + LSTM</vt:lpstr>
      <vt:lpstr>Agenda</vt:lpstr>
      <vt:lpstr>Introduction</vt:lpstr>
      <vt:lpstr>Understanding Ethereum</vt:lpstr>
      <vt:lpstr>Technologies used: Time2Vec + LSTM</vt:lpstr>
      <vt:lpstr>Model Implementation</vt:lpstr>
      <vt:lpstr>Model Implementation</vt:lpstr>
      <vt:lpstr>Model Implementation</vt:lpstr>
      <vt:lpstr>Model Implementation</vt:lpstr>
      <vt:lpstr>Model Implementation</vt:lpstr>
      <vt:lpstr>Insights and improvement initiatives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Price Prediction using Time2Vec + LSTM</dc:title>
  <dc:creator>Stanley Tran</dc:creator>
  <cp:lastModifiedBy>Stanley Tran</cp:lastModifiedBy>
  <cp:revision>24</cp:revision>
  <dcterms:created xsi:type="dcterms:W3CDTF">2021-07-25T23:19:55Z</dcterms:created>
  <dcterms:modified xsi:type="dcterms:W3CDTF">2021-07-30T00:58:04Z</dcterms:modified>
</cp:coreProperties>
</file>