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2" r:id="rId6"/>
    <p:sldId id="280" r:id="rId7"/>
    <p:sldId id="263" r:id="rId8"/>
    <p:sldId id="269" r:id="rId9"/>
    <p:sldId id="265" r:id="rId10"/>
    <p:sldId id="266" r:id="rId11"/>
    <p:sldId id="267" r:id="rId12"/>
    <p:sldId id="268" r:id="rId13"/>
    <p:sldId id="270" r:id="rId14"/>
    <p:sldId id="271" r:id="rId15"/>
    <p:sldId id="272" r:id="rId16"/>
    <p:sldId id="273" r:id="rId17"/>
    <p:sldId id="274" r:id="rId18"/>
    <p:sldId id="275" r:id="rId19"/>
    <p:sldId id="278" r:id="rId20"/>
    <p:sldId id="277" r:id="rId21"/>
    <p:sldId id="27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18"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8751E-B018-4C77-BFA7-1D0DDA077182}"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27035-6F1B-4801-A7D9-E5437DA44451}" type="slidenum">
              <a:rPr lang="en-GB" smtClean="0"/>
              <a:t>‹#›</a:t>
            </a:fld>
            <a:endParaRPr lang="en-GB"/>
          </a:p>
        </p:txBody>
      </p:sp>
    </p:spTree>
    <p:extLst>
      <p:ext uri="{BB962C8B-B14F-4D97-AF65-F5344CB8AC3E}">
        <p14:creationId xmlns:p14="http://schemas.microsoft.com/office/powerpoint/2010/main" val="2683025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42424"/>
                </a:solidFill>
                <a:effectLst/>
                <a:latin typeface="source-serif-pro"/>
              </a:rPr>
              <a:t>Programming Language : </a:t>
            </a:r>
            <a:r>
              <a:rPr lang="en-GB" b="0" i="0" dirty="0">
                <a:solidFill>
                  <a:srgbClr val="242424"/>
                </a:solidFill>
                <a:effectLst/>
                <a:latin typeface="source-serif-pro"/>
              </a:rPr>
              <a:t>Dart is a modern, object-oriented, class-based programming language. It was created by Google and is primarily used for building web and mobile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42424"/>
                </a:solidFill>
                <a:effectLst/>
                <a:latin typeface="source-serif-pro"/>
              </a:rPr>
              <a:t>Designed for Flutter : </a:t>
            </a:r>
            <a:r>
              <a:rPr lang="en-GB" b="0" i="0" dirty="0">
                <a:solidFill>
                  <a:srgbClr val="242424"/>
                </a:solidFill>
                <a:effectLst/>
                <a:latin typeface="source-serif-pro"/>
              </a:rPr>
              <a:t>Dart is the official programming language for Flutter. It was chosen as the language for Flutter because of its performance, simplicity, and suitability for building user interfaces.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42424"/>
                </a:solidFill>
                <a:effectLst/>
                <a:latin typeface="source-serif-pro"/>
              </a:rPr>
              <a:t>Libraries: </a:t>
            </a:r>
          </a:p>
          <a:p>
            <a:pPr algn="l">
              <a:buFont typeface="Arial" panose="020B0604020202020204" pitchFamily="34" charset="0"/>
              <a:buChar char="•"/>
            </a:pPr>
            <a:r>
              <a:rPr lang="en-GB" b="0" i="0" dirty="0" err="1">
                <a:solidFill>
                  <a:srgbClr val="374151"/>
                </a:solidFill>
                <a:effectLst/>
                <a:latin typeface="Droid Serif"/>
              </a:rPr>
              <a:t>dart:core</a:t>
            </a:r>
            <a:r>
              <a:rPr lang="en-GB" b="0" i="0" dirty="0">
                <a:solidFill>
                  <a:srgbClr val="374151"/>
                </a:solidFill>
                <a:effectLst/>
                <a:latin typeface="Droid Serif"/>
              </a:rPr>
              <a:t>: This provides the core functionality of the program.</a:t>
            </a:r>
          </a:p>
          <a:p>
            <a:pPr algn="l">
              <a:buFont typeface="Arial" panose="020B0604020202020204" pitchFamily="34" charset="0"/>
              <a:buChar char="•"/>
            </a:pPr>
            <a:r>
              <a:rPr lang="en-GB" b="0" i="0" dirty="0" err="1">
                <a:solidFill>
                  <a:srgbClr val="374151"/>
                </a:solidFill>
                <a:effectLst/>
                <a:latin typeface="Droid Serif"/>
              </a:rPr>
              <a:t>dart:html</a:t>
            </a:r>
            <a:r>
              <a:rPr lang="en-GB" b="0" i="0" dirty="0">
                <a:solidFill>
                  <a:srgbClr val="374151"/>
                </a:solidFill>
                <a:effectLst/>
                <a:latin typeface="Droid Serif"/>
              </a:rPr>
              <a:t> : This provides HTML and Document object model for web-based </a:t>
            </a:r>
            <a:r>
              <a:rPr lang="en-GB" b="0" i="0" dirty="0" err="1">
                <a:solidFill>
                  <a:srgbClr val="374151"/>
                </a:solidFill>
                <a:effectLst/>
                <a:latin typeface="Droid Serif"/>
              </a:rPr>
              <a:t>applicatios</a:t>
            </a:r>
            <a:r>
              <a:rPr lang="en-GB" b="0" i="0" dirty="0">
                <a:solidFill>
                  <a:srgbClr val="374151"/>
                </a:solidFill>
                <a:effectLst/>
                <a:latin typeface="Droid Serif"/>
              </a:rPr>
              <a:t> (DOM).</a:t>
            </a:r>
          </a:p>
          <a:p>
            <a:pPr algn="l">
              <a:buFont typeface="Arial" panose="020B0604020202020204" pitchFamily="34" charset="0"/>
              <a:buChar char="•"/>
            </a:pPr>
            <a:r>
              <a:rPr lang="en-GB" b="0" i="0" dirty="0" err="1">
                <a:solidFill>
                  <a:srgbClr val="374151"/>
                </a:solidFill>
                <a:effectLst/>
                <a:latin typeface="Droid Serif"/>
              </a:rPr>
              <a:t>dart:math</a:t>
            </a:r>
            <a:r>
              <a:rPr lang="en-GB" b="0" i="0" dirty="0">
                <a:solidFill>
                  <a:srgbClr val="374151"/>
                </a:solidFill>
                <a:effectLst/>
                <a:latin typeface="Droid Serif"/>
              </a:rPr>
              <a:t>: This provides a mathematical functions library.</a:t>
            </a:r>
          </a:p>
          <a:p>
            <a:pPr algn="l">
              <a:buFont typeface="Arial" panose="020B0604020202020204" pitchFamily="34" charset="0"/>
              <a:buChar char="•"/>
            </a:pPr>
            <a:r>
              <a:rPr lang="en-GB" b="0" i="0" dirty="0" err="1">
                <a:solidFill>
                  <a:srgbClr val="374151"/>
                </a:solidFill>
                <a:effectLst/>
                <a:latin typeface="Droid Serif"/>
              </a:rPr>
              <a:t>dart:collection</a:t>
            </a:r>
            <a:r>
              <a:rPr lang="en-GB" b="0" i="0" dirty="0">
                <a:solidFill>
                  <a:srgbClr val="374151"/>
                </a:solidFill>
                <a:effectLst/>
                <a:latin typeface="Droid Serif"/>
              </a:rPr>
              <a:t>: This provides data structures like queues, linked lists, maps, and trees.</a:t>
            </a:r>
          </a:p>
          <a:p>
            <a:pPr algn="l">
              <a:buFont typeface="Arial" panose="020B0604020202020204" pitchFamily="34" charset="0"/>
              <a:buChar char="•"/>
            </a:pPr>
            <a:r>
              <a:rPr lang="en-GB" b="0" i="0" dirty="0" err="1">
                <a:solidFill>
                  <a:srgbClr val="374151"/>
                </a:solidFill>
                <a:effectLst/>
                <a:latin typeface="Droid Serif"/>
              </a:rPr>
              <a:t>dart:io</a:t>
            </a:r>
            <a:r>
              <a:rPr lang="en-GB" b="0" i="0" dirty="0">
                <a:solidFill>
                  <a:srgbClr val="374151"/>
                </a:solidFill>
                <a:effectLst/>
                <a:latin typeface="Droid Serif"/>
              </a:rPr>
              <a:t>: This provide files, sockets, and other Input output for client-server-based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p:txBody>
      </p:sp>
      <p:sp>
        <p:nvSpPr>
          <p:cNvPr id="4" name="Slide Number Placeholder 3"/>
          <p:cNvSpPr>
            <a:spLocks noGrp="1"/>
          </p:cNvSpPr>
          <p:nvPr>
            <p:ph type="sldNum" sz="quarter" idx="5"/>
          </p:nvPr>
        </p:nvSpPr>
        <p:spPr/>
        <p:txBody>
          <a:bodyPr/>
          <a:lstStyle/>
          <a:p>
            <a:fld id="{EFE27035-6F1B-4801-A7D9-E5437DA44451}" type="slidenum">
              <a:rPr lang="en-GB" smtClean="0"/>
              <a:t>4</a:t>
            </a:fld>
            <a:endParaRPr lang="en-GB"/>
          </a:p>
        </p:txBody>
      </p:sp>
    </p:spTree>
    <p:extLst>
      <p:ext uri="{BB962C8B-B14F-4D97-AF65-F5344CB8AC3E}">
        <p14:creationId xmlns:p14="http://schemas.microsoft.com/office/powerpoint/2010/main" val="77502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screen is a widget that contains a widget.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 of Widgets are building blocks.</a:t>
            </a:r>
          </a:p>
          <a:p>
            <a:endParaRPr lang="en-GB" dirty="0"/>
          </a:p>
          <a:p>
            <a:r>
              <a:rPr lang="en-GB" dirty="0"/>
              <a:t>Widgets are made by composing basic widgets into more advanced widgets.</a:t>
            </a:r>
          </a:p>
          <a:p>
            <a:endParaRPr lang="en-GB" dirty="0"/>
          </a:p>
          <a:p>
            <a:endParaRPr lang="en-GB" dirty="0"/>
          </a:p>
          <a:p>
            <a:r>
              <a:rPr lang="en-GB" dirty="0"/>
              <a:t>UI Elements: Text, Button, </a:t>
            </a:r>
            <a:r>
              <a:rPr lang="en-GB" dirty="0" err="1"/>
              <a:t>BottomNavigationBar</a:t>
            </a:r>
            <a:r>
              <a:rPr lang="en-GB" dirty="0"/>
              <a:t> etc.</a:t>
            </a:r>
          </a:p>
          <a:p>
            <a:r>
              <a:rPr lang="en-GB" dirty="0"/>
              <a:t>Layout Element: Padding, Stack, Column etc. </a:t>
            </a:r>
          </a:p>
          <a:p>
            <a:r>
              <a:rPr lang="en-GB" dirty="0"/>
              <a:t>New Screen: Activity, </a:t>
            </a:r>
            <a:r>
              <a:rPr lang="en-GB" dirty="0" err="1"/>
              <a:t>ViewController</a:t>
            </a:r>
            <a:r>
              <a:rPr lang="en-GB" dirty="0"/>
              <a:t> or similar.</a:t>
            </a:r>
          </a:p>
          <a:p>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13</a:t>
            </a:fld>
            <a:endParaRPr lang="en-GB"/>
          </a:p>
        </p:txBody>
      </p:sp>
    </p:spTree>
    <p:extLst>
      <p:ext uri="{BB962C8B-B14F-4D97-AF65-F5344CB8AC3E}">
        <p14:creationId xmlns:p14="http://schemas.microsoft.com/office/powerpoint/2010/main" val="20025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apple-system"/>
              </a:rPr>
              <a:t>The widget tree is precisely what it sounds like—a tree structure where each node is a widget. This structure determines how your app's UI is organized and displayed. </a:t>
            </a:r>
          </a:p>
          <a:p>
            <a:endParaRPr lang="en-GB" b="0" i="0" dirty="0">
              <a:solidFill>
                <a:srgbClr val="171717"/>
              </a:solidFill>
              <a:effectLst/>
              <a:latin typeface="-apple-system"/>
            </a:endParaRPr>
          </a:p>
          <a:p>
            <a:r>
              <a:rPr lang="en-GB" b="0" i="0" dirty="0">
                <a:solidFill>
                  <a:srgbClr val="171717"/>
                </a:solidFill>
                <a:effectLst/>
                <a:latin typeface="-apple-system"/>
              </a:rPr>
              <a:t>Widgets are arranged hierarchically, forming a parent-child relationship.</a:t>
            </a:r>
          </a:p>
          <a:p>
            <a:endParaRPr lang="en-GB" b="0" i="0" dirty="0">
              <a:solidFill>
                <a:srgbClr val="171717"/>
              </a:solidFill>
              <a:effectLst/>
              <a:latin typeface="-apple-system"/>
            </a:endParaRPr>
          </a:p>
          <a:p>
            <a:r>
              <a:rPr lang="en-GB" b="0" i="0" dirty="0">
                <a:solidFill>
                  <a:srgbClr val="171717"/>
                </a:solidFill>
                <a:effectLst/>
                <a:latin typeface="-apple-system"/>
              </a:rPr>
              <a:t>In this snippet, </a:t>
            </a:r>
            <a:r>
              <a:rPr lang="en-GB" b="0" i="0" dirty="0" err="1">
                <a:solidFill>
                  <a:srgbClr val="171717"/>
                </a:solidFill>
                <a:effectLst/>
                <a:latin typeface="-apple-system"/>
              </a:rPr>
              <a:t>MaterialApp</a:t>
            </a:r>
            <a:r>
              <a:rPr lang="en-GB" b="0" i="0" dirty="0">
                <a:solidFill>
                  <a:srgbClr val="171717"/>
                </a:solidFill>
                <a:effectLst/>
                <a:latin typeface="-apple-system"/>
              </a:rPr>
              <a:t>, Scaffold, </a:t>
            </a:r>
            <a:r>
              <a:rPr lang="en-GB" b="0" i="0" dirty="0" err="1">
                <a:solidFill>
                  <a:srgbClr val="171717"/>
                </a:solidFill>
                <a:effectLst/>
                <a:latin typeface="-apple-system"/>
              </a:rPr>
              <a:t>AppBar</a:t>
            </a:r>
            <a:r>
              <a:rPr lang="en-GB" b="0" i="0" dirty="0">
                <a:solidFill>
                  <a:srgbClr val="171717"/>
                </a:solidFill>
                <a:effectLst/>
                <a:latin typeface="-apple-system"/>
              </a:rPr>
              <a:t>, </a:t>
            </a:r>
            <a:r>
              <a:rPr lang="en-GB" b="0" i="0" dirty="0" err="1">
                <a:solidFill>
                  <a:srgbClr val="171717"/>
                </a:solidFill>
                <a:effectLst/>
                <a:latin typeface="-apple-system"/>
              </a:rPr>
              <a:t>Center</a:t>
            </a:r>
            <a:r>
              <a:rPr lang="en-GB" b="0" i="0" dirty="0">
                <a:solidFill>
                  <a:srgbClr val="171717"/>
                </a:solidFill>
                <a:effectLst/>
                <a:latin typeface="-apple-system"/>
              </a:rPr>
              <a:t>, and Text are all widgets, forming a widget tree.</a:t>
            </a:r>
          </a:p>
          <a:p>
            <a:endParaRPr lang="en-GB" b="0" i="0" dirty="0">
              <a:solidFill>
                <a:srgbClr val="171717"/>
              </a:solidFill>
              <a:effectLst/>
              <a:latin typeface="-apple-system"/>
            </a:endParaRPr>
          </a:p>
          <a:p>
            <a:r>
              <a:rPr lang="en-GB" b="0" i="0" dirty="0">
                <a:solidFill>
                  <a:srgbClr val="171717"/>
                </a:solidFill>
                <a:effectLst/>
                <a:latin typeface="-apple-system"/>
              </a:rPr>
              <a:t>Widgets Rebuild: When something triggers a change, the affected widgets rebuild.</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14</a:t>
            </a:fld>
            <a:endParaRPr lang="en-GB"/>
          </a:p>
        </p:txBody>
      </p:sp>
    </p:spTree>
    <p:extLst>
      <p:ext uri="{BB962C8B-B14F-4D97-AF65-F5344CB8AC3E}">
        <p14:creationId xmlns:p14="http://schemas.microsoft.com/office/powerpoint/2010/main" val="168536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Immutable means that all instances are final. </a:t>
            </a:r>
          </a:p>
          <a:p>
            <a:endParaRPr lang="en-GB" dirty="0"/>
          </a:p>
          <a:p>
            <a:r>
              <a:rPr lang="en-GB" dirty="0"/>
              <a:t>Used for displaying something that doesn’t change once it’s initialised. </a:t>
            </a:r>
          </a:p>
          <a:p>
            <a:endParaRPr lang="en-GB" dirty="0"/>
          </a:p>
          <a:p>
            <a:r>
              <a:rPr lang="en-GB" b="0" i="0" dirty="0">
                <a:solidFill>
                  <a:srgbClr val="0C0D0E"/>
                </a:solidFill>
                <a:effectLst/>
                <a:latin typeface="-apple-system"/>
              </a:rPr>
              <a:t>Are useful when the part of the user interface you are describing does not depend on anything other than the configuration information in the object itself and the </a:t>
            </a:r>
            <a:r>
              <a:rPr lang="en-GB" b="0" i="0" dirty="0" err="1">
                <a:solidFill>
                  <a:srgbClr val="0C0D0E"/>
                </a:solidFill>
                <a:effectLst/>
                <a:latin typeface="-apple-system"/>
              </a:rPr>
              <a:t>BuildContext</a:t>
            </a:r>
            <a:r>
              <a:rPr lang="en-GB" b="0" i="0" dirty="0">
                <a:solidFill>
                  <a:srgbClr val="0C0D0E"/>
                </a:solidFill>
                <a:effectLst/>
                <a:latin typeface="-apple-system"/>
              </a:rPr>
              <a:t> in which the widget is inflated. (= use when you don't need to "update the UI here").</a:t>
            </a:r>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15</a:t>
            </a:fld>
            <a:endParaRPr lang="en-GB"/>
          </a:p>
        </p:txBody>
      </p:sp>
    </p:spTree>
    <p:extLst>
      <p:ext uri="{BB962C8B-B14F-4D97-AF65-F5344CB8AC3E}">
        <p14:creationId xmlns:p14="http://schemas.microsoft.com/office/powerpoint/2010/main" val="78989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13337"/>
                </a:solidFill>
                <a:effectLst/>
                <a:latin typeface="Crimson Text"/>
              </a:rPr>
              <a:t>State defines the information on how to interact with the widget in terms of: Behaviour and Layout. </a:t>
            </a:r>
          </a:p>
          <a:p>
            <a:endParaRPr lang="en-GB" b="0" i="0" dirty="0">
              <a:solidFill>
                <a:srgbClr val="313337"/>
              </a:solidFill>
              <a:effectLst/>
              <a:latin typeface="Crimson Text"/>
            </a:endParaRPr>
          </a:p>
          <a:p>
            <a:r>
              <a:rPr lang="en-GB" b="0" i="0" dirty="0">
                <a:solidFill>
                  <a:srgbClr val="313337"/>
                </a:solidFill>
                <a:effectLst/>
                <a:latin typeface="Crimson Text"/>
              </a:rPr>
              <a:t>Any changes to the state trigger the widget to rebuild. </a:t>
            </a:r>
          </a:p>
          <a:p>
            <a:endParaRPr lang="en-GB" b="0" i="0" dirty="0">
              <a:solidFill>
                <a:srgbClr val="313337"/>
              </a:solidFill>
              <a:effectLst/>
              <a:latin typeface="Crimson Text"/>
            </a:endParaRPr>
          </a:p>
          <a:p>
            <a:r>
              <a:rPr lang="en-GB" b="0" i="0" dirty="0">
                <a:solidFill>
                  <a:srgbClr val="313337"/>
                </a:solidFill>
                <a:effectLst/>
                <a:latin typeface="Crimson Text"/>
              </a:rPr>
              <a:t>A stateful widget is used when some part of the UI must change dynamically during runtime. Stateful widgets can redraw themselves multiple times while the app is running.</a:t>
            </a:r>
            <a:endParaRPr lang="en-GB" dirty="0"/>
          </a:p>
          <a:p>
            <a:endParaRPr lang="en-GB" dirty="0"/>
          </a:p>
          <a:p>
            <a:r>
              <a:rPr lang="en-GB" dirty="0"/>
              <a:t>It has Mutable Instances that can be read synchronously.</a:t>
            </a: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16</a:t>
            </a:fld>
            <a:endParaRPr lang="en-GB"/>
          </a:p>
        </p:txBody>
      </p:sp>
    </p:spTree>
    <p:extLst>
      <p:ext uri="{BB962C8B-B14F-4D97-AF65-F5344CB8AC3E}">
        <p14:creationId xmlns:p14="http://schemas.microsoft.com/office/powerpoint/2010/main" val="2271698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13337"/>
                </a:solidFill>
                <a:effectLst/>
                <a:latin typeface="Crimson Text"/>
              </a:rPr>
              <a:t>Stateful widgets are useful when the part of the UI we are describing changes dynamically.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13337"/>
              </a:solidFill>
              <a:effectLst/>
              <a:latin typeface="Crimson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13337"/>
                </a:solidFill>
                <a:effectLst/>
                <a:latin typeface="Crimson Text"/>
              </a:rPr>
              <a:t> If we create a button widget that updates itself each time a user clicks that button, that is a stateful widget.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17</a:t>
            </a:fld>
            <a:endParaRPr lang="en-GB"/>
          </a:p>
        </p:txBody>
      </p:sp>
    </p:spTree>
    <p:extLst>
      <p:ext uri="{BB962C8B-B14F-4D97-AF65-F5344CB8AC3E}">
        <p14:creationId xmlns:p14="http://schemas.microsoft.com/office/powerpoint/2010/main" val="219413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b="0" i="0" dirty="0">
                <a:solidFill>
                  <a:srgbClr val="383D41"/>
                </a:solidFill>
                <a:effectLst/>
                <a:latin typeface="Google Sans Text"/>
              </a:rPr>
              <a:t>A plugin package is a special kind of package that makes platform (phone) functionality available to the app. </a:t>
            </a:r>
          </a:p>
          <a:p>
            <a:endParaRPr lang="en-GB" b="0" i="0" dirty="0">
              <a:solidFill>
                <a:srgbClr val="383D41"/>
              </a:solidFill>
              <a:effectLst/>
              <a:latin typeface="Google Sans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83D41"/>
                </a:solidFill>
                <a:effectLst/>
                <a:latin typeface="Google Sans Text"/>
              </a:rPr>
              <a:t>For example, a plugin might provide Flutter apps with the ability to use a device’s camera. native Bluetooth, geolocation, sensors within a native phone. </a:t>
            </a:r>
            <a:endParaRPr lang="en-GB" dirty="0"/>
          </a:p>
          <a:p>
            <a:endParaRPr lang="en-GB" b="0" i="0" dirty="0">
              <a:solidFill>
                <a:srgbClr val="383D41"/>
              </a:solidFill>
              <a:effectLst/>
              <a:latin typeface="Google Sans Text"/>
            </a:endParaRPr>
          </a:p>
          <a:p>
            <a:r>
              <a:rPr lang="en-GB" b="0" i="0" dirty="0">
                <a:solidFill>
                  <a:srgbClr val="383D41"/>
                </a:solidFill>
                <a:effectLst/>
                <a:latin typeface="Google Sans Text"/>
              </a:rPr>
              <a:t>Plugin packages can be written for Android (using Kotlin or Java), iOS (using Swift or Objective-C), web, macOS, Windows, Linux, or any combination thereof. </a:t>
            </a:r>
          </a:p>
        </p:txBody>
      </p:sp>
      <p:sp>
        <p:nvSpPr>
          <p:cNvPr id="4" name="Slide Number Placeholder 3"/>
          <p:cNvSpPr>
            <a:spLocks noGrp="1"/>
          </p:cNvSpPr>
          <p:nvPr>
            <p:ph type="sldNum" sz="quarter" idx="5"/>
          </p:nvPr>
        </p:nvSpPr>
        <p:spPr/>
        <p:txBody>
          <a:bodyPr/>
          <a:lstStyle/>
          <a:p>
            <a:fld id="{EFE27035-6F1B-4801-A7D9-E5437DA44451}" type="slidenum">
              <a:rPr lang="en-GB" smtClean="0"/>
              <a:t>18</a:t>
            </a:fld>
            <a:endParaRPr lang="en-GB"/>
          </a:p>
        </p:txBody>
      </p:sp>
    </p:spTree>
    <p:extLst>
      <p:ext uri="{BB962C8B-B14F-4D97-AF65-F5344CB8AC3E}">
        <p14:creationId xmlns:p14="http://schemas.microsoft.com/office/powerpoint/2010/main" val="419038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424"/>
                </a:solidFill>
                <a:effectLst/>
                <a:latin typeface="source-serif-pro"/>
              </a:rPr>
              <a:t>Usually, when building Flutter applications, we require to implement screens with complex components, we could also need to connect to an external database with the data we need for our application. </a:t>
            </a:r>
          </a:p>
          <a:p>
            <a:r>
              <a:rPr lang="en-GB" b="0" i="0" dirty="0">
                <a:solidFill>
                  <a:srgbClr val="242424"/>
                </a:solidFill>
                <a:effectLst/>
                <a:latin typeface="source-serif-pro"/>
              </a:rPr>
              <a:t>As developers, we could think about implementing all of these requirements with code built by ourselves, but in reality, </a:t>
            </a:r>
            <a:r>
              <a:rPr lang="en-GB" b="1" i="0" dirty="0">
                <a:solidFill>
                  <a:srgbClr val="242424"/>
                </a:solidFill>
                <a:effectLst/>
                <a:latin typeface="source-serif-pro"/>
              </a:rPr>
              <a:t>this will require time.</a:t>
            </a:r>
          </a:p>
          <a:p>
            <a:endParaRPr lang="en-GB" b="1" i="0" dirty="0">
              <a:solidFill>
                <a:srgbClr val="242424"/>
              </a:solidFill>
              <a:effectLst/>
              <a:latin typeface="source-serif-pro"/>
            </a:endParaRPr>
          </a:p>
          <a:p>
            <a:r>
              <a:rPr lang="en-GB" b="1" i="0" dirty="0">
                <a:solidFill>
                  <a:srgbClr val="242424"/>
                </a:solidFill>
                <a:effectLst/>
                <a:latin typeface="source-serif-pro"/>
              </a:rPr>
              <a:t>Dependency management</a:t>
            </a:r>
            <a:r>
              <a:rPr lang="en-GB" b="0" i="0" dirty="0">
                <a:solidFill>
                  <a:srgbClr val="242424"/>
                </a:solidFill>
                <a:effectLst/>
                <a:latin typeface="source-serif-pro"/>
              </a:rPr>
              <a:t> in Dart is as simple as it can be for developers to quickly implement publicly available libraries into their packages. </a:t>
            </a:r>
          </a:p>
          <a:p>
            <a:endParaRPr lang="en-GB" b="0" i="0" dirty="0">
              <a:solidFill>
                <a:srgbClr val="242424"/>
              </a:solidFill>
              <a:effectLst/>
              <a:latin typeface="source-serif-pro"/>
            </a:endParaRPr>
          </a:p>
          <a:p>
            <a:r>
              <a:rPr lang="en-GB" b="0" i="0" dirty="0">
                <a:solidFill>
                  <a:srgbClr val="242424"/>
                </a:solidFill>
                <a:effectLst/>
                <a:latin typeface="source-serif-pro"/>
              </a:rPr>
              <a:t>Using packages created by other developers to speed up the time it requires from us to develop an application is a common practice. </a:t>
            </a:r>
          </a:p>
          <a:p>
            <a:endParaRPr lang="en-GB" b="0" i="0" dirty="0">
              <a:solidFill>
                <a:srgbClr val="242424"/>
              </a:solidFill>
              <a:effectLst/>
              <a:latin typeface="source-serif-pro"/>
            </a:endParaRPr>
          </a:p>
          <a:p>
            <a:r>
              <a:rPr lang="en-GB" b="0" i="0" dirty="0">
                <a:solidFill>
                  <a:srgbClr val="242424"/>
                </a:solidFill>
                <a:effectLst/>
                <a:latin typeface="source-serif-pro"/>
              </a:rPr>
              <a:t>In addition, </a:t>
            </a:r>
            <a:r>
              <a:rPr lang="en-GB" b="1" i="0" dirty="0">
                <a:solidFill>
                  <a:srgbClr val="242424"/>
                </a:solidFill>
                <a:effectLst/>
                <a:latin typeface="source-serif-pro"/>
              </a:rPr>
              <a:t>it shows how working together, as a community, can help us create solutions to common problems.</a:t>
            </a: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19</a:t>
            </a:fld>
            <a:endParaRPr lang="en-GB"/>
          </a:p>
        </p:txBody>
      </p:sp>
    </p:spTree>
    <p:extLst>
      <p:ext uri="{BB962C8B-B14F-4D97-AF65-F5344CB8AC3E}">
        <p14:creationId xmlns:p14="http://schemas.microsoft.com/office/powerpoint/2010/main" val="89134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42424"/>
                </a:solidFill>
                <a:effectLst/>
                <a:latin typeface="source-serif-pro"/>
              </a:rPr>
              <a:t>Packages available at https://pub.dev</a:t>
            </a: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20</a:t>
            </a:fld>
            <a:endParaRPr lang="en-GB"/>
          </a:p>
        </p:txBody>
      </p:sp>
    </p:spTree>
    <p:extLst>
      <p:ext uri="{BB962C8B-B14F-4D97-AF65-F5344CB8AC3E}">
        <p14:creationId xmlns:p14="http://schemas.microsoft.com/office/powerpoint/2010/main" val="4253050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42424"/>
                </a:solidFill>
                <a:effectLst/>
                <a:latin typeface="source-serif-pro"/>
              </a:rPr>
              <a:t>Packages available at https://pub.dev</a:t>
            </a: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b="1" i="0" dirty="0">
              <a:solidFill>
                <a:srgbClr val="242424"/>
              </a:solidFill>
              <a:effectLst/>
              <a:latin typeface="source-serif-pro"/>
            </a:endParaRP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21</a:t>
            </a:fld>
            <a:endParaRPr lang="en-GB"/>
          </a:p>
        </p:txBody>
      </p:sp>
    </p:spTree>
    <p:extLst>
      <p:ext uri="{BB962C8B-B14F-4D97-AF65-F5344CB8AC3E}">
        <p14:creationId xmlns:p14="http://schemas.microsoft.com/office/powerpoint/2010/main" val="173319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i="0" dirty="0">
              <a:solidFill>
                <a:srgbClr val="242424"/>
              </a:solidFill>
              <a:effectLst/>
              <a:latin typeface="source-serif-pro"/>
            </a:endParaRP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22</a:t>
            </a:fld>
            <a:endParaRPr lang="en-GB"/>
          </a:p>
        </p:txBody>
      </p:sp>
    </p:spTree>
    <p:extLst>
      <p:ext uri="{BB962C8B-B14F-4D97-AF65-F5344CB8AC3E}">
        <p14:creationId xmlns:p14="http://schemas.microsoft.com/office/powerpoint/2010/main" val="187766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A0A23"/>
                </a:solidFill>
                <a:effectLst/>
                <a:latin typeface="inherit"/>
              </a:rPr>
              <a:t>The entry point of a Dart class is the main() method. This method acts as a starting point for Flutter apps as well.</a:t>
            </a:r>
          </a:p>
          <a:p>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5</a:t>
            </a:fld>
            <a:endParaRPr lang="en-GB"/>
          </a:p>
        </p:txBody>
      </p:sp>
    </p:spTree>
    <p:extLst>
      <p:ext uri="{BB962C8B-B14F-4D97-AF65-F5344CB8AC3E}">
        <p14:creationId xmlns:p14="http://schemas.microsoft.com/office/powerpoint/2010/main" val="151480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6</a:t>
            </a:fld>
            <a:endParaRPr lang="en-GB"/>
          </a:p>
        </p:txBody>
      </p:sp>
    </p:spTree>
    <p:extLst>
      <p:ext uri="{BB962C8B-B14F-4D97-AF65-F5344CB8AC3E}">
        <p14:creationId xmlns:p14="http://schemas.microsoft.com/office/powerpoint/2010/main" val="44027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UI works, it works, and it just keeps on working with. Different OS versions or manufactures (i.e. Samsung or HTC) can’t break it. </a:t>
            </a:r>
          </a:p>
          <a:p>
            <a:endParaRPr lang="en-GB" dirty="0"/>
          </a:p>
          <a:p>
            <a:r>
              <a:rPr lang="en-GB" dirty="0"/>
              <a:t>Apps feel natural on different platforms</a:t>
            </a:r>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7</a:t>
            </a:fld>
            <a:endParaRPr lang="en-GB"/>
          </a:p>
        </p:txBody>
      </p:sp>
    </p:spTree>
    <p:extLst>
      <p:ext uri="{BB962C8B-B14F-4D97-AF65-F5344CB8AC3E}">
        <p14:creationId xmlns:p14="http://schemas.microsoft.com/office/powerpoint/2010/main" val="343029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Left side is cheap, right side is expensive. </a:t>
            </a:r>
          </a:p>
        </p:txBody>
      </p:sp>
      <p:sp>
        <p:nvSpPr>
          <p:cNvPr id="4" name="Slide Number Placeholder 3"/>
          <p:cNvSpPr>
            <a:spLocks noGrp="1"/>
          </p:cNvSpPr>
          <p:nvPr>
            <p:ph type="sldNum" sz="quarter" idx="5"/>
          </p:nvPr>
        </p:nvSpPr>
        <p:spPr/>
        <p:txBody>
          <a:bodyPr/>
          <a:lstStyle/>
          <a:p>
            <a:fld id="{EFE27035-6F1B-4801-A7D9-E5437DA44451}" type="slidenum">
              <a:rPr lang="en-GB" smtClean="0"/>
              <a:t>8</a:t>
            </a:fld>
            <a:endParaRPr lang="en-GB"/>
          </a:p>
        </p:txBody>
      </p:sp>
    </p:spTree>
    <p:extLst>
      <p:ext uri="{BB962C8B-B14F-4D97-AF65-F5344CB8AC3E}">
        <p14:creationId xmlns:p14="http://schemas.microsoft.com/office/powerpoint/2010/main" val="29335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424"/>
                </a:solidFill>
                <a:effectLst/>
                <a:latin typeface="source-serif-pro"/>
              </a:rPr>
              <a:t>The OEM SDK’s have their apps written in their respective languages. </a:t>
            </a:r>
          </a:p>
          <a:p>
            <a:pPr algn="l"/>
            <a:endParaRPr lang="en-GB" b="0" i="0" dirty="0">
              <a:solidFill>
                <a:srgbClr val="242424"/>
              </a:solidFill>
              <a:effectLst/>
              <a:latin typeface="source-serif-pro"/>
            </a:endParaRPr>
          </a:p>
          <a:p>
            <a:pPr algn="l"/>
            <a:r>
              <a:rPr lang="en-GB" b="0" i="0" dirty="0">
                <a:solidFill>
                  <a:srgbClr val="242424"/>
                </a:solidFill>
                <a:effectLst/>
                <a:latin typeface="source-serif-pro"/>
              </a:rPr>
              <a:t>Then what the app needs from the UI (Cupertino and Material Design) is passed to it and the UI section draws to the canvas, as well as handling other events. </a:t>
            </a:r>
          </a:p>
          <a:p>
            <a:pPr algn="l"/>
            <a:endParaRPr lang="en-GB" b="0" i="0" dirty="0">
              <a:solidFill>
                <a:srgbClr val="242424"/>
              </a:solidFill>
              <a:effectLst/>
              <a:latin typeface="source-serif-pro"/>
            </a:endParaRPr>
          </a:p>
          <a:p>
            <a:pPr algn="l"/>
            <a:r>
              <a:rPr lang="en-GB" b="0" i="0" dirty="0">
                <a:solidFill>
                  <a:srgbClr val="242424"/>
                </a:solidFill>
                <a:effectLst/>
                <a:latin typeface="source-serif-pro"/>
              </a:rPr>
              <a:t>In the case of Android, there is also the JVM to consider but it’s already represented here within the blocks.</a:t>
            </a:r>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9</a:t>
            </a:fld>
            <a:endParaRPr lang="en-GB"/>
          </a:p>
        </p:txBody>
      </p:sp>
    </p:spTree>
    <p:extLst>
      <p:ext uri="{BB962C8B-B14F-4D97-AF65-F5344CB8AC3E}">
        <p14:creationId xmlns:p14="http://schemas.microsoft.com/office/powerpoint/2010/main" val="1293358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Then there are the attempts to create cross platform solutions with </a:t>
            </a:r>
            <a:r>
              <a:rPr lang="en-GB" b="0" i="0" dirty="0" err="1">
                <a:solidFill>
                  <a:srgbClr val="242424"/>
                </a:solidFill>
                <a:effectLst/>
                <a:latin typeface="source-serif-pro"/>
              </a:rPr>
              <a:t>Javascript</a:t>
            </a:r>
            <a:r>
              <a:rPr lang="en-GB" b="0" i="0" dirty="0">
                <a:solidFill>
                  <a:srgbClr val="242424"/>
                </a:solidFill>
                <a:effectLst/>
                <a:latin typeface="source-serif-pro"/>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The </a:t>
            </a:r>
            <a:r>
              <a:rPr lang="en-GB" b="0" i="0" dirty="0" err="1">
                <a:solidFill>
                  <a:srgbClr val="242424"/>
                </a:solidFill>
                <a:effectLst/>
                <a:latin typeface="source-serif-pro"/>
              </a:rPr>
              <a:t>Javascript</a:t>
            </a:r>
            <a:r>
              <a:rPr lang="en-GB" b="0" i="0" dirty="0">
                <a:solidFill>
                  <a:srgbClr val="242424"/>
                </a:solidFill>
                <a:effectLst/>
                <a:latin typeface="source-serif-pro"/>
              </a:rPr>
              <a:t> is translated into something the underlying framework can understand and then that bridge is what talks to the OEM UI.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This extra step of using a bridge take resources and time, impacting performance.</a:t>
            </a:r>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10</a:t>
            </a:fld>
            <a:endParaRPr lang="en-GB"/>
          </a:p>
        </p:txBody>
      </p:sp>
    </p:spTree>
    <p:extLst>
      <p:ext uri="{BB962C8B-B14F-4D97-AF65-F5344CB8AC3E}">
        <p14:creationId xmlns:p14="http://schemas.microsoft.com/office/powerpoint/2010/main" val="261396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Actual cross platform approaches have their code sent to the SDK libraries, again creating another step that takes time, resources and can adversely impact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Also, like all of the above approaches, they still use the stock OEM UI component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This (mostly) limits what you can do to what is available within that UI system.</a:t>
            </a:r>
            <a:endParaRPr lang="en-GB" dirty="0"/>
          </a:p>
          <a:p>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11</a:t>
            </a:fld>
            <a:endParaRPr lang="en-GB"/>
          </a:p>
        </p:txBody>
      </p:sp>
    </p:spTree>
    <p:extLst>
      <p:ext uri="{BB962C8B-B14F-4D97-AF65-F5344CB8AC3E}">
        <p14:creationId xmlns:p14="http://schemas.microsoft.com/office/powerpoint/2010/main" val="1232022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Then there’s Flutter. The first thing to notice is Flutter uses native ARM binary.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It’s compiled ahead of time, no JVM needed. This means it’s fast. Really fast.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That give you incredible capabilities, as you will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Notice how in all the above situations it was the OEM UI systems that talked to the graphics hardware and handled writing to the canvas. But Flutter uses it’s own graphics engine, the </a:t>
            </a:r>
            <a:r>
              <a:rPr lang="en-GB" b="0" i="0" dirty="0" err="1">
                <a:solidFill>
                  <a:srgbClr val="242424"/>
                </a:solidFill>
                <a:effectLst/>
                <a:latin typeface="source-serif-pro"/>
              </a:rPr>
              <a:t>Skia</a:t>
            </a:r>
            <a:r>
              <a:rPr lang="en-GB" b="0" i="0" dirty="0">
                <a:solidFill>
                  <a:srgbClr val="242424"/>
                </a:solidFill>
                <a:effectLst/>
                <a:latin typeface="source-serif-pro"/>
              </a:rPr>
              <a:t> engine. That engine is compiled into the app itself, for now. There is talk that a downloadable library including this and other things is in the works, which will allow individual Flutter apps to have a smaller footprint since these things won’t have to be compiled into every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Like the rest of the Flutter app, the </a:t>
            </a:r>
            <a:r>
              <a:rPr lang="en-GB" b="0" i="0" dirty="0" err="1">
                <a:solidFill>
                  <a:srgbClr val="242424"/>
                </a:solidFill>
                <a:effectLst/>
                <a:latin typeface="source-serif-pro"/>
              </a:rPr>
              <a:t>Skia</a:t>
            </a:r>
            <a:r>
              <a:rPr lang="en-GB" b="0" i="0" dirty="0">
                <a:solidFill>
                  <a:srgbClr val="242424"/>
                </a:solidFill>
                <a:effectLst/>
                <a:latin typeface="source-serif-pro"/>
              </a:rPr>
              <a:t> engine is already compiled to binary;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424"/>
                </a:solidFill>
                <a:effectLst/>
                <a:latin typeface="source-serif-pro"/>
              </a:rPr>
              <a:t>The secret lies in the fact that, Flutter isn’t using the OEM widget code. Instead, the Flutter framework contains widgets that were made to look exactly like the stock OEM widgets, pixel for pixel.</a:t>
            </a:r>
            <a:endParaRPr lang="en-GB" dirty="0"/>
          </a:p>
        </p:txBody>
      </p:sp>
      <p:sp>
        <p:nvSpPr>
          <p:cNvPr id="4" name="Slide Number Placeholder 3"/>
          <p:cNvSpPr>
            <a:spLocks noGrp="1"/>
          </p:cNvSpPr>
          <p:nvPr>
            <p:ph type="sldNum" sz="quarter" idx="5"/>
          </p:nvPr>
        </p:nvSpPr>
        <p:spPr/>
        <p:txBody>
          <a:bodyPr/>
          <a:lstStyle/>
          <a:p>
            <a:fld id="{EFE27035-6F1B-4801-A7D9-E5437DA44451}" type="slidenum">
              <a:rPr lang="en-GB" smtClean="0"/>
              <a:t>12</a:t>
            </a:fld>
            <a:endParaRPr lang="en-GB"/>
          </a:p>
        </p:txBody>
      </p:sp>
    </p:spTree>
    <p:extLst>
      <p:ext uri="{BB962C8B-B14F-4D97-AF65-F5344CB8AC3E}">
        <p14:creationId xmlns:p14="http://schemas.microsoft.com/office/powerpoint/2010/main" val="418607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1499-9456-FE08-AE3B-74A9EFCA0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A69CF8-C338-9335-B651-57E74321A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7A3850-A7F5-0819-16A7-D79AA435B208}"/>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06813A6A-E8C7-4DE1-2C61-3C73801DE0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3657FD-107D-4EDF-4BAF-7AF4068F6F33}"/>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200604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34B8-1D04-C85E-FBA8-749E6F6C29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5F311C-8C94-6448-9B83-9B7F3B9DB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B4989A-10E1-2402-FBD3-8D564E9F7F7C}"/>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4BAA7BF3-C711-D450-7FB8-819C0E28B6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8EA97F-F946-8CAF-A71B-F357042C1585}"/>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67376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46845-8323-16F2-D319-9259AA8A93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4314B3-AF8E-41BA-A1F8-794AB1B2E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68EACA-DD2D-1D8D-038F-EA0CC2AF5A30}"/>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D62DAA5B-0320-0673-BF5F-1EFBE62520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B97A0C-4890-4A09-47A6-4D643F76F4F2}"/>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192379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FFB2-4A64-85B4-E62C-667B8943EB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FEB365-6B3B-64C0-54AE-6432FD6BF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127459-BAE0-97D0-6F4F-665E70F5E0A7}"/>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71033B42-0375-EA18-ACD6-C51F6152F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FE037-2C3E-45C9-B2A1-CB71C58C5EB8}"/>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234637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542C-7ED5-B6DB-1794-63DE6A977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BB1F89-756B-C59A-C34D-F45946D22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093CD-EB11-1F73-4A74-0AFE2498B804}"/>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099C9F1B-7DA5-1D59-2DF8-B94E75BB31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0AD541-0E4C-5DAB-B2A3-E4250E47F560}"/>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119404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A50F-A3EE-122F-5DC7-B59819FAA1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42BB-2F29-F20C-62C8-C225F172C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38D01A6-7910-E481-8D13-7BBC009D8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BC0B386-58E3-C9AC-9BC4-248DE37B826F}"/>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6" name="Footer Placeholder 5">
            <a:extLst>
              <a:ext uri="{FF2B5EF4-FFF2-40B4-BE49-F238E27FC236}">
                <a16:creationId xmlns:a16="http://schemas.microsoft.com/office/drawing/2014/main" id="{0F25318F-C7E7-DFB8-BDBE-2FF5EFE87F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F3CC4E-E9CA-4461-6EF3-DA336A5727D5}"/>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185693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8D48-D581-D6E4-DD3F-16C8EA3712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0E1657-8F2D-E04C-B4C2-3E74DF569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A6FD67-12AF-4773-50AF-EDCF7D65B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EED100-9EA5-A715-0F4C-4E24AC768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7B543B-2ADA-A130-C04B-D2B98EDA3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90843A2-442F-16E7-ECCB-70305BFC28DA}"/>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8" name="Footer Placeholder 7">
            <a:extLst>
              <a:ext uri="{FF2B5EF4-FFF2-40B4-BE49-F238E27FC236}">
                <a16:creationId xmlns:a16="http://schemas.microsoft.com/office/drawing/2014/main" id="{A03762EF-0F5C-94C5-256B-BDDB35BA97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5E7F3A-A123-600C-BFDC-15A495E687F4}"/>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184013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05DB-7FF6-6C2E-7068-D57254A7CF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E2F084-91CF-6565-8AE9-44865BF6C3DC}"/>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4" name="Footer Placeholder 3">
            <a:extLst>
              <a:ext uri="{FF2B5EF4-FFF2-40B4-BE49-F238E27FC236}">
                <a16:creationId xmlns:a16="http://schemas.microsoft.com/office/drawing/2014/main" id="{A2F93C22-914B-B04B-C5EA-1279239C8F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5E6D41-229A-ACF8-B504-247B8292B0AE}"/>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376601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71A4D-090A-2BBB-AE01-94E3238D47B7}"/>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3" name="Footer Placeholder 2">
            <a:extLst>
              <a:ext uri="{FF2B5EF4-FFF2-40B4-BE49-F238E27FC236}">
                <a16:creationId xmlns:a16="http://schemas.microsoft.com/office/drawing/2014/main" id="{E56D2FA6-C8CD-F399-C633-5DD68E55F1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86BB07-E31B-E0FC-8543-8A8723C17F58}"/>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253618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211F-4B56-A157-1CE6-E8A04A5CA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1E3FED-6418-58E4-3CBD-1D58AB9BCE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A7F5AA-1751-5854-BE94-0DB5EB0F6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C93E4-3CF0-C943-B452-A826A2C2E848}"/>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6" name="Footer Placeholder 5">
            <a:extLst>
              <a:ext uri="{FF2B5EF4-FFF2-40B4-BE49-F238E27FC236}">
                <a16:creationId xmlns:a16="http://schemas.microsoft.com/office/drawing/2014/main" id="{04B4B9EC-0171-1FB7-C62F-26E935BB5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C4214B-16AD-A312-9FFE-D55B386D3FAD}"/>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200245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E5F9-2315-DF4D-CFE0-771B1CFC7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7C6BD2-51EA-8000-F090-605D7400F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512754-F4C8-EEAC-F61A-AE35793F9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62062-2458-66A5-1BB8-E5276A4E50F5}"/>
              </a:ext>
            </a:extLst>
          </p:cNvPr>
          <p:cNvSpPr>
            <a:spLocks noGrp="1"/>
          </p:cNvSpPr>
          <p:nvPr>
            <p:ph type="dt" sz="half" idx="10"/>
          </p:nvPr>
        </p:nvSpPr>
        <p:spPr/>
        <p:txBody>
          <a:bodyPr/>
          <a:lstStyle/>
          <a:p>
            <a:fld id="{16728B8D-2CCE-4202-9739-BF32F5ABA5D4}" type="datetimeFigureOut">
              <a:rPr lang="en-GB" smtClean="0"/>
              <a:t>27/11/2023</a:t>
            </a:fld>
            <a:endParaRPr lang="en-GB"/>
          </a:p>
        </p:txBody>
      </p:sp>
      <p:sp>
        <p:nvSpPr>
          <p:cNvPr id="6" name="Footer Placeholder 5">
            <a:extLst>
              <a:ext uri="{FF2B5EF4-FFF2-40B4-BE49-F238E27FC236}">
                <a16:creationId xmlns:a16="http://schemas.microsoft.com/office/drawing/2014/main" id="{D4A68AD9-AFAB-8BF0-CABD-604359E173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2DA914-F82E-CDB6-1192-9D822D39F2B3}"/>
              </a:ext>
            </a:extLst>
          </p:cNvPr>
          <p:cNvSpPr>
            <a:spLocks noGrp="1"/>
          </p:cNvSpPr>
          <p:nvPr>
            <p:ph type="sldNum" sz="quarter" idx="12"/>
          </p:nvPr>
        </p:nvSpPr>
        <p:spPr/>
        <p:txBody>
          <a:bodyPr/>
          <a:lstStyle/>
          <a:p>
            <a:fld id="{61895EF8-133F-4C60-B5AD-7944657D1640}" type="slidenum">
              <a:rPr lang="en-GB" smtClean="0"/>
              <a:t>‹#›</a:t>
            </a:fld>
            <a:endParaRPr lang="en-GB"/>
          </a:p>
        </p:txBody>
      </p:sp>
    </p:spTree>
    <p:extLst>
      <p:ext uri="{BB962C8B-B14F-4D97-AF65-F5344CB8AC3E}">
        <p14:creationId xmlns:p14="http://schemas.microsoft.com/office/powerpoint/2010/main" val="3663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385ED-843E-7EC4-1249-E31946FF6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0D0B73-8952-13B4-4349-0827D9AAF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AE96F5-E20E-397E-5811-CB7C5CF82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28B8D-2CCE-4202-9739-BF32F5ABA5D4}" type="datetimeFigureOut">
              <a:rPr lang="en-GB" smtClean="0"/>
              <a:t>27/11/2023</a:t>
            </a:fld>
            <a:endParaRPr lang="en-GB"/>
          </a:p>
        </p:txBody>
      </p:sp>
      <p:sp>
        <p:nvSpPr>
          <p:cNvPr id="5" name="Footer Placeholder 4">
            <a:extLst>
              <a:ext uri="{FF2B5EF4-FFF2-40B4-BE49-F238E27FC236}">
                <a16:creationId xmlns:a16="http://schemas.microsoft.com/office/drawing/2014/main" id="{B029C27A-EA24-51A2-AD2B-841241006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B13E55-902E-EA40-A33E-CFC8D76B8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95EF8-133F-4C60-B5AD-7944657D1640}" type="slidenum">
              <a:rPr lang="en-GB" smtClean="0"/>
              <a:t>‹#›</a:t>
            </a:fld>
            <a:endParaRPr lang="en-GB"/>
          </a:p>
        </p:txBody>
      </p:sp>
    </p:spTree>
    <p:extLst>
      <p:ext uri="{BB962C8B-B14F-4D97-AF65-F5344CB8AC3E}">
        <p14:creationId xmlns:p14="http://schemas.microsoft.com/office/powerpoint/2010/main" val="315128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1098550" y="2235200"/>
            <a:ext cx="9994900" cy="2387600"/>
          </a:xfrm>
        </p:spPr>
        <p:txBody>
          <a:bodyPr>
            <a:normAutofit/>
          </a:bodyPr>
          <a:lstStyle/>
          <a:p>
            <a:r>
              <a:rPr lang="en-GB" sz="4400" dirty="0">
                <a:solidFill>
                  <a:schemeClr val="bg1"/>
                </a:solidFill>
                <a:latin typeface="Satoshi Black" pitchFamily="50" charset="0"/>
              </a:rPr>
              <a:t>An Introduction to </a:t>
            </a:r>
            <a:br>
              <a:rPr lang="en-GB" sz="4400" dirty="0">
                <a:solidFill>
                  <a:schemeClr val="bg1"/>
                </a:solidFill>
                <a:latin typeface="Satoshi Black" pitchFamily="50" charset="0"/>
              </a:rPr>
            </a:br>
            <a:r>
              <a:rPr lang="en-GB" sz="4400" dirty="0">
                <a:solidFill>
                  <a:schemeClr val="bg1"/>
                </a:solidFill>
                <a:latin typeface="Satoshi Black" pitchFamily="50" charset="0"/>
              </a:rPr>
              <a:t>Flutter </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1524000" y="5676107"/>
            <a:ext cx="9144000" cy="1655762"/>
          </a:xfrm>
        </p:spPr>
        <p:txBody>
          <a:bodyPr>
            <a:normAutofit/>
          </a:bodyPr>
          <a:lstStyle/>
          <a:p>
            <a:r>
              <a:rPr lang="en-GB" sz="1600" dirty="0">
                <a:solidFill>
                  <a:schemeClr val="bg2">
                    <a:lumMod val="90000"/>
                  </a:schemeClr>
                </a:solidFill>
                <a:latin typeface="Satoshi" pitchFamily="50" charset="0"/>
              </a:rPr>
              <a:t>Mohammed Mukhtar</a:t>
            </a:r>
          </a:p>
          <a:p>
            <a:r>
              <a:rPr lang="en-GB" sz="1600" dirty="0">
                <a:solidFill>
                  <a:schemeClr val="bg2">
                    <a:lumMod val="90000"/>
                  </a:schemeClr>
                </a:solidFill>
                <a:latin typeface="Satoshi" pitchFamily="50" charset="0"/>
              </a:rPr>
              <a:t>B01416300</a:t>
            </a:r>
          </a:p>
        </p:txBody>
      </p:sp>
      <p:pic>
        <p:nvPicPr>
          <p:cNvPr id="5" name="Picture 4" descr="A blue and black logo&#10;&#10;Description automatically generated">
            <a:extLst>
              <a:ext uri="{FF2B5EF4-FFF2-40B4-BE49-F238E27FC236}">
                <a16:creationId xmlns:a16="http://schemas.microsoft.com/office/drawing/2014/main" id="{E05270A4-962B-C750-9E94-216459998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434" y="1392634"/>
            <a:ext cx="1685132" cy="1685132"/>
          </a:xfrm>
          <a:prstGeom prst="rect">
            <a:avLst/>
          </a:prstGeom>
        </p:spPr>
      </p:pic>
    </p:spTree>
    <p:extLst>
      <p:ext uri="{BB962C8B-B14F-4D97-AF65-F5344CB8AC3E}">
        <p14:creationId xmlns:p14="http://schemas.microsoft.com/office/powerpoint/2010/main" val="210430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Reactive View</a:t>
            </a:r>
          </a:p>
        </p:txBody>
      </p:sp>
      <p:pic>
        <p:nvPicPr>
          <p:cNvPr id="8" name="Picture 7">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1689" y="1866900"/>
            <a:ext cx="8308621" cy="4673599"/>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295191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Cross Platform</a:t>
            </a:r>
          </a:p>
        </p:txBody>
      </p:sp>
      <p:pic>
        <p:nvPicPr>
          <p:cNvPr id="8" name="Picture 7">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1690" y="1866900"/>
            <a:ext cx="8308619" cy="4673599"/>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209999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Flutter</a:t>
            </a:r>
          </a:p>
        </p:txBody>
      </p:sp>
      <p:pic>
        <p:nvPicPr>
          <p:cNvPr id="8" name="Picture 7">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1690" y="1866900"/>
            <a:ext cx="8308619" cy="4673598"/>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70960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Widgets</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The entire app is a widget</a:t>
            </a:r>
          </a:p>
          <a:p>
            <a:pPr marL="457200" indent="-457200" algn="l">
              <a:buFont typeface="Arial" panose="020B0604020202020204" pitchFamily="34" charset="0"/>
              <a:buChar char="•"/>
            </a:pPr>
            <a:r>
              <a:rPr lang="en-GB" sz="3200" dirty="0">
                <a:solidFill>
                  <a:schemeClr val="bg2"/>
                </a:solidFill>
                <a:latin typeface="Satoshi" pitchFamily="50" charset="0"/>
              </a:rPr>
              <a:t>Building block of UI</a:t>
            </a:r>
          </a:p>
          <a:p>
            <a:pPr marL="457200" indent="-457200" algn="l">
              <a:buFont typeface="Arial" panose="020B0604020202020204" pitchFamily="34" charset="0"/>
              <a:buChar char="•"/>
            </a:pPr>
            <a:r>
              <a:rPr lang="en-GB" sz="3200" dirty="0">
                <a:solidFill>
                  <a:schemeClr val="bg2"/>
                </a:solidFill>
                <a:latin typeface="Satoshi" pitchFamily="50" charset="0"/>
              </a:rPr>
              <a:t>Can represent:</a:t>
            </a:r>
          </a:p>
          <a:p>
            <a:pPr marL="914400" lvl="1" indent="-457200" algn="l">
              <a:buFont typeface="Arial" panose="020B0604020202020204" pitchFamily="34" charset="0"/>
              <a:buChar char="•"/>
            </a:pPr>
            <a:r>
              <a:rPr lang="en-GB" sz="2800" dirty="0">
                <a:solidFill>
                  <a:schemeClr val="bg2"/>
                </a:solidFill>
                <a:latin typeface="Satoshi" pitchFamily="50" charset="0"/>
              </a:rPr>
              <a:t>UI Elements</a:t>
            </a:r>
          </a:p>
          <a:p>
            <a:pPr marL="914400" lvl="1" indent="-457200" algn="l">
              <a:buFont typeface="Arial" panose="020B0604020202020204" pitchFamily="34" charset="0"/>
              <a:buChar char="•"/>
            </a:pPr>
            <a:r>
              <a:rPr lang="en-GB" sz="2800" dirty="0">
                <a:solidFill>
                  <a:schemeClr val="bg2"/>
                </a:solidFill>
                <a:latin typeface="Satoshi" pitchFamily="50" charset="0"/>
              </a:rPr>
              <a:t>Layout Elements</a:t>
            </a:r>
          </a:p>
          <a:p>
            <a:pPr marL="914400" lvl="1" indent="-457200" algn="l">
              <a:buFont typeface="Arial" panose="020B0604020202020204" pitchFamily="34" charset="0"/>
              <a:buChar char="•"/>
            </a:pPr>
            <a:r>
              <a:rPr lang="en-GB" sz="2800" dirty="0">
                <a:solidFill>
                  <a:schemeClr val="bg2"/>
                </a:solidFill>
                <a:latin typeface="Satoshi" pitchFamily="50" charset="0"/>
              </a:rPr>
              <a:t>New Screens</a:t>
            </a:r>
          </a:p>
          <a:p>
            <a:pPr marL="914400" lvl="1" indent="-457200" algn="l">
              <a:buFont typeface="Arial" panose="020B0604020202020204" pitchFamily="34" charset="0"/>
              <a:buChar char="•"/>
            </a:pPr>
            <a:endParaRPr lang="en-GB" sz="28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98997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93B554-8271-05C4-7E89-285E561272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3057" y="1866900"/>
            <a:ext cx="7865884" cy="4673598"/>
          </a:xfrm>
          <a:prstGeom prst="rect">
            <a:avLst/>
          </a:prstGeom>
        </p:spPr>
      </p:pic>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The Widget Tree</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914400" lvl="1" indent="-457200" algn="l">
              <a:buFont typeface="Arial" panose="020B0604020202020204" pitchFamily="34" charset="0"/>
              <a:buChar char="•"/>
            </a:pPr>
            <a:endParaRPr lang="en-GB" sz="28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205407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Stateless Widgets</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Have no State</a:t>
            </a:r>
          </a:p>
          <a:p>
            <a:pPr marL="457200" indent="-457200" algn="l">
              <a:buFont typeface="Arial" panose="020B0604020202020204" pitchFamily="34" charset="0"/>
              <a:buChar char="•"/>
            </a:pPr>
            <a:r>
              <a:rPr lang="en-GB" sz="3200" dirty="0">
                <a:solidFill>
                  <a:schemeClr val="bg2"/>
                </a:solidFill>
                <a:latin typeface="Satoshi" pitchFamily="50" charset="0"/>
              </a:rPr>
              <a:t>Are Immutable</a:t>
            </a:r>
          </a:p>
          <a:p>
            <a:pPr marL="457200" indent="-457200" algn="l">
              <a:buFont typeface="Arial" panose="020B0604020202020204" pitchFamily="34" charset="0"/>
              <a:buChar char="•"/>
            </a:pPr>
            <a:r>
              <a:rPr lang="en-GB" sz="3200" dirty="0">
                <a:solidFill>
                  <a:schemeClr val="bg2"/>
                </a:solidFill>
                <a:latin typeface="Satoshi" pitchFamily="50" charset="0"/>
              </a:rPr>
              <a:t>Once created, they don’t change</a:t>
            </a:r>
          </a:p>
          <a:p>
            <a:pPr marL="457200" indent="-457200" algn="l">
              <a:buFont typeface="Arial" panose="020B0604020202020204" pitchFamily="34" charset="0"/>
              <a:buChar char="•"/>
            </a:pPr>
            <a:endParaRPr lang="en-GB" sz="2800" dirty="0">
              <a:solidFill>
                <a:schemeClr val="bg2"/>
              </a:solidFill>
              <a:latin typeface="Satoshi" pitchFamily="50" charset="0"/>
            </a:endParaRPr>
          </a:p>
          <a:p>
            <a:pPr marL="914400" lvl="1" indent="-457200" algn="l">
              <a:buFont typeface="Arial" panose="020B0604020202020204" pitchFamily="34" charset="0"/>
              <a:buChar char="•"/>
            </a:pPr>
            <a:endParaRPr lang="en-GB" sz="28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pic>
        <p:nvPicPr>
          <p:cNvPr id="6" name="Picture 5">
            <a:extLst>
              <a:ext uri="{FF2B5EF4-FFF2-40B4-BE49-F238E27FC236}">
                <a16:creationId xmlns:a16="http://schemas.microsoft.com/office/drawing/2014/main" id="{0D3CAA69-09DD-16E0-9936-D36B5C172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34" y="4132103"/>
            <a:ext cx="6382641" cy="2276793"/>
          </a:xfrm>
          <a:prstGeom prst="rect">
            <a:avLst/>
          </a:prstGeom>
        </p:spPr>
      </p:pic>
    </p:spTree>
    <p:extLst>
      <p:ext uri="{BB962C8B-B14F-4D97-AF65-F5344CB8AC3E}">
        <p14:creationId xmlns:p14="http://schemas.microsoft.com/office/powerpoint/2010/main" val="10256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Stateful Widgets</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Have a State</a:t>
            </a:r>
          </a:p>
          <a:p>
            <a:pPr marL="457200" indent="-457200" algn="l">
              <a:buFont typeface="Arial" panose="020B0604020202020204" pitchFamily="34" charset="0"/>
              <a:buChar char="•"/>
            </a:pPr>
            <a:r>
              <a:rPr lang="en-GB" sz="3200" dirty="0">
                <a:solidFill>
                  <a:schemeClr val="bg2"/>
                </a:solidFill>
                <a:latin typeface="Satoshi" pitchFamily="50" charset="0"/>
              </a:rPr>
              <a:t>Has Mutable Instances</a:t>
            </a:r>
          </a:p>
          <a:p>
            <a:pPr marL="457200" indent="-457200" algn="l">
              <a:buFont typeface="Arial" panose="020B0604020202020204" pitchFamily="34" charset="0"/>
              <a:buChar char="•"/>
            </a:pPr>
            <a:r>
              <a:rPr lang="en-GB" sz="3200" dirty="0">
                <a:solidFill>
                  <a:schemeClr val="bg2"/>
                </a:solidFill>
                <a:latin typeface="Satoshi" pitchFamily="50" charset="0"/>
              </a:rPr>
              <a:t>Any changes to State, cause a rebuild</a:t>
            </a:r>
          </a:p>
          <a:p>
            <a:pPr marL="457200" indent="-457200" algn="l">
              <a:buFont typeface="Arial" panose="020B0604020202020204" pitchFamily="34" charset="0"/>
              <a:buChar char="•"/>
            </a:pPr>
            <a:r>
              <a:rPr lang="en-GB" sz="3200" dirty="0">
                <a:solidFill>
                  <a:schemeClr val="bg2"/>
                </a:solidFill>
                <a:latin typeface="Satoshi" pitchFamily="50" charset="0"/>
              </a:rPr>
              <a:t>Consume more resources</a:t>
            </a:r>
          </a:p>
          <a:p>
            <a:pPr marL="457200" indent="-457200" algn="l">
              <a:buFont typeface="Arial" panose="020B0604020202020204" pitchFamily="34" charset="0"/>
              <a:buChar char="•"/>
            </a:pPr>
            <a:endParaRPr lang="en-GB" sz="2800" dirty="0">
              <a:solidFill>
                <a:schemeClr val="bg2"/>
              </a:solidFill>
              <a:latin typeface="Satoshi" pitchFamily="50" charset="0"/>
            </a:endParaRPr>
          </a:p>
          <a:p>
            <a:pPr marL="914400" lvl="1" indent="-457200" algn="l">
              <a:buFont typeface="Arial" panose="020B0604020202020204" pitchFamily="34" charset="0"/>
              <a:buChar char="•"/>
            </a:pPr>
            <a:endParaRPr lang="en-GB" sz="28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56445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Stateful Widgets</a:t>
            </a:r>
          </a:p>
        </p:txBody>
      </p:sp>
      <p:pic>
        <p:nvPicPr>
          <p:cNvPr id="8" name="Picture 7">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31269" y="1866900"/>
            <a:ext cx="4329461" cy="4673598"/>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265861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Native Plugins</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Can access Native API’s</a:t>
            </a:r>
          </a:p>
          <a:p>
            <a:pPr marL="457200" indent="-457200" algn="l">
              <a:buFont typeface="Arial" panose="020B0604020202020204" pitchFamily="34" charset="0"/>
              <a:buChar char="•"/>
            </a:pPr>
            <a:r>
              <a:rPr lang="en-GB" sz="2800" dirty="0">
                <a:solidFill>
                  <a:schemeClr val="bg2"/>
                </a:solidFill>
                <a:latin typeface="Satoshi" pitchFamily="50" charset="0"/>
              </a:rPr>
              <a:t>Official Plugins</a:t>
            </a:r>
          </a:p>
          <a:p>
            <a:pPr marL="457200" indent="-457200" algn="l">
              <a:buFont typeface="Arial" panose="020B0604020202020204" pitchFamily="34" charset="0"/>
              <a:buChar char="•"/>
            </a:pPr>
            <a:r>
              <a:rPr lang="en-GB" sz="2800" dirty="0">
                <a:solidFill>
                  <a:schemeClr val="bg2"/>
                </a:solidFill>
                <a:latin typeface="Satoshi" pitchFamily="50" charset="0"/>
              </a:rPr>
              <a:t>Community-based Plugins</a:t>
            </a:r>
          </a:p>
          <a:p>
            <a:pPr marL="457200" indent="-457200" algn="l">
              <a:buFont typeface="Arial" panose="020B0604020202020204" pitchFamily="34" charset="0"/>
              <a:buChar char="•"/>
            </a:pPr>
            <a:r>
              <a:rPr lang="en-GB" sz="2800" dirty="0">
                <a:solidFill>
                  <a:schemeClr val="bg2"/>
                </a:solidFill>
                <a:latin typeface="Satoshi" pitchFamily="50" charset="0"/>
              </a:rPr>
              <a:t>Build Custom Plugins</a:t>
            </a:r>
          </a:p>
          <a:p>
            <a:pPr marL="914400" lvl="1" indent="-457200" algn="l">
              <a:buFont typeface="Arial" panose="020B0604020202020204" pitchFamily="34" charset="0"/>
              <a:buChar char="•"/>
            </a:pPr>
            <a:endParaRPr lang="en-GB" sz="28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219917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Dependency Management</a:t>
            </a:r>
          </a:p>
        </p:txBody>
      </p:sp>
      <p:sp>
        <p:nvSpPr>
          <p:cNvPr id="5" name="Subtitle 2">
            <a:extLst>
              <a:ext uri="{FF2B5EF4-FFF2-40B4-BE49-F238E27FC236}">
                <a16:creationId xmlns:a16="http://schemas.microsoft.com/office/drawing/2014/main" id="{5E76527F-A1B6-69CA-5AAF-155B7F4DA1B9}"/>
              </a:ext>
            </a:extLst>
          </p:cNvPr>
          <p:cNvSpPr txBox="1">
            <a:spLocks/>
          </p:cNvSpPr>
          <p:nvPr/>
        </p:nvSpPr>
        <p:spPr>
          <a:xfrm>
            <a:off x="825500" y="2183606"/>
            <a:ext cx="9144000" cy="31122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GB" sz="3200" dirty="0">
                <a:solidFill>
                  <a:schemeClr val="bg2"/>
                </a:solidFill>
                <a:latin typeface="Satoshi" pitchFamily="50" charset="0"/>
              </a:rPr>
              <a:t>Quickly add Libraries into your package</a:t>
            </a:r>
          </a:p>
          <a:p>
            <a:pPr marL="457200" indent="-457200" algn="l">
              <a:buFont typeface="Arial" panose="020B0604020202020204" pitchFamily="34" charset="0"/>
              <a:buChar char="•"/>
            </a:pPr>
            <a:r>
              <a:rPr lang="en-GB" sz="3200" dirty="0">
                <a:solidFill>
                  <a:schemeClr val="bg2"/>
                </a:solidFill>
                <a:latin typeface="Satoshi" pitchFamily="50" charset="0"/>
              </a:rPr>
              <a:t>Publicly Available</a:t>
            </a:r>
          </a:p>
          <a:p>
            <a:pPr marL="914400" lvl="1" indent="-457200" algn="l">
              <a:buFont typeface="Arial" panose="020B0604020202020204" pitchFamily="34" charset="0"/>
              <a:buChar char="•"/>
            </a:pPr>
            <a:r>
              <a:rPr lang="en-GB" sz="2400" dirty="0">
                <a:solidFill>
                  <a:schemeClr val="bg2"/>
                </a:solidFill>
                <a:latin typeface="Satoshi" pitchFamily="50" charset="0"/>
                <a:hlinkClick r:id="rId3"/>
              </a:rPr>
              <a:t>https://pub.dev</a:t>
            </a:r>
            <a:endParaRPr lang="en-GB" sz="2400" dirty="0">
              <a:solidFill>
                <a:schemeClr val="bg2"/>
              </a:solidFill>
              <a:latin typeface="Satoshi" pitchFamily="50" charset="0"/>
            </a:endParaRPr>
          </a:p>
          <a:p>
            <a:pPr marL="457200" indent="-457200" algn="l">
              <a:buFont typeface="Arial" panose="020B0604020202020204" pitchFamily="34" charset="0"/>
              <a:buChar char="•"/>
            </a:pPr>
            <a:r>
              <a:rPr lang="en-GB" sz="2800" dirty="0">
                <a:solidFill>
                  <a:schemeClr val="bg2"/>
                </a:solidFill>
                <a:latin typeface="Satoshi" pitchFamily="50" charset="0"/>
              </a:rPr>
              <a:t>Can use Git Repos</a:t>
            </a:r>
          </a:p>
          <a:p>
            <a:pPr marL="457200" indent="-457200" algn="l">
              <a:buFont typeface="Arial" panose="020B0604020202020204" pitchFamily="34" charset="0"/>
              <a:buChar char="•"/>
            </a:pPr>
            <a:r>
              <a:rPr lang="en-GB" sz="2800" dirty="0">
                <a:solidFill>
                  <a:schemeClr val="bg2"/>
                </a:solidFill>
                <a:latin typeface="Satoshi" pitchFamily="50" charset="0"/>
              </a:rPr>
              <a:t>Dependency list stored in:</a:t>
            </a:r>
          </a:p>
          <a:p>
            <a:pPr marL="914400" lvl="1" indent="-457200" algn="l">
              <a:buFont typeface="Arial" panose="020B0604020202020204" pitchFamily="34" charset="0"/>
              <a:buChar char="•"/>
            </a:pPr>
            <a:r>
              <a:rPr lang="en-GB" sz="2800" dirty="0" err="1">
                <a:solidFill>
                  <a:schemeClr val="bg2"/>
                </a:solidFill>
                <a:latin typeface="Satoshi" pitchFamily="50" charset="0"/>
              </a:rPr>
              <a:t>pubspec.yaml</a:t>
            </a:r>
            <a:r>
              <a:rPr lang="en-GB" sz="2800" dirty="0">
                <a:solidFill>
                  <a:schemeClr val="bg2"/>
                </a:solidFill>
                <a:latin typeface="Satoshi" pitchFamily="50" charset="0"/>
              </a:rPr>
              <a:t> file</a:t>
            </a:r>
          </a:p>
          <a:p>
            <a:pPr algn="l"/>
            <a:endParaRPr lang="en-GB" sz="3200" dirty="0">
              <a:solidFill>
                <a:schemeClr val="bg2"/>
              </a:solidFill>
              <a:latin typeface="Satoshi" pitchFamily="50" charset="0"/>
            </a:endParaRPr>
          </a:p>
        </p:txBody>
      </p:sp>
      <p:pic>
        <p:nvPicPr>
          <p:cNvPr id="6" name="Picture 5" descr="A computer screen shot of a computer code&#10;&#10;Description automatically generated">
            <a:extLst>
              <a:ext uri="{FF2B5EF4-FFF2-40B4-BE49-F238E27FC236}">
                <a16:creationId xmlns:a16="http://schemas.microsoft.com/office/drawing/2014/main" id="{8357E4EF-E5E3-C243-B598-23F7BE79A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550" y="2965938"/>
            <a:ext cx="6195006" cy="3398592"/>
          </a:xfrm>
          <a:prstGeom prst="rect">
            <a:avLst/>
          </a:prstGeom>
        </p:spPr>
      </p:pic>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286135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a:solidFill>
                  <a:schemeClr val="bg1"/>
                </a:solidFill>
                <a:latin typeface="Satoshi Black" pitchFamily="50" charset="0"/>
              </a:rPr>
              <a:t>What is Flutter?</a:t>
            </a:r>
            <a:endParaRPr lang="en-GB" sz="4400" dirty="0">
              <a:solidFill>
                <a:schemeClr val="bg1"/>
              </a:solidFill>
              <a:latin typeface="Satoshi Black" pitchFamily="50" charset="0"/>
            </a:endParaRP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Open-source Framework by Google</a:t>
            </a:r>
          </a:p>
          <a:p>
            <a:pPr marL="457200" indent="-457200" algn="l">
              <a:buFont typeface="Arial" panose="020B0604020202020204" pitchFamily="34" charset="0"/>
              <a:buChar char="•"/>
            </a:pPr>
            <a:r>
              <a:rPr lang="en-GB" sz="3200" dirty="0">
                <a:solidFill>
                  <a:schemeClr val="bg2"/>
                </a:solidFill>
                <a:latin typeface="Satoshi" pitchFamily="50" charset="0"/>
              </a:rPr>
              <a:t>For Mobile App Development</a:t>
            </a:r>
          </a:p>
          <a:p>
            <a:pPr marL="457200" indent="-457200" algn="l">
              <a:buFont typeface="Arial" panose="020B0604020202020204" pitchFamily="34" charset="0"/>
              <a:buChar char="•"/>
            </a:pPr>
            <a:r>
              <a:rPr lang="en-GB" sz="3200" dirty="0">
                <a:solidFill>
                  <a:schemeClr val="bg2"/>
                </a:solidFill>
                <a:latin typeface="Satoshi" pitchFamily="50" charset="0"/>
              </a:rPr>
              <a:t>It’s Cross-platform</a:t>
            </a:r>
          </a:p>
          <a:p>
            <a:pPr marL="457200" indent="-457200" algn="l">
              <a:buFont typeface="Arial" panose="020B0604020202020204" pitchFamily="34" charset="0"/>
              <a:buChar char="•"/>
            </a:pPr>
            <a:r>
              <a:rPr lang="en-GB" sz="3200" b="1" dirty="0">
                <a:solidFill>
                  <a:srgbClr val="00B0F0"/>
                </a:solidFill>
                <a:latin typeface="Satoshi" pitchFamily="50" charset="0"/>
              </a:rPr>
              <a:t>Dart</a:t>
            </a:r>
            <a:r>
              <a:rPr lang="en-GB" sz="3200" dirty="0">
                <a:solidFill>
                  <a:schemeClr val="bg2"/>
                </a:solidFill>
                <a:latin typeface="Satoshi" pitchFamily="50" charset="0"/>
              </a:rPr>
              <a:t> Language</a:t>
            </a: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341130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Dependency Management</a:t>
            </a:r>
          </a:p>
        </p:txBody>
      </p:sp>
      <p:pic>
        <p:nvPicPr>
          <p:cNvPr id="3" name="Picture 2">
            <a:extLst>
              <a:ext uri="{FF2B5EF4-FFF2-40B4-BE49-F238E27FC236}">
                <a16:creationId xmlns:a16="http://schemas.microsoft.com/office/drawing/2014/main" id="{C5BC205A-22FF-CE3D-0B67-01049CC907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1690" y="2104907"/>
            <a:ext cx="8308619" cy="4197583"/>
          </a:xfrm>
          <a:prstGeom prst="rect">
            <a:avLst/>
          </a:prstGeom>
        </p:spPr>
      </p:pic>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203284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Adding a Library</a:t>
            </a:r>
          </a:p>
        </p:txBody>
      </p:sp>
      <p:pic>
        <p:nvPicPr>
          <p:cNvPr id="3" name="Picture 2">
            <a:extLst>
              <a:ext uri="{FF2B5EF4-FFF2-40B4-BE49-F238E27FC236}">
                <a16:creationId xmlns:a16="http://schemas.microsoft.com/office/drawing/2014/main" id="{C5BC205A-22FF-CE3D-0B67-01049CC907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4341" y="2104907"/>
            <a:ext cx="4903317" cy="4197583"/>
          </a:xfrm>
          <a:prstGeom prst="rect">
            <a:avLst/>
          </a:prstGeom>
        </p:spPr>
      </p:pic>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111091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
        <p:nvSpPr>
          <p:cNvPr id="10" name="Title 1">
            <a:extLst>
              <a:ext uri="{FF2B5EF4-FFF2-40B4-BE49-F238E27FC236}">
                <a16:creationId xmlns:a16="http://schemas.microsoft.com/office/drawing/2014/main" id="{A88AE374-BD2C-8B08-2F70-B54E47C2194F}"/>
              </a:ext>
            </a:extLst>
          </p:cNvPr>
          <p:cNvSpPr>
            <a:spLocks noGrp="1"/>
          </p:cNvSpPr>
          <p:nvPr>
            <p:ph type="ctrTitle"/>
          </p:nvPr>
        </p:nvSpPr>
        <p:spPr>
          <a:xfrm>
            <a:off x="1098550" y="3072652"/>
            <a:ext cx="9994900" cy="712696"/>
          </a:xfrm>
        </p:spPr>
        <p:txBody>
          <a:bodyPr>
            <a:normAutofit/>
          </a:bodyPr>
          <a:lstStyle/>
          <a:p>
            <a:r>
              <a:rPr lang="en-GB" sz="4400" dirty="0">
                <a:solidFill>
                  <a:schemeClr val="bg1"/>
                </a:solidFill>
                <a:latin typeface="Satoshi Black" pitchFamily="50" charset="0"/>
              </a:rPr>
              <a:t>Thank you</a:t>
            </a:r>
          </a:p>
        </p:txBody>
      </p:sp>
    </p:spTree>
    <p:extLst>
      <p:ext uri="{BB962C8B-B14F-4D97-AF65-F5344CB8AC3E}">
        <p14:creationId xmlns:p14="http://schemas.microsoft.com/office/powerpoint/2010/main" val="248224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1098550" y="3028950"/>
            <a:ext cx="9994900" cy="800100"/>
          </a:xfrm>
        </p:spPr>
        <p:txBody>
          <a:bodyPr>
            <a:normAutofit/>
          </a:bodyPr>
          <a:lstStyle/>
          <a:p>
            <a:r>
              <a:rPr lang="en-GB" sz="4400" dirty="0">
                <a:solidFill>
                  <a:schemeClr val="bg1"/>
                </a:solidFill>
                <a:latin typeface="Satoshi Black" pitchFamily="50" charset="0"/>
              </a:rPr>
              <a:t>What’s the Dart Language?</a:t>
            </a: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379318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rgbClr val="00B0F0"/>
                </a:solidFill>
                <a:latin typeface="Satoshi Black" pitchFamily="50" charset="0"/>
              </a:rPr>
              <a:t>Dart</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Object Orientated Language by Google</a:t>
            </a:r>
          </a:p>
          <a:p>
            <a:pPr marL="457200" indent="-457200" algn="l">
              <a:buFont typeface="Arial" panose="020B0604020202020204" pitchFamily="34" charset="0"/>
              <a:buChar char="•"/>
            </a:pPr>
            <a:r>
              <a:rPr lang="en-GB" sz="3200" dirty="0">
                <a:solidFill>
                  <a:schemeClr val="bg2"/>
                </a:solidFill>
                <a:latin typeface="Satoshi" pitchFamily="50" charset="0"/>
              </a:rPr>
              <a:t>Looks a bit like C</a:t>
            </a:r>
          </a:p>
          <a:p>
            <a:pPr marL="457200" indent="-457200" algn="l">
              <a:buFont typeface="Arial" panose="020B0604020202020204" pitchFamily="34" charset="0"/>
              <a:buChar char="•"/>
            </a:pPr>
            <a:r>
              <a:rPr lang="en-GB" sz="3200" dirty="0">
                <a:solidFill>
                  <a:schemeClr val="bg2"/>
                </a:solidFill>
                <a:latin typeface="Satoshi" pitchFamily="50" charset="0"/>
              </a:rPr>
              <a:t>It’s not that hard if you’re familiar with Java or JavaScript</a:t>
            </a:r>
          </a:p>
          <a:p>
            <a:pPr marL="457200" indent="-457200" algn="l">
              <a:buFont typeface="Arial" panose="020B0604020202020204" pitchFamily="34" charset="0"/>
              <a:buChar char="•"/>
            </a:pPr>
            <a:r>
              <a:rPr lang="en-GB" sz="3200" dirty="0">
                <a:solidFill>
                  <a:schemeClr val="bg2"/>
                </a:solidFill>
                <a:latin typeface="Satoshi" pitchFamily="50" charset="0"/>
              </a:rPr>
              <a:t>Built in Libraries</a:t>
            </a:r>
          </a:p>
          <a:p>
            <a:pPr marL="457200" indent="-457200" algn="l">
              <a:buFont typeface="Arial" panose="020B0604020202020204" pitchFamily="34" charset="0"/>
              <a:buChar char="•"/>
            </a:pPr>
            <a:endParaRPr lang="en-GB" sz="3200" dirty="0">
              <a:solidFill>
                <a:schemeClr val="bg2"/>
              </a:solidFill>
              <a:latin typeface="Satoshi" pitchFamily="50" charset="0"/>
            </a:endParaRPr>
          </a:p>
        </p:txBody>
      </p:sp>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294986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rgbClr val="00B0F0"/>
                </a:solidFill>
                <a:latin typeface="Satoshi Black" pitchFamily="50" charset="0"/>
              </a:rPr>
              <a:t>Dart Basics</a:t>
            </a:r>
          </a:p>
        </p:txBody>
      </p:sp>
      <p:pic>
        <p:nvPicPr>
          <p:cNvPr id="8" name="Picture 7" descr="A screenshot of a computer&#10;&#10;Description automatically generated">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99" y="1866900"/>
            <a:ext cx="9231802" cy="4673600"/>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286301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Existing Apps</a:t>
            </a:r>
          </a:p>
        </p:txBody>
      </p:sp>
      <p:pic>
        <p:nvPicPr>
          <p:cNvPr id="5" name="Picture 4" descr="A screenshot of a phone&#10;&#10;Description automatically generated">
            <a:extLst>
              <a:ext uri="{FF2B5EF4-FFF2-40B4-BE49-F238E27FC236}">
                <a16:creationId xmlns:a16="http://schemas.microsoft.com/office/drawing/2014/main" id="{21A77309-E760-547F-2921-44F4342E0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94" y="2066740"/>
            <a:ext cx="2369937" cy="5128787"/>
          </a:xfrm>
          <a:prstGeom prst="rect">
            <a:avLst/>
          </a:prstGeom>
        </p:spPr>
      </p:pic>
      <p:pic>
        <p:nvPicPr>
          <p:cNvPr id="6" name="Picture 5">
            <a:extLst>
              <a:ext uri="{FF2B5EF4-FFF2-40B4-BE49-F238E27FC236}">
                <a16:creationId xmlns:a16="http://schemas.microsoft.com/office/drawing/2014/main" id="{621B125B-CF7E-8A5F-3BE9-D3257879EEA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00613" y="2066739"/>
            <a:ext cx="2369937" cy="5128786"/>
          </a:xfrm>
          <a:prstGeom prst="rect">
            <a:avLst/>
          </a:prstGeom>
        </p:spPr>
      </p:pic>
      <p:pic>
        <p:nvPicPr>
          <p:cNvPr id="7" name="Picture 6">
            <a:extLst>
              <a:ext uri="{FF2B5EF4-FFF2-40B4-BE49-F238E27FC236}">
                <a16:creationId xmlns:a16="http://schemas.microsoft.com/office/drawing/2014/main" id="{2DA1CBE8-656D-A264-4889-BDC9C6A3701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05932" y="2066739"/>
            <a:ext cx="2369936" cy="5128786"/>
          </a:xfrm>
          <a:prstGeom prst="rect">
            <a:avLst/>
          </a:prstGeom>
        </p:spPr>
      </p:pic>
      <p:pic>
        <p:nvPicPr>
          <p:cNvPr id="9" name="Picture 8">
            <a:extLst>
              <a:ext uri="{FF2B5EF4-FFF2-40B4-BE49-F238E27FC236}">
                <a16:creationId xmlns:a16="http://schemas.microsoft.com/office/drawing/2014/main" id="{5ED7A98D-DEA2-B9F8-509F-27E3C4C52B5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311250" y="2066740"/>
            <a:ext cx="2369936" cy="5128784"/>
          </a:xfrm>
          <a:prstGeom prst="rect">
            <a:avLst/>
          </a:prstGeom>
        </p:spPr>
      </p:pic>
      <p:pic>
        <p:nvPicPr>
          <p:cNvPr id="10" name="Picture 9" descr="A blue and black logo&#10;&#10;Description automatically generated">
            <a:extLst>
              <a:ext uri="{FF2B5EF4-FFF2-40B4-BE49-F238E27FC236}">
                <a16:creationId xmlns:a16="http://schemas.microsoft.com/office/drawing/2014/main" id="{C17CEE0A-6AF9-856D-A41C-87897C364A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359650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Why Flutter?</a:t>
            </a:r>
          </a:p>
        </p:txBody>
      </p:sp>
      <p:sp>
        <p:nvSpPr>
          <p:cNvPr id="3" name="Subtitle 2">
            <a:extLst>
              <a:ext uri="{FF2B5EF4-FFF2-40B4-BE49-F238E27FC236}">
                <a16:creationId xmlns:a16="http://schemas.microsoft.com/office/drawing/2014/main" id="{BC756CE9-8DC1-4315-1C27-4821B6E955CB}"/>
              </a:ext>
            </a:extLst>
          </p:cNvPr>
          <p:cNvSpPr>
            <a:spLocks noGrp="1"/>
          </p:cNvSpPr>
          <p:nvPr>
            <p:ph type="subTitle" idx="1"/>
          </p:nvPr>
        </p:nvSpPr>
        <p:spPr>
          <a:xfrm>
            <a:off x="673100" y="2031206"/>
            <a:ext cx="9144000" cy="3112293"/>
          </a:xfrm>
        </p:spPr>
        <p:txBody>
          <a:bodyPr>
            <a:normAutofit/>
          </a:bodyPr>
          <a:lstStyle/>
          <a:p>
            <a:pPr marL="457200" indent="-457200" algn="l">
              <a:buFont typeface="Arial" panose="020B0604020202020204" pitchFamily="34" charset="0"/>
              <a:buChar char="•"/>
            </a:pPr>
            <a:r>
              <a:rPr lang="en-GB" sz="3200" dirty="0">
                <a:solidFill>
                  <a:schemeClr val="bg2"/>
                </a:solidFill>
                <a:latin typeface="Satoshi" pitchFamily="50" charset="0"/>
              </a:rPr>
              <a:t>Same codebase for iOS and Android</a:t>
            </a:r>
          </a:p>
          <a:p>
            <a:pPr marL="457200" indent="-457200" algn="l">
              <a:buFont typeface="Arial" panose="020B0604020202020204" pitchFamily="34" charset="0"/>
              <a:buChar char="•"/>
            </a:pPr>
            <a:r>
              <a:rPr lang="en-GB" sz="3200" dirty="0">
                <a:solidFill>
                  <a:schemeClr val="bg2"/>
                </a:solidFill>
                <a:latin typeface="Satoshi" pitchFamily="50" charset="0"/>
              </a:rPr>
              <a:t>Modern/Beautiful UI that just works</a:t>
            </a:r>
          </a:p>
          <a:p>
            <a:pPr marL="457200" indent="-457200" algn="l">
              <a:buFont typeface="Arial" panose="020B0604020202020204" pitchFamily="34" charset="0"/>
              <a:buChar char="•"/>
            </a:pPr>
            <a:r>
              <a:rPr lang="en-GB" sz="3200" dirty="0">
                <a:solidFill>
                  <a:schemeClr val="bg2"/>
                </a:solidFill>
                <a:latin typeface="Satoshi" pitchFamily="50" charset="0"/>
              </a:rPr>
              <a:t>High Performance Apps</a:t>
            </a:r>
          </a:p>
          <a:p>
            <a:pPr marL="457200" indent="-457200" algn="l">
              <a:buFont typeface="Arial" panose="020B0604020202020204" pitchFamily="34" charset="0"/>
              <a:buChar char="•"/>
            </a:pPr>
            <a:r>
              <a:rPr lang="en-GB" sz="3200" dirty="0">
                <a:solidFill>
                  <a:schemeClr val="bg2"/>
                </a:solidFill>
                <a:latin typeface="Satoshi" pitchFamily="50" charset="0"/>
              </a:rPr>
              <a:t>Up to 120 fps</a:t>
            </a:r>
          </a:p>
          <a:p>
            <a:pPr marL="457200" indent="-457200" algn="l">
              <a:buFont typeface="Arial" panose="020B0604020202020204" pitchFamily="34" charset="0"/>
              <a:buChar char="•"/>
            </a:pPr>
            <a:endParaRPr lang="en-GB" sz="3200" dirty="0">
              <a:solidFill>
                <a:schemeClr val="bg2"/>
              </a:solidFill>
              <a:latin typeface="Satoshi" pitchFamily="50" charset="0"/>
            </a:endParaRPr>
          </a:p>
          <a:p>
            <a:pPr marL="457200" indent="-457200" algn="l">
              <a:buFont typeface="Arial" panose="020B0604020202020204" pitchFamily="34" charset="0"/>
              <a:buChar char="•"/>
            </a:pPr>
            <a:endParaRPr lang="en-GB" sz="3200" dirty="0">
              <a:solidFill>
                <a:schemeClr val="bg2"/>
              </a:solidFill>
              <a:latin typeface="Satoshi" pitchFamily="50" charset="0"/>
            </a:endParaRPr>
          </a:p>
          <a:p>
            <a:pPr algn="l"/>
            <a:endParaRPr lang="en-GB" sz="3200" dirty="0">
              <a:solidFill>
                <a:schemeClr val="bg2"/>
              </a:solidFill>
              <a:latin typeface="Satoshi" pitchFamily="50" charset="0"/>
            </a:endParaRP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127316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1098550" y="3028950"/>
            <a:ext cx="9994900" cy="800100"/>
          </a:xfrm>
        </p:spPr>
        <p:txBody>
          <a:bodyPr>
            <a:normAutofit/>
          </a:bodyPr>
          <a:lstStyle/>
          <a:p>
            <a:r>
              <a:rPr lang="en-GB" sz="4400" dirty="0">
                <a:solidFill>
                  <a:schemeClr val="bg1"/>
                </a:solidFill>
                <a:latin typeface="Satoshi Black" pitchFamily="50" charset="0"/>
              </a:rPr>
              <a:t>How’s it THAT FAST?</a:t>
            </a:r>
          </a:p>
        </p:txBody>
      </p:sp>
      <p:pic>
        <p:nvPicPr>
          <p:cNvPr id="4" name="Picture 3" descr="A blue and black logo&#10;&#10;Description automatically generated">
            <a:extLst>
              <a:ext uri="{FF2B5EF4-FFF2-40B4-BE49-F238E27FC236}">
                <a16:creationId xmlns:a16="http://schemas.microsoft.com/office/drawing/2014/main" id="{D9BA9979-D2C9-F802-B26E-D28834F5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434" y="4631134"/>
            <a:ext cx="1685132" cy="1685132"/>
          </a:xfrm>
          <a:prstGeom prst="rect">
            <a:avLst/>
          </a:prstGeom>
        </p:spPr>
      </p:pic>
    </p:spTree>
    <p:extLst>
      <p:ext uri="{BB962C8B-B14F-4D97-AF65-F5344CB8AC3E}">
        <p14:creationId xmlns:p14="http://schemas.microsoft.com/office/powerpoint/2010/main" val="229136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18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912-F13E-C932-62C4-74684E471929}"/>
              </a:ext>
            </a:extLst>
          </p:cNvPr>
          <p:cNvSpPr>
            <a:spLocks noGrp="1"/>
          </p:cNvSpPr>
          <p:nvPr>
            <p:ph type="ctrTitle"/>
          </p:nvPr>
        </p:nvSpPr>
        <p:spPr>
          <a:xfrm>
            <a:off x="673100" y="812800"/>
            <a:ext cx="9994900" cy="800100"/>
          </a:xfrm>
        </p:spPr>
        <p:txBody>
          <a:bodyPr>
            <a:normAutofit/>
          </a:bodyPr>
          <a:lstStyle/>
          <a:p>
            <a:pPr algn="l"/>
            <a:r>
              <a:rPr lang="en-GB" sz="4400" dirty="0">
                <a:solidFill>
                  <a:schemeClr val="bg1"/>
                </a:solidFill>
                <a:latin typeface="Satoshi Black" pitchFamily="50" charset="0"/>
              </a:rPr>
              <a:t>OEM SDK</a:t>
            </a:r>
          </a:p>
        </p:txBody>
      </p:sp>
      <p:pic>
        <p:nvPicPr>
          <p:cNvPr id="8" name="Picture 7">
            <a:extLst>
              <a:ext uri="{FF2B5EF4-FFF2-40B4-BE49-F238E27FC236}">
                <a16:creationId xmlns:a16="http://schemas.microsoft.com/office/drawing/2014/main" id="{B0589E75-0F7C-3D3A-58F3-E139C4DD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1689" y="1866900"/>
            <a:ext cx="8308621" cy="4673600"/>
          </a:xfrm>
          <a:prstGeom prst="rect">
            <a:avLst/>
          </a:prstGeom>
        </p:spPr>
      </p:pic>
      <p:pic>
        <p:nvPicPr>
          <p:cNvPr id="4" name="Picture 3">
            <a:extLst>
              <a:ext uri="{FF2B5EF4-FFF2-40B4-BE49-F238E27FC236}">
                <a16:creationId xmlns:a16="http://schemas.microsoft.com/office/drawing/2014/main" id="{D9BA9979-D2C9-F802-B26E-D28834F532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5434" y="4631134"/>
            <a:ext cx="1685132" cy="1685132"/>
          </a:xfrm>
          <a:prstGeom prst="rect">
            <a:avLst/>
          </a:prstGeom>
        </p:spPr>
      </p:pic>
    </p:spTree>
    <p:extLst>
      <p:ext uri="{BB962C8B-B14F-4D97-AF65-F5344CB8AC3E}">
        <p14:creationId xmlns:p14="http://schemas.microsoft.com/office/powerpoint/2010/main" val="414339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1357</Words>
  <Application>Microsoft Office PowerPoint</Application>
  <PresentationFormat>Widescreen</PresentationFormat>
  <Paragraphs>180</Paragraphs>
  <Slides>22</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-apple-system</vt:lpstr>
      <vt:lpstr>Arial</vt:lpstr>
      <vt:lpstr>Calibri</vt:lpstr>
      <vt:lpstr>Calibri Light</vt:lpstr>
      <vt:lpstr>Crimson Text</vt:lpstr>
      <vt:lpstr>Droid Serif</vt:lpstr>
      <vt:lpstr>Google Sans Text</vt:lpstr>
      <vt:lpstr>inherit</vt:lpstr>
      <vt:lpstr>Satoshi</vt:lpstr>
      <vt:lpstr>Satoshi Black</vt:lpstr>
      <vt:lpstr>source-serif-pro</vt:lpstr>
      <vt:lpstr>Office Theme</vt:lpstr>
      <vt:lpstr>An Introduction to  Flutter </vt:lpstr>
      <vt:lpstr>What is Flutter?</vt:lpstr>
      <vt:lpstr>What’s the Dart Language?</vt:lpstr>
      <vt:lpstr>Dart</vt:lpstr>
      <vt:lpstr>Dart Basics</vt:lpstr>
      <vt:lpstr>Existing Apps</vt:lpstr>
      <vt:lpstr>Why Flutter?</vt:lpstr>
      <vt:lpstr>How’s it THAT FAST?</vt:lpstr>
      <vt:lpstr>OEM SDK</vt:lpstr>
      <vt:lpstr>Reactive View</vt:lpstr>
      <vt:lpstr>Cross Platform</vt:lpstr>
      <vt:lpstr>Flutter</vt:lpstr>
      <vt:lpstr>Widgets</vt:lpstr>
      <vt:lpstr>The Widget Tree</vt:lpstr>
      <vt:lpstr>Stateless Widgets</vt:lpstr>
      <vt:lpstr>Stateful Widgets</vt:lpstr>
      <vt:lpstr>Stateful Widgets</vt:lpstr>
      <vt:lpstr>Native Plugins</vt:lpstr>
      <vt:lpstr>Dependency Management</vt:lpstr>
      <vt:lpstr>Dependency Management</vt:lpstr>
      <vt:lpstr>Adding a Library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Flutter </dc:title>
  <dc:creator>Mo S</dc:creator>
  <cp:lastModifiedBy>Mo S</cp:lastModifiedBy>
  <cp:revision>2</cp:revision>
  <dcterms:created xsi:type="dcterms:W3CDTF">2023-11-27T20:17:10Z</dcterms:created>
  <dcterms:modified xsi:type="dcterms:W3CDTF">2023-11-28T01:05:31Z</dcterms:modified>
</cp:coreProperties>
</file>