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8" r:id="rId1"/>
  </p:sldMasterIdLst>
  <p:notesMasterIdLst>
    <p:notesMasterId r:id="rId22"/>
  </p:notesMasterIdLst>
  <p:sldIdLst>
    <p:sldId id="256" r:id="rId2"/>
    <p:sldId id="257" r:id="rId3"/>
    <p:sldId id="258" r:id="rId4"/>
    <p:sldId id="259" r:id="rId5"/>
    <p:sldId id="270" r:id="rId6"/>
    <p:sldId id="271" r:id="rId7"/>
    <p:sldId id="272" r:id="rId8"/>
    <p:sldId id="273" r:id="rId9"/>
    <p:sldId id="274" r:id="rId10"/>
    <p:sldId id="275" r:id="rId11"/>
    <p:sldId id="276" r:id="rId12"/>
    <p:sldId id="278" r:id="rId13"/>
    <p:sldId id="279" r:id="rId14"/>
    <p:sldId id="280" r:id="rId15"/>
    <p:sldId id="286" r:id="rId16"/>
    <p:sldId id="281" r:id="rId17"/>
    <p:sldId id="282" r:id="rId18"/>
    <p:sldId id="283" r:id="rId19"/>
    <p:sldId id="28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p:cViewPr varScale="1">
        <p:scale>
          <a:sx n="87" d="100"/>
          <a:sy n="87" d="100"/>
        </p:scale>
        <p:origin x="153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B15F45-EF91-440A-9C17-B9D870A595A0}" type="datetimeFigureOut">
              <a:rPr lang="en-US" smtClean="0"/>
              <a:pPr/>
              <a:t>5/22/2013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26C7D3-C1D9-4D39-BD02-BA5E5AAABC37}" type="slidenum">
              <a:rPr lang="en-US" smtClean="0"/>
              <a:pPr/>
              <a:t>‹#›</a:t>
            </a:fld>
            <a:endParaRPr lang="en-US"/>
          </a:p>
        </p:txBody>
      </p:sp>
    </p:spTree>
    <p:extLst>
      <p:ext uri="{BB962C8B-B14F-4D97-AF65-F5344CB8AC3E}">
        <p14:creationId xmlns:p14="http://schemas.microsoft.com/office/powerpoint/2010/main" val="60012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E4DCED87-2B8D-4E69-8463-3381CAC9FC4C}" type="datetimeFigureOut">
              <a:rPr lang="en-US" smtClean="0"/>
              <a:pPr/>
              <a:t>5/22/2013</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242545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341442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77444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793A3CB3-B8A8-4E41-9606-200BBCE15BEF}" type="slidenum">
              <a:rPr lang="en-US" smtClean="0"/>
              <a:pPr/>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7171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760839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DCED87-2B8D-4E69-8463-3381CAC9FC4C}" type="datetimeFigureOut">
              <a:rPr lang="en-US" smtClean="0"/>
              <a:pPr/>
              <a:t>5/22/2013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288506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4DCED87-2B8D-4E69-8463-3381CAC9FC4C}" type="datetimeFigureOut">
              <a:rPr lang="en-US" smtClean="0"/>
              <a:pPr/>
              <a:t>5/22/2013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209977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DCED87-2B8D-4E69-8463-3381CAC9FC4C}"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3560709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4DCED87-2B8D-4E69-8463-3381CAC9FC4C}" type="datetimeFigureOut">
              <a:rPr lang="en-US" smtClean="0"/>
              <a:pPr/>
              <a:t>5/22/2013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355309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DCED87-2B8D-4E69-8463-3381CAC9FC4C}" type="datetimeFigureOut">
              <a:rPr lang="en-US" smtClean="0"/>
              <a:pPr/>
              <a:t>5/22/2013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194972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E4DCED87-2B8D-4E69-8463-3381CAC9FC4C}" type="datetimeFigureOut">
              <a:rPr lang="en-US" smtClean="0"/>
              <a:pPr/>
              <a:t>5/22/2013</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422033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8240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DCED87-2B8D-4E69-8463-3381CAC9FC4C}" type="datetimeFigureOut">
              <a:rPr lang="en-US" smtClean="0"/>
              <a:pPr/>
              <a:t>5/22/2013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188179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DCED87-2B8D-4E69-8463-3381CAC9FC4C}" type="datetimeFigureOut">
              <a:rPr lang="en-US" smtClean="0"/>
              <a:pPr/>
              <a:t>5/22/2013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87000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CED87-2B8D-4E69-8463-3381CAC9FC4C}" type="datetimeFigureOut">
              <a:rPr lang="en-US" smtClean="0"/>
              <a:pPr/>
              <a:t>5/22/2013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343166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37263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DCED87-2B8D-4E69-8463-3381CAC9FC4C}" type="datetimeFigureOut">
              <a:rPr lang="en-US" smtClean="0"/>
              <a:pPr/>
              <a:t>5/22/2013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A3CB3-B8A8-4E41-9606-200BBCE15BEF}" type="slidenum">
              <a:rPr lang="en-US" smtClean="0"/>
              <a:pPr/>
              <a:t>‹#›</a:t>
            </a:fld>
            <a:endParaRPr lang="en-US"/>
          </a:p>
        </p:txBody>
      </p:sp>
    </p:spTree>
    <p:extLst>
      <p:ext uri="{BB962C8B-B14F-4D97-AF65-F5344CB8AC3E}">
        <p14:creationId xmlns:p14="http://schemas.microsoft.com/office/powerpoint/2010/main" val="89311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DCED87-2B8D-4E69-8463-3381CAC9FC4C}" type="datetimeFigureOut">
              <a:rPr lang="en-US" smtClean="0"/>
              <a:pPr/>
              <a:t>5/22/2013</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3A3CB3-B8A8-4E41-9606-200BBCE15BEF}" type="slidenum">
              <a:rPr lang="en-US" smtClean="0"/>
              <a:pPr/>
              <a:t>‹#›</a:t>
            </a:fld>
            <a:endParaRPr lang="en-US"/>
          </a:p>
        </p:txBody>
      </p:sp>
    </p:spTree>
    <p:extLst>
      <p:ext uri="{BB962C8B-B14F-4D97-AF65-F5344CB8AC3E}">
        <p14:creationId xmlns:p14="http://schemas.microsoft.com/office/powerpoint/2010/main" val="3912536121"/>
      </p:ext>
    </p:extLst>
  </p:cSld>
  <p:clrMap bg1="lt1" tx1="dk1" bg2="lt2" tx2="dk2" accent1="accent1" accent2="accent2" accent3="accent3" accent4="accent4" accent5="accent5" accent6="accent6" hlink="hlink" folHlink="folHlink"/>
  <p:sldLayoutIdLst>
    <p:sldLayoutId id="2147485029" r:id="rId1"/>
    <p:sldLayoutId id="2147485030"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 id="2147485040" r:id="rId12"/>
    <p:sldLayoutId id="2147485041" r:id="rId13"/>
    <p:sldLayoutId id="2147485042" r:id="rId14"/>
    <p:sldLayoutId id="2147485043" r:id="rId15"/>
    <p:sldLayoutId id="2147485044" r:id="rId16"/>
    <p:sldLayoutId id="214748504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ourcecode.com/"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447800"/>
            <a:ext cx="8520545"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cap="none" spc="150" dirty="0" smtClean="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rPr>
              <a:t>“</a:t>
            </a:r>
            <a:r>
              <a:rPr lang="en-US" sz="3600" b="1" spc="150" dirty="0" smtClean="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rPr>
              <a:t>Simulation of Windmill</a:t>
            </a:r>
            <a:r>
              <a:rPr lang="en-US" sz="3200" b="1" cap="none" spc="150" dirty="0" smtClean="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rPr>
              <a:t>”</a:t>
            </a:r>
            <a:endParaRPr lang="en-US" sz="3200" b="1" cap="none" spc="150" dirty="0">
              <a:ln w="11430"/>
              <a:solidFill>
                <a:schemeClr val="tx2">
                  <a:lumMod val="75000"/>
                </a:schemeClr>
              </a:solidFill>
              <a:effectLst>
                <a:outerShdw blurRad="25400" algn="tl" rotWithShape="0">
                  <a:srgbClr val="000000">
                    <a:alpha val="43000"/>
                  </a:srgbClr>
                </a:outerShdw>
              </a:effectLst>
              <a:latin typeface="Times New Roman" pitchFamily="18" charset="0"/>
              <a:cs typeface="Times New Roman" pitchFamily="18" charset="0"/>
            </a:endParaRPr>
          </a:p>
        </p:txBody>
      </p:sp>
      <p:sp>
        <p:nvSpPr>
          <p:cNvPr id="8" name="Rectangle 7"/>
          <p:cNvSpPr/>
          <p:nvPr/>
        </p:nvSpPr>
        <p:spPr>
          <a:xfrm>
            <a:off x="1219200" y="2590800"/>
            <a:ext cx="7010400" cy="2862322"/>
          </a:xfrm>
          <a:prstGeom prst="rect">
            <a:avLst/>
          </a:prstGeom>
        </p:spPr>
        <p:txBody>
          <a:bodyPr wrap="square">
            <a:spAutoFit/>
          </a:bodyPr>
          <a:lstStyle/>
          <a:p>
            <a:pPr algn="ctr"/>
            <a:r>
              <a:rPr lang="en-US" dirty="0" smtClean="0">
                <a:solidFill>
                  <a:schemeClr val="accent3">
                    <a:lumMod val="40000"/>
                    <a:lumOff val="60000"/>
                  </a:schemeClr>
                </a:solidFill>
              </a:rPr>
              <a:t>Presented By </a:t>
            </a:r>
          </a:p>
          <a:p>
            <a:pPr algn="ctr"/>
            <a:r>
              <a:rPr lang="en-US" dirty="0" smtClean="0"/>
              <a:t>Some Aditya Mandal</a:t>
            </a:r>
            <a:endParaRPr lang="en-US" dirty="0" smtClean="0"/>
          </a:p>
          <a:p>
            <a:pPr algn="ctr"/>
            <a:endParaRPr lang="en-US" dirty="0" smtClean="0"/>
          </a:p>
          <a:p>
            <a:pPr algn="ctr"/>
            <a:r>
              <a:rPr lang="en-US" dirty="0" smtClean="0">
                <a:solidFill>
                  <a:schemeClr val="accent3">
                    <a:lumMod val="40000"/>
                    <a:lumOff val="60000"/>
                  </a:schemeClr>
                </a:solidFill>
              </a:rPr>
              <a:t>Under </a:t>
            </a:r>
            <a:r>
              <a:rPr lang="en-US" dirty="0">
                <a:solidFill>
                  <a:schemeClr val="accent3">
                    <a:lumMod val="40000"/>
                    <a:lumOff val="60000"/>
                  </a:schemeClr>
                </a:solidFill>
              </a:rPr>
              <a:t>the Guidance of </a:t>
            </a:r>
          </a:p>
          <a:p>
            <a:pPr algn="ctr"/>
            <a:r>
              <a:rPr lang="en-US" dirty="0" smtClean="0"/>
              <a:t>Prof. NAGASHREE N  &amp;  Prof. SRINIVASULU</a:t>
            </a:r>
            <a:endParaRPr lang="en-US" dirty="0"/>
          </a:p>
          <a:p>
            <a:pPr algn="ctr"/>
            <a:r>
              <a:rPr lang="en-US" dirty="0" smtClean="0"/>
              <a:t>Assistant </a:t>
            </a:r>
            <a:r>
              <a:rPr lang="en-US" dirty="0"/>
              <a:t>Professor</a:t>
            </a:r>
          </a:p>
          <a:p>
            <a:pPr algn="ctr"/>
            <a:endParaRPr lang="en-US" dirty="0"/>
          </a:p>
          <a:p>
            <a:pPr algn="ctr"/>
            <a:r>
              <a:rPr lang="en-US" dirty="0" smtClean="0">
                <a:solidFill>
                  <a:schemeClr val="bg2">
                    <a:lumMod val="50000"/>
                  </a:schemeClr>
                </a:solidFill>
              </a:rPr>
              <a:t>DEPARTMENT </a:t>
            </a:r>
            <a:r>
              <a:rPr lang="en-US" dirty="0">
                <a:solidFill>
                  <a:schemeClr val="bg2">
                    <a:lumMod val="50000"/>
                  </a:schemeClr>
                </a:solidFill>
              </a:rPr>
              <a:t>OF </a:t>
            </a:r>
            <a:r>
              <a:rPr lang="en-US" dirty="0" smtClean="0">
                <a:solidFill>
                  <a:schemeClr val="bg2">
                    <a:lumMod val="50000"/>
                  </a:schemeClr>
                </a:solidFill>
              </a:rPr>
              <a:t>COMPUTER </a:t>
            </a:r>
            <a:r>
              <a:rPr lang="en-US" dirty="0">
                <a:solidFill>
                  <a:schemeClr val="bg2">
                    <a:lumMod val="50000"/>
                  </a:schemeClr>
                </a:solidFill>
              </a:rPr>
              <a:t>SCIENCE &amp; ENGINEERING </a:t>
            </a:r>
          </a:p>
          <a:p>
            <a:pPr algn="ctr"/>
            <a:r>
              <a:rPr lang="en-US" dirty="0">
                <a:solidFill>
                  <a:schemeClr val="bg2">
                    <a:lumMod val="50000"/>
                  </a:schemeClr>
                </a:solidFill>
              </a:rPr>
              <a:t>ACHARYA INSTITUTE OF TECHNOLOGY</a:t>
            </a:r>
          </a:p>
          <a:p>
            <a:pPr algn="ctr"/>
            <a:r>
              <a:rPr lang="en-US" dirty="0">
                <a:solidFill>
                  <a:schemeClr val="bg2">
                    <a:lumMod val="50000"/>
                  </a:schemeClr>
                </a:solidFill>
              </a:rPr>
              <a:t>BENGALURU-107</a:t>
            </a:r>
            <a:endParaRPr lang="en-US" b="1" dirty="0">
              <a:solidFill>
                <a:schemeClr val="bg2">
                  <a:lumMod val="50000"/>
                </a:schemeClr>
              </a:solidFill>
              <a:latin typeface="Adobe Heiti Std R" pitchFamily="34" charset="-128"/>
              <a:ea typeface="Adobe Heiti Std R" pitchFamily="34" charset="-128"/>
            </a:endParaRPr>
          </a:p>
        </p:txBody>
      </p:sp>
    </p:spTree>
    <p:extLst>
      <p:ext uri="{BB962C8B-B14F-4D97-AF65-F5344CB8AC3E}">
        <p14:creationId xmlns:p14="http://schemas.microsoft.com/office/powerpoint/2010/main" val="1290797759"/>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7">
                                            <p:txEl>
                                              <p:pRg st="0" end="0"/>
                                            </p:txEl>
                                          </p:spTgt>
                                        </p:tgtEl>
                                        <p:attrNameLst>
                                          <p:attrName>style.color</p:attrName>
                                        </p:attrNameLst>
                                      </p:cBhvr>
                                      <p:to>
                                        <p:clrVal>
                                          <a:schemeClr val="accent2"/>
                                        </p:clrVal>
                                      </p:to>
                                    </p:set>
                                    <p:set>
                                      <p:cBhvr>
                                        <p:cTn id="7" dur="500" autoRev="1" fill="hold"/>
                                        <p:tgtEl>
                                          <p:spTgt spid="7">
                                            <p:txEl>
                                              <p:pRg st="0" end="0"/>
                                            </p:txEl>
                                          </p:spTgt>
                                        </p:tgtEl>
                                        <p:attrNameLst>
                                          <p:attrName>fillcolor</p:attrName>
                                        </p:attrNameLst>
                                      </p:cBhvr>
                                      <p:to>
                                        <p:clrVal>
                                          <a:schemeClr val="accent2"/>
                                        </p:clrVal>
                                      </p:to>
                                    </p:set>
                                    <p:set>
                                      <p:cBhvr>
                                        <p:cTn id="8" dur="500" autoRev="1" fill="hold"/>
                                        <p:tgtEl>
                                          <p:spTgt spid="7">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iterate type="lt">
                                    <p:tmPct val="0"/>
                                  </p:iterate>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edge">
                                      <p:cBhvr>
                                        <p:cTn id="1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smtClean="0">
                <a:solidFill>
                  <a:srgbClr val="FF0000"/>
                </a:solidFill>
              </a:rPr>
              <a:t>Snapshots :</a:t>
            </a:r>
            <a:endParaRPr lang="en-US" sz="3600" dirty="0">
              <a:solidFill>
                <a:srgbClr val="FF0000"/>
              </a:solidFill>
            </a:endParaRPr>
          </a:p>
        </p:txBody>
      </p:sp>
      <p:sp>
        <p:nvSpPr>
          <p:cNvPr id="2" name="Content Placeholder 1"/>
          <p:cNvSpPr>
            <a:spLocks noGrp="1"/>
          </p:cNvSpPr>
          <p:nvPr>
            <p:ph idx="1"/>
          </p:nvPr>
        </p:nvSpPr>
        <p:spPr/>
        <p:txBody>
          <a:bodyPr/>
          <a:lstStyle/>
          <a:p>
            <a:pPr lvl="0"/>
            <a:r>
              <a:rPr lang="en-US" sz="1800" b="1" dirty="0" smtClean="0"/>
              <a:t>Initial window to </a:t>
            </a:r>
            <a:r>
              <a:rPr lang="en-US" sz="1800" b="1" dirty="0" smtClean="0"/>
              <a:t>select</a:t>
            </a:r>
            <a:r>
              <a:rPr lang="en-US" sz="1800" b="1" dirty="0"/>
              <a:t> </a:t>
            </a:r>
            <a:r>
              <a:rPr lang="en-US" sz="1800" b="1" dirty="0" smtClean="0"/>
              <a:t>the menu</a:t>
            </a:r>
            <a:r>
              <a:rPr lang="en-US" sz="1800" b="1" dirty="0" smtClean="0"/>
              <a:t>.</a:t>
            </a:r>
            <a:endParaRPr lang="en-US" sz="1800" dirty="0" smtClean="0"/>
          </a:p>
          <a:p>
            <a:endParaRPr lang="en-US" dirty="0"/>
          </a:p>
        </p:txBody>
      </p:sp>
      <p:pic>
        <p:nvPicPr>
          <p:cNvPr id="5" name="Picture 4" descr="C:\Users\Nakul\Desktop\Wndmil\Frontviewblue.png"/>
          <p:cNvPicPr/>
          <p:nvPr/>
        </p:nvPicPr>
        <p:blipFill>
          <a:blip r:embed="rId2"/>
          <a:srcRect/>
          <a:stretch>
            <a:fillRect/>
          </a:stretch>
        </p:blipFill>
        <p:spPr bwMode="auto">
          <a:xfrm>
            <a:off x="2052637" y="2794563"/>
            <a:ext cx="5038725" cy="34575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b="1" dirty="0" err="1" smtClean="0">
                <a:solidFill>
                  <a:schemeClr val="tx2">
                    <a:lumMod val="75000"/>
                  </a:schemeClr>
                </a:solidFill>
              </a:rPr>
              <a:t>C</a:t>
            </a:r>
            <a:r>
              <a:rPr sz="3200" b="1" dirty="0" err="1" smtClean="0">
                <a:solidFill>
                  <a:schemeClr val="tx2">
                    <a:lumMod val="75000"/>
                  </a:schemeClr>
                </a:solidFill>
              </a:rPr>
              <a:t>ont</a:t>
            </a:r>
            <a:r>
              <a:rPr lang="en-US" sz="3200" b="1" dirty="0" smtClean="0">
                <a:solidFill>
                  <a:schemeClr val="tx2">
                    <a:lumMod val="75000"/>
                  </a:schemeClr>
                </a:solidFill>
              </a:rPr>
              <a:t>…</a:t>
            </a:r>
            <a:endParaRPr lang="en-US" sz="3200" b="1" dirty="0">
              <a:solidFill>
                <a:schemeClr val="tx2">
                  <a:lumMod val="75000"/>
                </a:schemeClr>
              </a:solidFill>
            </a:endParaRPr>
          </a:p>
        </p:txBody>
      </p:sp>
      <p:sp>
        <p:nvSpPr>
          <p:cNvPr id="2" name="Content Placeholder 1"/>
          <p:cNvSpPr>
            <a:spLocks noGrp="1"/>
          </p:cNvSpPr>
          <p:nvPr>
            <p:ph idx="1"/>
          </p:nvPr>
        </p:nvSpPr>
        <p:spPr/>
        <p:txBody>
          <a:bodyPr/>
          <a:lstStyle/>
          <a:p>
            <a:pPr lvl="0"/>
            <a:r>
              <a:rPr lang="en-US" sz="1800" b="1" dirty="0" smtClean="0"/>
              <a:t>Window displaying  </a:t>
            </a:r>
            <a:r>
              <a:rPr lang="en-US" sz="1800" b="1" dirty="0" smtClean="0"/>
              <a:t>the Menu on click of Middle Mouse Button</a:t>
            </a:r>
            <a:endParaRPr lang="en-US" sz="1800" dirty="0" smtClean="0"/>
          </a:p>
          <a:p>
            <a:endParaRPr lang="en-US" dirty="0"/>
          </a:p>
        </p:txBody>
      </p:sp>
      <p:pic>
        <p:nvPicPr>
          <p:cNvPr id="5" name="Picture 4" descr="C:\Users\Nakul\Desktop\Wndmil\frontviewwithmenu.png"/>
          <p:cNvPicPr/>
          <p:nvPr/>
        </p:nvPicPr>
        <p:blipFill>
          <a:blip r:embed="rId2"/>
          <a:srcRect/>
          <a:stretch>
            <a:fillRect/>
          </a:stretch>
        </p:blipFill>
        <p:spPr bwMode="auto">
          <a:xfrm>
            <a:off x="1933892" y="2667000"/>
            <a:ext cx="5276215" cy="3956685"/>
          </a:xfrm>
          <a:prstGeom prst="rect">
            <a:avLst/>
          </a:prstGeom>
          <a:noFill/>
          <a:ln w="9525">
            <a:noFill/>
            <a:miter lim="800000"/>
            <a:headEnd/>
            <a:tailEnd/>
          </a:ln>
        </p:spPr>
      </p:pic>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err="1" smtClean="0">
                <a:solidFill>
                  <a:schemeClr val="tx2">
                    <a:lumMod val="75000"/>
                  </a:schemeClr>
                </a:solidFill>
              </a:rPr>
              <a:t>C</a:t>
            </a:r>
            <a:r>
              <a:rPr sz="3200" dirty="0" err="1" smtClean="0">
                <a:solidFill>
                  <a:schemeClr val="tx2">
                    <a:lumMod val="75000"/>
                  </a:schemeClr>
                </a:solidFill>
              </a:rPr>
              <a:t>ont</a:t>
            </a:r>
            <a:r>
              <a:rPr lang="en-US" sz="3200" dirty="0" smtClean="0">
                <a:solidFill>
                  <a:schemeClr val="tx2">
                    <a:lumMod val="75000"/>
                  </a:schemeClr>
                </a:solidFill>
              </a:rPr>
              <a:t>…</a:t>
            </a:r>
            <a:endParaRPr lang="en-US" sz="3200" dirty="0">
              <a:solidFill>
                <a:schemeClr val="tx2">
                  <a:lumMod val="75000"/>
                </a:schemeClr>
              </a:solidFill>
            </a:endParaRPr>
          </a:p>
        </p:txBody>
      </p:sp>
      <p:sp>
        <p:nvSpPr>
          <p:cNvPr id="2" name="Content Placeholder 1"/>
          <p:cNvSpPr>
            <a:spLocks noGrp="1"/>
          </p:cNvSpPr>
          <p:nvPr>
            <p:ph idx="1"/>
          </p:nvPr>
        </p:nvSpPr>
        <p:spPr>
          <a:xfrm>
            <a:off x="642146" y="1905000"/>
            <a:ext cx="7955280" cy="4069080"/>
          </a:xfrm>
        </p:spPr>
        <p:txBody>
          <a:bodyPr/>
          <a:lstStyle/>
          <a:p>
            <a:pPr lvl="0"/>
            <a:r>
              <a:rPr lang="en-SG" sz="1800" b="1" dirty="0" smtClean="0"/>
              <a:t>Window displaying </a:t>
            </a:r>
            <a:r>
              <a:rPr lang="en-SG" sz="1800" b="1" dirty="0" smtClean="0"/>
              <a:t>the Back View</a:t>
            </a:r>
            <a:endParaRPr lang="en-US" sz="1800"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41293" y="2362200"/>
            <a:ext cx="6356985" cy="4171950"/>
          </a:xfrm>
          <a:prstGeom prst="rect">
            <a:avLst/>
          </a:prstGeom>
          <a:noFill/>
        </p:spPr>
      </p:pic>
    </p:spTree>
  </p:cSld>
  <p:clrMapOvr>
    <a:masterClrMapping/>
  </p:clrMapOvr>
  <p:transition>
    <p:diamon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err="1" smtClean="0">
                <a:solidFill>
                  <a:schemeClr val="tx2">
                    <a:lumMod val="75000"/>
                  </a:schemeClr>
                </a:solidFill>
              </a:rPr>
              <a:t>C</a:t>
            </a:r>
            <a:r>
              <a:rPr sz="3200" dirty="0" err="1" smtClean="0">
                <a:solidFill>
                  <a:schemeClr val="tx2">
                    <a:lumMod val="75000"/>
                  </a:schemeClr>
                </a:solidFill>
              </a:rPr>
              <a:t>ont</a:t>
            </a:r>
            <a:r>
              <a:rPr lang="en-US" sz="3200" dirty="0" smtClean="0">
                <a:solidFill>
                  <a:schemeClr val="tx2">
                    <a:lumMod val="75000"/>
                  </a:schemeClr>
                </a:solidFill>
              </a:rPr>
              <a:t>…</a:t>
            </a:r>
            <a:endParaRPr lang="en-US" sz="3200" dirty="0">
              <a:solidFill>
                <a:schemeClr val="tx2">
                  <a:lumMod val="75000"/>
                </a:schemeClr>
              </a:solidFill>
            </a:endParaRPr>
          </a:p>
        </p:txBody>
      </p:sp>
      <p:sp>
        <p:nvSpPr>
          <p:cNvPr id="2" name="Content Placeholder 1"/>
          <p:cNvSpPr>
            <a:spLocks noGrp="1"/>
          </p:cNvSpPr>
          <p:nvPr>
            <p:ph idx="1"/>
          </p:nvPr>
        </p:nvSpPr>
        <p:spPr>
          <a:xfrm>
            <a:off x="608737" y="1975451"/>
            <a:ext cx="7955280" cy="4069080"/>
          </a:xfrm>
        </p:spPr>
        <p:txBody>
          <a:bodyPr/>
          <a:lstStyle/>
          <a:p>
            <a:pPr lvl="0"/>
            <a:r>
              <a:rPr lang="en-SG" sz="1800" b="1" dirty="0" smtClean="0"/>
              <a:t>Window displaying  </a:t>
            </a:r>
            <a:r>
              <a:rPr lang="en-SG" sz="1800" b="1" dirty="0" smtClean="0"/>
              <a:t>Side View</a:t>
            </a:r>
            <a:endParaRPr lang="en-US" sz="1800"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564640" y="2514600"/>
            <a:ext cx="6014720" cy="4171950"/>
          </a:xfrm>
          <a:prstGeom prst="rect">
            <a:avLst/>
          </a:prstGeom>
          <a:noFill/>
        </p:spPr>
      </p:pic>
    </p:spTree>
  </p:cSld>
  <p:clrMapOvr>
    <a:masterClrMapping/>
  </p:clrMapOvr>
  <p:transition>
    <p:split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chemeClr val="tx2">
                    <a:lumMod val="75000"/>
                  </a:schemeClr>
                </a:solidFill>
              </a:rPr>
              <a:t>C</a:t>
            </a:r>
            <a:r>
              <a:rPr sz="3200" dirty="0" smtClean="0">
                <a:solidFill>
                  <a:schemeClr val="tx2">
                    <a:lumMod val="75000"/>
                  </a:schemeClr>
                </a:solidFill>
              </a:rPr>
              <a:t>ont...</a:t>
            </a:r>
            <a:endParaRPr lang="en-US" sz="3200" dirty="0">
              <a:solidFill>
                <a:schemeClr val="tx2">
                  <a:lumMod val="75000"/>
                </a:schemeClr>
              </a:solidFill>
            </a:endParaRPr>
          </a:p>
        </p:txBody>
      </p:sp>
      <p:sp>
        <p:nvSpPr>
          <p:cNvPr id="2" name="Content Placeholder 1"/>
          <p:cNvSpPr>
            <a:spLocks noGrp="1"/>
          </p:cNvSpPr>
          <p:nvPr>
            <p:ph idx="1"/>
          </p:nvPr>
        </p:nvSpPr>
        <p:spPr/>
        <p:txBody>
          <a:bodyPr>
            <a:normAutofit/>
          </a:bodyPr>
          <a:lstStyle/>
          <a:p>
            <a:r>
              <a:rPr lang="en-US" sz="1800" b="1" dirty="0" smtClean="0"/>
              <a:t>Window to display </a:t>
            </a:r>
            <a:r>
              <a:rPr lang="en-US" sz="1800" b="1" dirty="0" smtClean="0"/>
              <a:t>the speed of wheel on click of LMB and RMB</a:t>
            </a:r>
            <a:endParaRPr lang="en-US" sz="1800" b="1" dirty="0" smtClean="0"/>
          </a:p>
          <a:p>
            <a:endParaRPr lang="en-US" sz="18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8907" y="2895600"/>
            <a:ext cx="6306185" cy="4337685"/>
          </a:xfrm>
          <a:prstGeom prst="rect">
            <a:avLst/>
          </a:prstGeom>
          <a:noFill/>
        </p:spPr>
      </p:pic>
    </p:spTree>
  </p:cSld>
  <p:clrMapOvr>
    <a:masterClrMapping/>
  </p:clrMapOvr>
  <p:transition>
    <p:split orient="ver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Cont..</a:t>
            </a:r>
            <a:endParaRPr lang="en-US" sz="28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5279594" cy="3956647"/>
          </a:xfrm>
          <a:prstGeom prst="rect">
            <a:avLst/>
          </a:prstGeom>
          <a:noFill/>
        </p:spPr>
      </p:pic>
      <p:sp>
        <p:nvSpPr>
          <p:cNvPr id="5" name="TextBox 4"/>
          <p:cNvSpPr txBox="1"/>
          <p:nvPr/>
        </p:nvSpPr>
        <p:spPr>
          <a:xfrm>
            <a:off x="533400" y="1828800"/>
            <a:ext cx="70866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Free Movement of Windmill Structure using Arrow Keys</a:t>
            </a:r>
            <a:endParaRPr lang="en-US" b="1" dirty="0"/>
          </a:p>
        </p:txBody>
      </p:sp>
    </p:spTree>
    <p:extLst>
      <p:ext uri="{BB962C8B-B14F-4D97-AF65-F5344CB8AC3E}">
        <p14:creationId xmlns:p14="http://schemas.microsoft.com/office/powerpoint/2010/main" val="18506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dirty="0" smtClean="0">
                <a:solidFill>
                  <a:srgbClr val="FF0000"/>
                </a:solidFill>
              </a:rPr>
              <a:t>Conclusion :</a:t>
            </a:r>
            <a:endParaRPr lang="en-US" sz="3600" dirty="0">
              <a:solidFill>
                <a:srgbClr val="FF0000"/>
              </a:solidFill>
            </a:endParaRPr>
          </a:p>
        </p:txBody>
      </p:sp>
      <p:sp>
        <p:nvSpPr>
          <p:cNvPr id="2" name="Content Placeholder 1"/>
          <p:cNvSpPr>
            <a:spLocks noGrp="1"/>
          </p:cNvSpPr>
          <p:nvPr>
            <p:ph idx="1"/>
          </p:nvPr>
        </p:nvSpPr>
        <p:spPr/>
        <p:txBody>
          <a:bodyPr>
            <a:normAutofit fontScale="77500" lnSpcReduction="20000"/>
          </a:bodyPr>
          <a:lstStyle/>
          <a:p>
            <a:r>
              <a:rPr lang="en-IN" b="1" dirty="0"/>
              <a:t>Simulation of Windmill </a:t>
            </a:r>
            <a:r>
              <a:rPr lang="en-IN" dirty="0"/>
              <a:t>is a designed and implemented using a graphics software system called </a:t>
            </a:r>
            <a:r>
              <a:rPr lang="en-IN" b="1" dirty="0"/>
              <a:t>OpenGL </a:t>
            </a:r>
            <a:r>
              <a:rPr lang="en-IN" dirty="0"/>
              <a:t>which has became a widely accepted standard for developing graphic application. Using </a:t>
            </a:r>
            <a:r>
              <a:rPr lang="en-IN" dirty="0" err="1"/>
              <a:t>openGL</a:t>
            </a:r>
            <a:r>
              <a:rPr lang="en-IN" dirty="0"/>
              <a:t> functions user can create geometrical objects and can use </a:t>
            </a:r>
            <a:r>
              <a:rPr lang="en-IN" b="1" dirty="0"/>
              <a:t>translation, rotation</a:t>
            </a:r>
            <a:r>
              <a:rPr lang="en-IN" dirty="0"/>
              <a:t>, scaling with respect to the co-ordinate system</a:t>
            </a:r>
            <a:r>
              <a:rPr lang="en-IN" dirty="0" smtClean="0"/>
              <a:t>.</a:t>
            </a:r>
            <a:endParaRPr lang="en-US" dirty="0"/>
          </a:p>
          <a:p>
            <a:r>
              <a:rPr lang="en-IN" dirty="0"/>
              <a:t> The project Visual Transformation Techniques using </a:t>
            </a:r>
            <a:r>
              <a:rPr lang="en-IN" dirty="0" err="1"/>
              <a:t>openGL</a:t>
            </a:r>
            <a:r>
              <a:rPr lang="en-IN" dirty="0"/>
              <a:t> is based on Rotation and Translation processes using shading effects and is demonstrated using Visual C</a:t>
            </a:r>
            <a:r>
              <a:rPr lang="en-IN" dirty="0" smtClean="0"/>
              <a:t>++.</a:t>
            </a:r>
            <a:endParaRPr lang="en-US" dirty="0"/>
          </a:p>
          <a:p>
            <a:r>
              <a:rPr lang="en-IN" dirty="0"/>
              <a:t> 	The development of the </a:t>
            </a:r>
            <a:r>
              <a:rPr lang="en-IN" b="1" dirty="0"/>
              <a:t>Simulation of Windmill </a:t>
            </a:r>
            <a:r>
              <a:rPr lang="en-IN" dirty="0"/>
              <a:t>project has given us a good exposure to OpenGL by which we have learnt some of the technique which help in development of animated pictures, gaming. Hence it is helpful for us even to take up this field as our career too and develop some other features in OpenGL and provide as a token of contribution to the graphics world</a:t>
            </a:r>
            <a:r>
              <a:rPr lang="en-IN" dirty="0" smtClean="0"/>
              <a:t>.</a:t>
            </a:r>
            <a:endParaRPr lang="en-US" dirty="0"/>
          </a:p>
          <a:p>
            <a:r>
              <a:rPr lang="en-IN" b="1" dirty="0"/>
              <a:t>Simulation of Windmill </a:t>
            </a:r>
            <a:r>
              <a:rPr lang="en-IN" dirty="0"/>
              <a:t>consist of many user defined function such as increasing windmill fan speed, decreasing windmill fan speed, side views, front and back views, custom angle of rotation of entire windmill structure. All these function makes this project an example of animation in </a:t>
            </a:r>
            <a:r>
              <a:rPr lang="en-IN" b="1" dirty="0"/>
              <a:t>OpenGL. </a:t>
            </a:r>
            <a:r>
              <a:rPr lang="en-IN" dirty="0"/>
              <a:t>  </a:t>
            </a:r>
            <a:endParaRPr lang="en-US" dirty="0"/>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smtClean="0">
                <a:solidFill>
                  <a:srgbClr val="FF0000"/>
                </a:solidFill>
              </a:rPr>
              <a:t>Future Enhancement :</a:t>
            </a:r>
            <a:endParaRPr lang="en-US" sz="3600" dirty="0">
              <a:solidFill>
                <a:srgbClr val="FF0000"/>
              </a:solidFill>
            </a:endParaRPr>
          </a:p>
        </p:txBody>
      </p:sp>
      <p:sp>
        <p:nvSpPr>
          <p:cNvPr id="2" name="Content Placeholder 1"/>
          <p:cNvSpPr>
            <a:spLocks noGrp="1"/>
          </p:cNvSpPr>
          <p:nvPr>
            <p:ph idx="1"/>
          </p:nvPr>
        </p:nvSpPr>
        <p:spPr>
          <a:xfrm>
            <a:off x="457200" y="1752600"/>
            <a:ext cx="8229600" cy="4572000"/>
          </a:xfrm>
        </p:spPr>
        <p:txBody>
          <a:bodyPr>
            <a:normAutofit/>
          </a:bodyPr>
          <a:lstStyle/>
          <a:p>
            <a:pPr marL="0" indent="0">
              <a:buNone/>
            </a:pPr>
            <a:r>
              <a:rPr lang="en-US" sz="1800" dirty="0"/>
              <a:t>This project has been designed using C++, which works on the windows platform. The project can be designed using other languages and better graphical interfaces. The following features could have been incorporated.</a:t>
            </a:r>
          </a:p>
          <a:p>
            <a:pPr marL="0" indent="0">
              <a:buNone/>
            </a:pPr>
            <a:endParaRPr lang="en-US" sz="1800" dirty="0"/>
          </a:p>
          <a:p>
            <a:pPr lvl="0">
              <a:buFont typeface="Wingdings" panose="05000000000000000000" pitchFamily="2" charset="2"/>
              <a:buChar char="ü"/>
            </a:pPr>
            <a:r>
              <a:rPr lang="en-US" sz="1800" dirty="0"/>
              <a:t>Circular and priority queues can be implemented.</a:t>
            </a:r>
          </a:p>
          <a:p>
            <a:pPr lvl="0">
              <a:buFont typeface="Wingdings" panose="05000000000000000000" pitchFamily="2" charset="2"/>
              <a:buChar char="ü"/>
            </a:pPr>
            <a:r>
              <a:rPr lang="en-US" sz="1800" dirty="0"/>
              <a:t>Different shading effects can be added.</a:t>
            </a:r>
          </a:p>
          <a:p>
            <a:pPr lvl="0">
              <a:buFont typeface="Wingdings" panose="05000000000000000000" pitchFamily="2" charset="2"/>
              <a:buChar char="ü"/>
            </a:pPr>
            <a:r>
              <a:rPr lang="en-US" sz="1800" dirty="0"/>
              <a:t>We can give transparency and fogging to the objects.</a:t>
            </a:r>
          </a:p>
          <a:p>
            <a:pPr algn="just">
              <a:buFont typeface="Wingdings" panose="05000000000000000000" pitchFamily="2" charset="2"/>
              <a:buChar char="ü"/>
            </a:pPr>
            <a:endParaRPr lang="en-US" sz="1800" dirty="0"/>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dirty="0" smtClean="0">
                <a:solidFill>
                  <a:srgbClr val="FF0000"/>
                </a:solidFill>
              </a:rPr>
              <a:t>Bibliography :</a:t>
            </a:r>
            <a:endParaRPr lang="en-US" sz="3600" dirty="0">
              <a:solidFill>
                <a:srgbClr val="FF0000"/>
              </a:solidFill>
            </a:endParaRPr>
          </a:p>
        </p:txBody>
      </p:sp>
      <p:sp>
        <p:nvSpPr>
          <p:cNvPr id="2" name="Content Placeholder 1"/>
          <p:cNvSpPr>
            <a:spLocks noGrp="1"/>
          </p:cNvSpPr>
          <p:nvPr>
            <p:ph idx="1"/>
          </p:nvPr>
        </p:nvSpPr>
        <p:spPr/>
        <p:txBody>
          <a:bodyPr>
            <a:normAutofit fontScale="62500" lnSpcReduction="20000"/>
          </a:bodyPr>
          <a:lstStyle/>
          <a:p>
            <a:pPr marL="0" indent="0">
              <a:buNone/>
            </a:pPr>
            <a:r>
              <a:rPr lang="en-US" sz="2400" b="1" dirty="0"/>
              <a:t> </a:t>
            </a:r>
          </a:p>
          <a:p>
            <a:pPr lvl="0"/>
            <a:r>
              <a:rPr lang="en-IN" sz="2400" b="1" dirty="0"/>
              <a:t>Edward Angel:</a:t>
            </a:r>
            <a:r>
              <a:rPr lang="en-IN" sz="2400" dirty="0"/>
              <a:t> </a:t>
            </a:r>
            <a:endParaRPr lang="en-US" sz="2000" b="1" dirty="0"/>
          </a:p>
          <a:p>
            <a:pPr lvl="2"/>
            <a:r>
              <a:rPr lang="en-IN" dirty="0"/>
              <a:t>Interactive Computer Graphics: A Top-Down Approach with OpenGL</a:t>
            </a:r>
            <a:endParaRPr lang="en-US" sz="1600" b="1" dirty="0"/>
          </a:p>
          <a:p>
            <a:pPr lvl="0"/>
            <a:r>
              <a:rPr lang="en-IN" sz="2400" b="1" dirty="0"/>
              <a:t>F.S. Hill, Jr.:</a:t>
            </a:r>
            <a:endParaRPr lang="en-US" sz="2000" b="1" dirty="0"/>
          </a:p>
          <a:p>
            <a:pPr lvl="2"/>
            <a:r>
              <a:rPr lang="en-IN" dirty="0"/>
              <a:t>Computer Graphics Using OpenGL</a:t>
            </a:r>
            <a:endParaRPr lang="en-US" sz="1600" b="1" dirty="0"/>
          </a:p>
          <a:p>
            <a:pPr lvl="0"/>
            <a:r>
              <a:rPr lang="en-IN" sz="2400" b="1" dirty="0"/>
              <a:t>Donald Hearn and Pauline Baker:</a:t>
            </a:r>
            <a:endParaRPr lang="en-US" sz="2000" b="1" dirty="0"/>
          </a:p>
          <a:p>
            <a:pPr lvl="2"/>
            <a:r>
              <a:rPr lang="en-IN" dirty="0"/>
              <a:t>Computer Graphics- OpenGL Version</a:t>
            </a:r>
            <a:endParaRPr lang="en-US" sz="1600" b="1" dirty="0"/>
          </a:p>
          <a:p>
            <a:pPr lvl="0"/>
            <a:r>
              <a:rPr lang="en-IN" sz="2400" b="1" dirty="0"/>
              <a:t>Richard S. Wright, Jr. and Michael Sweet: </a:t>
            </a:r>
            <a:endParaRPr lang="en-US" sz="2000" b="1" dirty="0"/>
          </a:p>
          <a:p>
            <a:pPr lvl="2"/>
            <a:r>
              <a:rPr lang="en-IN" dirty="0"/>
              <a:t>The OpenGL Super Bible</a:t>
            </a:r>
            <a:endParaRPr lang="en-US" sz="1600" b="1" dirty="0"/>
          </a:p>
          <a:p>
            <a:pPr lvl="0"/>
            <a:r>
              <a:rPr lang="en-IN" sz="2400" b="1" dirty="0"/>
              <a:t>Dave </a:t>
            </a:r>
            <a:r>
              <a:rPr lang="en-IN" sz="2400" b="1" dirty="0" err="1"/>
              <a:t>Shreiner</a:t>
            </a:r>
            <a:r>
              <a:rPr lang="en-IN" sz="2400" b="1" dirty="0"/>
              <a:t>, Mason Woo, Jackie </a:t>
            </a:r>
            <a:r>
              <a:rPr lang="en-IN" sz="2400" b="1" dirty="0" err="1"/>
              <a:t>Neider</a:t>
            </a:r>
            <a:r>
              <a:rPr lang="en-IN" sz="2400" b="1" dirty="0"/>
              <a:t> and Tom Davis:</a:t>
            </a:r>
            <a:endParaRPr lang="en-US" sz="2000" b="1" dirty="0"/>
          </a:p>
          <a:p>
            <a:pPr lvl="2"/>
            <a:r>
              <a:rPr lang="en-IN" dirty="0"/>
              <a:t>OpenGL Programming Guide</a:t>
            </a:r>
            <a:endParaRPr lang="en-US" sz="1600" b="1" dirty="0"/>
          </a:p>
          <a:p>
            <a:pPr lvl="0"/>
            <a:r>
              <a:rPr lang="en-IN" sz="2400" b="1" dirty="0" err="1"/>
              <a:t>Shalini</a:t>
            </a:r>
            <a:r>
              <a:rPr lang="en-IN" sz="2400" b="1" dirty="0"/>
              <a:t> </a:t>
            </a:r>
            <a:r>
              <a:rPr lang="en-IN" sz="2400" b="1" dirty="0" err="1"/>
              <a:t>Govil-Pai</a:t>
            </a:r>
            <a:r>
              <a:rPr lang="en-IN" sz="2400" b="1" dirty="0"/>
              <a:t>: </a:t>
            </a:r>
            <a:endParaRPr lang="en-US" sz="2000" b="1" dirty="0"/>
          </a:p>
          <a:p>
            <a:pPr lvl="2"/>
            <a:r>
              <a:rPr lang="en-IN" dirty="0"/>
              <a:t>Principles of Computer Graphics: Theory and Practice Using OpenGL</a:t>
            </a:r>
            <a:endParaRPr lang="en-US" sz="1600" b="1" dirty="0"/>
          </a:p>
          <a:p>
            <a:pPr lvl="0"/>
            <a:r>
              <a:rPr lang="en-IN" sz="2400" b="1" dirty="0"/>
              <a:t>Websites: </a:t>
            </a:r>
            <a:endParaRPr lang="en-US" sz="2000" b="1" dirty="0"/>
          </a:p>
          <a:p>
            <a:pPr lvl="2"/>
            <a:r>
              <a:rPr lang="en-IN" u="sng" dirty="0">
                <a:hlinkClick r:id="rId2"/>
              </a:rPr>
              <a:t>http://www.OpenGl.org</a:t>
            </a:r>
            <a:endParaRPr lang="en-US" sz="1600" b="1" dirty="0"/>
          </a:p>
          <a:p>
            <a:pPr lvl="2"/>
            <a:r>
              <a:rPr lang="en-IN" u="sng" dirty="0">
                <a:hlinkClick r:id="rId2"/>
              </a:rPr>
              <a:t>www.opengl.org</a:t>
            </a:r>
            <a:endParaRPr lang="en-US" sz="1600" b="1" dirty="0"/>
          </a:p>
          <a:p>
            <a:pPr lvl="2"/>
            <a:r>
              <a:rPr lang="en-IN" u="sng" dirty="0">
                <a:hlinkClick r:id="rId3"/>
              </a:rPr>
              <a:t>www.sourcecode.com</a:t>
            </a:r>
            <a:endParaRPr lang="en-US" sz="1600" b="1" dirty="0"/>
          </a:p>
          <a:p>
            <a:pPr>
              <a:buNone/>
            </a:pPr>
            <a:endParaRPr lang="en-US" dirty="0"/>
          </a:p>
        </p:txBody>
      </p:sp>
    </p:spTree>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77146" y="2658106"/>
            <a:ext cx="5804853" cy="1532893"/>
          </a:xfrm>
        </p:spPr>
        <p:txBody>
          <a:bodyPr>
            <a:noAutofit/>
          </a:bodyPr>
          <a:lstStyle/>
          <a:p>
            <a:pPr>
              <a:buNone/>
            </a:pPr>
            <a:r>
              <a:rPr lang="en-US" sz="480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latin typeface="Algerian" pitchFamily="82" charset="0"/>
                <a:cs typeface="Aharoni" pitchFamily="2" charset="-79"/>
              </a:rPr>
              <a:t>THANK  YOU</a:t>
            </a:r>
          </a:p>
          <a:p>
            <a:endParaRPr lang="en-US" sz="4800" dirty="0">
              <a:latin typeface="Algerian" pitchFamily="82" charset="0"/>
              <a:cs typeface="Aharoni" pitchFamily="2" charset="-79"/>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3600" b="1" dirty="0" smtClean="0">
                <a:ln w="18415" cmpd="sng">
                  <a:solidFill>
                    <a:srgbClr val="FFFFFF"/>
                  </a:solidFill>
                  <a:prstDash val="solid"/>
                </a:ln>
                <a:solidFill>
                  <a:srgbClr val="FF0000"/>
                </a:solidFill>
                <a:latin typeface="Times New Roman" pitchFamily="18" charset="0"/>
                <a:cs typeface="Times New Roman" pitchFamily="18" charset="0"/>
              </a:rPr>
              <a:t>AGENDA</a:t>
            </a:r>
            <a:endParaRPr lang="en-US" sz="3600" b="1" cap="none" spc="150" dirty="0">
              <a:ln w="11430"/>
              <a:solidFill>
                <a:srgbClr val="FF0000"/>
              </a:solidFill>
              <a:latin typeface="Times New Roman" pitchFamily="18" charset="0"/>
              <a:cs typeface="Times New Roman" pitchFamily="18" charset="0"/>
            </a:endParaRPr>
          </a:p>
        </p:txBody>
      </p:sp>
      <p:sp>
        <p:nvSpPr>
          <p:cNvPr id="3" name="Content Placeholder 2"/>
          <p:cNvSpPr txBox="1">
            <a:spLocks/>
          </p:cNvSpPr>
          <p:nvPr/>
        </p:nvSpPr>
        <p:spPr>
          <a:xfrm>
            <a:off x="533400" y="1600200"/>
            <a:ext cx="7467600" cy="4525963"/>
          </a:xfrm>
          <a:prstGeom prst="rect">
            <a:avLst/>
          </a:prstGeom>
        </p:spPr>
        <p:txBody>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Abstract</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Introduction</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Requirements</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Design</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Implementation</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Snapshots</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Conclusion</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Future Enhancement</a:t>
            </a:r>
          </a:p>
          <a:p>
            <a:r>
              <a:rPr lang="en-US" sz="2200" b="1" spc="50" dirty="0" smtClean="0">
                <a:ln w="13500">
                  <a:solidFill>
                    <a:schemeClr val="accent1">
                      <a:shade val="2500"/>
                      <a:alpha val="6500"/>
                    </a:schemeClr>
                  </a:solidFill>
                  <a:prstDash val="solid"/>
                </a:ln>
                <a:solidFill>
                  <a:schemeClr val="tx2">
                    <a:alpha val="95000"/>
                  </a:schemeClr>
                </a:solidFill>
                <a:effectLst>
                  <a:innerShdw blurRad="50900" dist="38500" dir="13500000">
                    <a:srgbClr val="000000">
                      <a:alpha val="60000"/>
                    </a:srgbClr>
                  </a:innerShdw>
                </a:effectLst>
                <a:latin typeface="Adobe Heiti Std R" pitchFamily="34" charset="-128"/>
                <a:ea typeface="Adobe Heiti Std R" pitchFamily="34" charset="-128"/>
              </a:rPr>
              <a:t>Bibliography</a:t>
            </a:r>
            <a: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rPr>
              <a:t/>
            </a:r>
            <a:br>
              <a:rPr lang="en-US"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rPr>
            </a:br>
            <a:endParaRPr lang="en-IN"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dobe Heiti Std R" pitchFamily="34" charset="-128"/>
              <a:ea typeface="Adobe Heiti Std R" pitchFamily="34" charset="-128"/>
            </a:endParaRPr>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981200"/>
            <a:ext cx="25400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390802"/>
      </p:ext>
    </p:extLst>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943600" y="1219200"/>
            <a:ext cx="2209800" cy="4572000"/>
          </a:xfrm>
        </p:spPr>
        <p:txBody>
          <a:bodyPr>
            <a:noAutofit/>
          </a:bodyPr>
          <a:lstStyle/>
          <a:p>
            <a:pPr>
              <a:buNone/>
            </a:pPr>
            <a:r>
              <a:rPr lang="en-US" sz="30000" dirty="0" smtClean="0">
                <a:solidFill>
                  <a:srgbClr val="C00000"/>
                </a:solidFill>
              </a:rPr>
              <a:t>?</a:t>
            </a:r>
            <a:endParaRPr lang="en-US" sz="30000" dirty="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 y="5334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en-US" sz="3600" b="1" dirty="0" smtClean="0">
                <a:ln w="18415" cmpd="sng">
                  <a:solidFill>
                    <a:srgbClr val="FFFFFF"/>
                  </a:solidFill>
                  <a:prstDash val="solid"/>
                </a:ln>
                <a:solidFill>
                  <a:srgbClr val="FF0000"/>
                </a:solidFill>
                <a:latin typeface="Times New Roman" pitchFamily="18" charset="0"/>
                <a:cs typeface="Times New Roman" pitchFamily="18" charset="0"/>
              </a:rPr>
              <a:t>          ABSTRACT :</a:t>
            </a:r>
            <a:endParaRPr lang="en-US" sz="3600" b="1" cap="none" spc="150" dirty="0">
              <a:ln w="11430"/>
              <a:solidFill>
                <a:srgbClr val="FF0000"/>
              </a:solidFill>
              <a:latin typeface="Times New Roman" pitchFamily="18" charset="0"/>
              <a:cs typeface="Times New Roman" pitchFamily="18" charset="0"/>
            </a:endParaRPr>
          </a:p>
        </p:txBody>
      </p:sp>
      <p:sp>
        <p:nvSpPr>
          <p:cNvPr id="4" name="Rectangle 3"/>
          <p:cNvSpPr/>
          <p:nvPr/>
        </p:nvSpPr>
        <p:spPr>
          <a:xfrm>
            <a:off x="1143000" y="948690"/>
            <a:ext cx="7239000" cy="6186309"/>
          </a:xfrm>
          <a:prstGeom prst="rect">
            <a:avLst/>
          </a:prstGeom>
        </p:spPr>
        <p:txBody>
          <a:bodyPr wrap="square">
            <a:spAutoFit/>
          </a:bodyPr>
          <a:lstStyle/>
          <a:p>
            <a:endParaRPr lang="en-US" dirty="0" smtClean="0"/>
          </a:p>
          <a:p>
            <a:r>
              <a:rPr lang="en-US" b="1" dirty="0" smtClean="0"/>
              <a:t> </a:t>
            </a:r>
            <a:endParaRPr lang="en-US" dirty="0" smtClean="0"/>
          </a:p>
          <a:p>
            <a:r>
              <a:rPr lang="en-US" b="1" dirty="0" smtClean="0"/>
              <a:t> </a:t>
            </a:r>
            <a:r>
              <a:rPr lang="en-IN" dirty="0"/>
              <a:t>In this project we designed the simulation of windmill using OpenGL. We used transformation functions like translate and rotate functions to design blades of the windmill. We used many OpenGL inbuilt function to design the structure of windmill</a:t>
            </a:r>
            <a:r>
              <a:rPr lang="en-IN" dirty="0" smtClean="0"/>
              <a:t>.</a:t>
            </a:r>
            <a:r>
              <a:rPr lang="en-IN" dirty="0"/>
              <a:t>  </a:t>
            </a:r>
            <a:endParaRPr lang="en-US" dirty="0"/>
          </a:p>
          <a:p>
            <a:r>
              <a:rPr lang="en-IN" dirty="0"/>
              <a:t>This project</a:t>
            </a:r>
            <a:r>
              <a:rPr lang="en-IN" b="1" dirty="0"/>
              <a:t> </a:t>
            </a:r>
            <a:r>
              <a:rPr lang="en-IN" dirty="0"/>
              <a:t>consist of many user defined function such as increasing windmill fan speed, decreasing windmill fan speed, side views, front and back views, custom angle of rotation of entire windmill </a:t>
            </a:r>
            <a:r>
              <a:rPr lang="en-IN" dirty="0" smtClean="0"/>
              <a:t>structure</a:t>
            </a:r>
          </a:p>
          <a:p>
            <a:r>
              <a:rPr lang="en-IN" dirty="0"/>
              <a:t>It provides several options which can be interacted through menus. The user can also interact with program through mouse, keyboard functions</a:t>
            </a:r>
            <a:endParaRPr lang="en-US" dirty="0"/>
          </a:p>
          <a:p>
            <a:r>
              <a:rPr lang="en-IN" dirty="0"/>
              <a:t>We can rotate the entire windmill with respect to its axis using the arrow keys of keyboard. It can be rotate through 360</a:t>
            </a:r>
            <a:r>
              <a:rPr lang="en-IN" baseline="30000" dirty="0"/>
              <a:t>0</a:t>
            </a:r>
            <a:r>
              <a:rPr lang="en-IN" dirty="0"/>
              <a:t>.</a:t>
            </a:r>
            <a:endParaRPr lang="en-US" dirty="0"/>
          </a:p>
          <a:p>
            <a:endParaRPr lang="en-US" dirty="0" smtClean="0"/>
          </a:p>
          <a:p>
            <a:r>
              <a:rPr lang="en-US" dirty="0" smtClean="0"/>
              <a:t> </a:t>
            </a:r>
          </a:p>
          <a:p>
            <a:r>
              <a:rPr lang="en-US" dirty="0" smtClean="0"/>
              <a:t> </a:t>
            </a:r>
          </a:p>
          <a:p>
            <a:r>
              <a:rPr lang="en-US" dirty="0" smtClean="0"/>
              <a:t> </a:t>
            </a:r>
          </a:p>
          <a:p>
            <a:r>
              <a:rPr lang="en-US" dirty="0" smtClean="0"/>
              <a:t> </a:t>
            </a:r>
          </a:p>
          <a:p>
            <a:pPr marL="285750" indent="-285750">
              <a:buFont typeface="Arial" pitchFamily="34" charset="0"/>
              <a:buChar char="•"/>
            </a:pPr>
            <a:endParaRPr lang="en-US" dirty="0"/>
          </a:p>
        </p:txBody>
      </p:sp>
    </p:spTree>
    <p:extLst>
      <p:ext uri="{BB962C8B-B14F-4D97-AF65-F5344CB8AC3E}">
        <p14:creationId xmlns:p14="http://schemas.microsoft.com/office/powerpoint/2010/main" val="1169368558"/>
      </p:ext>
    </p:extLst>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7" y="381000"/>
            <a:ext cx="9150927" cy="64633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r>
              <a:rPr lang="en-US" sz="3600" b="1" dirty="0" smtClean="0">
                <a:ln w="18415" cmpd="sng">
                  <a:solidFill>
                    <a:srgbClr val="FFFFFF"/>
                  </a:solidFill>
                  <a:prstDash val="solid"/>
                </a:ln>
                <a:solidFill>
                  <a:srgbClr val="FF0000"/>
                </a:solidFill>
                <a:latin typeface="Times New Roman" pitchFamily="18" charset="0"/>
                <a:cs typeface="Times New Roman" pitchFamily="18" charset="0"/>
              </a:rPr>
              <a:t>    Introduction :</a:t>
            </a:r>
            <a:endParaRPr lang="en-US" sz="3600" b="1" cap="none" spc="150" dirty="0">
              <a:ln w="11430"/>
              <a:solidFill>
                <a:srgbClr val="FF0000"/>
              </a:solidFill>
              <a:latin typeface="Times New Roman" pitchFamily="18" charset="0"/>
              <a:cs typeface="Times New Roman" pitchFamily="18" charset="0"/>
            </a:endParaRPr>
          </a:p>
        </p:txBody>
      </p:sp>
      <p:sp>
        <p:nvSpPr>
          <p:cNvPr id="4" name="Rectangle 3"/>
          <p:cNvSpPr/>
          <p:nvPr/>
        </p:nvSpPr>
        <p:spPr>
          <a:xfrm>
            <a:off x="533400" y="1447800"/>
            <a:ext cx="8063346" cy="3970318"/>
          </a:xfrm>
          <a:prstGeom prst="rect">
            <a:avLst/>
          </a:prstGeom>
        </p:spPr>
        <p:txBody>
          <a:bodyPr wrap="square">
            <a:spAutoFit/>
          </a:bodyPr>
          <a:lstStyle/>
          <a:p>
            <a:pPr marL="285750" indent="-285750">
              <a:buFont typeface="Arial" panose="020B0604020202020204" pitchFamily="34" charset="0"/>
              <a:buChar char="•"/>
            </a:pPr>
            <a:r>
              <a:rPr lang="en-IN" dirty="0"/>
              <a:t>In this project we designed the simulation of windmill using OpenGL. We used transformation functions like translate and rotate functions to design blades of the windmill. We used many OpenGL inbuilt function to design the structure of windmill.</a:t>
            </a:r>
            <a:endParaRPr lang="en-US" dirty="0"/>
          </a:p>
          <a:p>
            <a:pPr marL="285750" indent="-285750">
              <a:buFont typeface="Arial" panose="020B0604020202020204" pitchFamily="34" charset="0"/>
              <a:buChar char="•"/>
            </a:pPr>
            <a:r>
              <a:rPr lang="en-IN" dirty="0"/>
              <a:t> </a:t>
            </a:r>
            <a:endParaRPr lang="en-US" dirty="0"/>
          </a:p>
          <a:p>
            <a:pPr marL="285750" indent="-285750">
              <a:buFont typeface="Arial" panose="020B0604020202020204" pitchFamily="34" charset="0"/>
              <a:buChar char="•"/>
            </a:pPr>
            <a:r>
              <a:rPr lang="en-IN" dirty="0"/>
              <a:t>This project</a:t>
            </a:r>
            <a:r>
              <a:rPr lang="en-IN" b="1" dirty="0"/>
              <a:t> </a:t>
            </a:r>
            <a:r>
              <a:rPr lang="en-IN" dirty="0"/>
              <a:t>consist of many user defined function such as increasing windmill fan speed, decreasing windmill fan speed, side views, front and back views, custom angle of rotation of entire windmill structure.</a:t>
            </a:r>
            <a:endParaRPr lang="en-US" dirty="0"/>
          </a:p>
          <a:p>
            <a:pPr marL="285750" indent="-285750">
              <a:buFont typeface="Arial" panose="020B0604020202020204" pitchFamily="34" charset="0"/>
              <a:buChar char="•"/>
            </a:pPr>
            <a:r>
              <a:rPr lang="en-IN" dirty="0"/>
              <a:t> </a:t>
            </a:r>
            <a:endParaRPr lang="en-US" dirty="0"/>
          </a:p>
          <a:p>
            <a:pPr marL="285750" indent="-285750">
              <a:buFont typeface="Arial" panose="020B0604020202020204" pitchFamily="34" charset="0"/>
              <a:buChar char="•"/>
            </a:pPr>
            <a:r>
              <a:rPr lang="en-IN" dirty="0"/>
              <a:t>It provides several options which can be interacted through menus. The user can also interact with program through mouse, keyboard functions</a:t>
            </a:r>
            <a:endParaRPr lang="en-US" dirty="0" smtClean="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3157280825"/>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err="1" smtClean="0">
                <a:solidFill>
                  <a:schemeClr val="tx2">
                    <a:lumMod val="75000"/>
                  </a:schemeClr>
                </a:solidFill>
              </a:rPr>
              <a:t>C</a:t>
            </a:r>
            <a:r>
              <a:rPr sz="3200" dirty="0" err="1" smtClean="0">
                <a:solidFill>
                  <a:schemeClr val="tx2">
                    <a:lumMod val="75000"/>
                  </a:schemeClr>
                </a:solidFill>
              </a:rPr>
              <a:t>ont</a:t>
            </a:r>
            <a:r>
              <a:rPr lang="en-US" sz="3200" dirty="0" smtClean="0">
                <a:solidFill>
                  <a:schemeClr val="tx2">
                    <a:lumMod val="75000"/>
                  </a:schemeClr>
                </a:solidFill>
              </a:rPr>
              <a:t>…</a:t>
            </a:r>
            <a:endParaRPr lang="en-US" sz="3200" dirty="0">
              <a:solidFill>
                <a:schemeClr val="tx2">
                  <a:lumMod val="75000"/>
                </a:schemeClr>
              </a:solidFill>
            </a:endParaRPr>
          </a:p>
        </p:txBody>
      </p:sp>
      <p:sp>
        <p:nvSpPr>
          <p:cNvPr id="2" name="Content Placeholder 1"/>
          <p:cNvSpPr>
            <a:spLocks noGrp="1"/>
          </p:cNvSpPr>
          <p:nvPr>
            <p:ph idx="1"/>
          </p:nvPr>
        </p:nvSpPr>
        <p:spPr/>
        <p:txBody>
          <a:bodyPr>
            <a:normAutofit/>
          </a:bodyPr>
          <a:lstStyle/>
          <a:p>
            <a:r>
              <a:rPr lang="en-US" sz="1800" dirty="0" smtClean="0"/>
              <a:t>   </a:t>
            </a:r>
            <a:r>
              <a:rPr lang="en-IN" sz="1800" dirty="0" smtClean="0"/>
              <a:t>The </a:t>
            </a:r>
            <a:r>
              <a:rPr lang="en-IN" sz="1800" dirty="0"/>
              <a:t>options provided by the menu are views like side view, back view, front view, custom view. Using mouse, if we click left side it rotates to left and on successive clicking speed increases, if we click right button speed decreases and on successive clicking, it turns rotating towards right and vice versa.</a:t>
            </a:r>
            <a:endParaRPr lang="en-US" sz="1800" dirty="0"/>
          </a:p>
          <a:p>
            <a:r>
              <a:rPr lang="en-IN" sz="1800" dirty="0"/>
              <a:t> </a:t>
            </a:r>
            <a:endParaRPr lang="en-US" sz="1800" dirty="0"/>
          </a:p>
          <a:p>
            <a:r>
              <a:rPr lang="en-IN" sz="1800" dirty="0"/>
              <a:t>We can rotate the entire windmill with respect to its axis using the arrow keys of keyboard. It can be rotate through 360</a:t>
            </a:r>
            <a:r>
              <a:rPr lang="en-IN" sz="1800" baseline="30000" dirty="0"/>
              <a:t>0</a:t>
            </a:r>
            <a:endParaRPr lang="en-US" sz="1800" dirty="0"/>
          </a:p>
          <a:p>
            <a:pPr algn="just">
              <a:buNone/>
            </a:pPr>
            <a:endParaRPr lang="en-US" sz="1800" dirty="0"/>
          </a:p>
        </p:txBody>
      </p:sp>
    </p:spTree>
  </p:cSld>
  <p:clrMapOvr>
    <a:masterClrMapping/>
  </p:clrMapOvr>
  <p:transition>
    <p:cut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b="1" dirty="0" smtClean="0">
                <a:solidFill>
                  <a:srgbClr val="FF0000"/>
                </a:solidFill>
              </a:rPr>
              <a:t>Requirements :</a:t>
            </a:r>
            <a:endParaRPr lang="en-US" sz="3600" dirty="0">
              <a:solidFill>
                <a:srgbClr val="FF0000"/>
              </a:solidFill>
            </a:endParaRPr>
          </a:p>
        </p:txBody>
      </p:sp>
      <p:sp>
        <p:nvSpPr>
          <p:cNvPr id="3" name="Content Placeholder 2"/>
          <p:cNvSpPr>
            <a:spLocks noGrp="1"/>
          </p:cNvSpPr>
          <p:nvPr>
            <p:ph sz="half" idx="1"/>
          </p:nvPr>
        </p:nvSpPr>
        <p:spPr/>
        <p:txBody>
          <a:bodyPr>
            <a:normAutofit/>
          </a:bodyPr>
          <a:lstStyle/>
          <a:p>
            <a:pPr>
              <a:buNone/>
            </a:pPr>
            <a:r>
              <a:rPr lang="en-US" b="1" dirty="0" smtClean="0"/>
              <a:t>	</a:t>
            </a:r>
            <a:r>
              <a:rPr lang="en-US" b="1" dirty="0" smtClean="0">
                <a:solidFill>
                  <a:schemeClr val="accent2">
                    <a:lumMod val="60000"/>
                    <a:lumOff val="40000"/>
                  </a:schemeClr>
                </a:solidFill>
              </a:rPr>
              <a:t>Hardware requirements</a:t>
            </a:r>
            <a:endParaRPr lang="en-US" dirty="0" smtClean="0">
              <a:solidFill>
                <a:schemeClr val="accent2">
                  <a:lumMod val="60000"/>
                  <a:lumOff val="40000"/>
                </a:schemeClr>
              </a:solidFill>
            </a:endParaRPr>
          </a:p>
          <a:p>
            <a:pPr lvl="0"/>
            <a:r>
              <a:rPr lang="en-IN" sz="1050" dirty="0"/>
              <a:t>Processor                                :      Pentium Processor</a:t>
            </a:r>
            <a:endParaRPr lang="en-US" sz="1050" dirty="0"/>
          </a:p>
          <a:p>
            <a:pPr lvl="0"/>
            <a:r>
              <a:rPr lang="en-IN" sz="1050" dirty="0"/>
              <a:t>Processor Speed                     :      333 MHz</a:t>
            </a:r>
            <a:endParaRPr lang="en-US" sz="1050" dirty="0"/>
          </a:p>
          <a:p>
            <a:pPr lvl="0"/>
            <a:r>
              <a:rPr lang="en-IN" sz="1050" dirty="0"/>
              <a:t>RAM                                      :      32 MB or Higher</a:t>
            </a:r>
            <a:endParaRPr lang="en-US" sz="1050" dirty="0"/>
          </a:p>
          <a:p>
            <a:pPr lvl="0"/>
            <a:r>
              <a:rPr lang="en-IN" sz="1050" dirty="0"/>
              <a:t>Graphics Card                        :      512MB</a:t>
            </a:r>
            <a:endParaRPr lang="en-US" sz="1050" dirty="0"/>
          </a:p>
          <a:p>
            <a:pPr lvl="0"/>
            <a:r>
              <a:rPr lang="en-IN" sz="1050" dirty="0"/>
              <a:t>Monitor                                  :      </a:t>
            </a:r>
            <a:r>
              <a:rPr lang="en-IN" sz="1050" dirty="0" err="1"/>
              <a:t>Color</a:t>
            </a:r>
            <a:endParaRPr lang="en-US" sz="1050" dirty="0"/>
          </a:p>
          <a:p>
            <a:pPr lvl="0"/>
            <a:r>
              <a:rPr lang="en-IN" sz="1050" dirty="0"/>
              <a:t>Keyboard                                :      Low Profile, </a:t>
            </a:r>
            <a:r>
              <a:rPr lang="en-IN" sz="1050" dirty="0" err="1"/>
              <a:t>Dispatchable</a:t>
            </a:r>
            <a:r>
              <a:rPr lang="en-IN" sz="1050" dirty="0"/>
              <a:t> Type       </a:t>
            </a:r>
            <a:endParaRPr lang="en-US" sz="1050" dirty="0"/>
          </a:p>
          <a:p>
            <a:pPr lvl="0"/>
            <a:r>
              <a:rPr lang="en-IN" sz="1050" dirty="0"/>
              <a:t>I/O Parts                                 :      Mouse, Monitor</a:t>
            </a:r>
            <a:endParaRPr lang="en-US" sz="1050" dirty="0"/>
          </a:p>
          <a:p>
            <a:endParaRPr lang="en-US" dirty="0"/>
          </a:p>
        </p:txBody>
      </p:sp>
      <p:sp>
        <p:nvSpPr>
          <p:cNvPr id="4" name="Content Placeholder 3"/>
          <p:cNvSpPr>
            <a:spLocks noGrp="1"/>
          </p:cNvSpPr>
          <p:nvPr>
            <p:ph sz="half" idx="2"/>
          </p:nvPr>
        </p:nvSpPr>
        <p:spPr/>
        <p:txBody>
          <a:bodyPr>
            <a:normAutofit/>
          </a:bodyPr>
          <a:lstStyle/>
          <a:p>
            <a:pPr>
              <a:buNone/>
            </a:pPr>
            <a:r>
              <a:rPr lang="en-US" b="1" dirty="0" smtClean="0">
                <a:solidFill>
                  <a:schemeClr val="accent2">
                    <a:lumMod val="60000"/>
                    <a:lumOff val="40000"/>
                  </a:schemeClr>
                </a:solidFill>
              </a:rPr>
              <a:t>Software requirements</a:t>
            </a:r>
            <a:endParaRPr lang="en-US" dirty="0" smtClean="0">
              <a:solidFill>
                <a:schemeClr val="accent2">
                  <a:lumMod val="60000"/>
                  <a:lumOff val="40000"/>
                </a:schemeClr>
              </a:solidFill>
            </a:endParaRPr>
          </a:p>
          <a:p>
            <a:endParaRPr lang="en-US" dirty="0" smtClean="0"/>
          </a:p>
          <a:p>
            <a:pPr lvl="0"/>
            <a:r>
              <a:rPr lang="en-IN" sz="1100" dirty="0"/>
              <a:t>Operating System                   :     Windows 98/XP or Higher</a:t>
            </a:r>
            <a:endParaRPr lang="en-US" sz="1100" dirty="0"/>
          </a:p>
          <a:p>
            <a:pPr lvl="0"/>
            <a:r>
              <a:rPr lang="en-IN" sz="1100" dirty="0"/>
              <a:t>Programming Language         :     C,C++</a:t>
            </a:r>
            <a:endParaRPr lang="en-US" sz="1100" dirty="0"/>
          </a:p>
          <a:p>
            <a:pPr lvl="0"/>
            <a:r>
              <a:rPr lang="en-IN" sz="1100" dirty="0"/>
              <a:t>Microsoft </a:t>
            </a:r>
            <a:r>
              <a:rPr lang="en-IN" sz="1100" dirty="0" smtClean="0"/>
              <a:t>Visual </a:t>
            </a:r>
            <a:r>
              <a:rPr lang="en-IN" sz="1100" dirty="0"/>
              <a:t>S</a:t>
            </a:r>
            <a:r>
              <a:rPr lang="en-IN" sz="1100" dirty="0" smtClean="0"/>
              <a:t>tudio </a:t>
            </a:r>
            <a:r>
              <a:rPr lang="en-IN" sz="1100" dirty="0"/>
              <a:t>2005 or higher: This Software package containing visual basics in </a:t>
            </a:r>
            <a:r>
              <a:rPr lang="en-IN" sz="1100" dirty="0" err="1"/>
              <a:t>c++</a:t>
            </a:r>
            <a:r>
              <a:rPr lang="en-IN" sz="1100" dirty="0"/>
              <a:t> language is required.</a:t>
            </a:r>
            <a:endParaRPr lang="en-US" sz="1100" dirty="0"/>
          </a:p>
          <a:p>
            <a:pPr lvl="0"/>
            <a:r>
              <a:rPr lang="en-IN" sz="1100" dirty="0"/>
              <a:t>Toolkit                                    :     GLUT Toolkit, VC++</a:t>
            </a:r>
            <a:endParaRPr lang="en-US" sz="1100" dirty="0"/>
          </a:p>
          <a:p>
            <a:endParaRPr lang="en-US" sz="11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trips(down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trips(down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trips(down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trips(down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strips(downLeft)">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strips(downLeft)">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12"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strips(downLeft)">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12"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strips(downLeft)">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strips(downLeft)">
                                      <p:cBhvr>
                                        <p:cTn id="6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smtClean="0">
                <a:solidFill>
                  <a:srgbClr val="FF0000"/>
                </a:solidFill>
              </a:rPr>
              <a:t>Design :</a:t>
            </a:r>
            <a:endParaRPr lang="en-US" sz="3600" dirty="0">
              <a:solidFill>
                <a:srgbClr val="FF0000"/>
              </a:solidFill>
            </a:endParaRPr>
          </a:p>
        </p:txBody>
      </p:sp>
      <p:sp>
        <p:nvSpPr>
          <p:cNvPr id="28673" name="Rectangle 1"/>
          <p:cNvSpPr>
            <a:spLocks noChangeArrowheads="1"/>
          </p:cNvSpPr>
          <p:nvPr/>
        </p:nvSpPr>
        <p:spPr bwMode="auto">
          <a:xfrm>
            <a:off x="304800" y="4878288"/>
            <a:ext cx="9144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1208048"/>
            <a:ext cx="4180957" cy="4070350"/>
          </a:xfrm>
        </p:spPr>
      </p:pic>
      <p:sp>
        <p:nvSpPr>
          <p:cNvPr id="6" name="TextBox 5"/>
          <p:cNvSpPr txBox="1"/>
          <p:nvPr/>
        </p:nvSpPr>
        <p:spPr>
          <a:xfrm>
            <a:off x="1066800" y="5562600"/>
            <a:ext cx="708660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The Middle Mouse Button displays the menu .</a:t>
            </a:r>
          </a:p>
          <a:p>
            <a:pPr marL="285750" indent="-285750">
              <a:buFont typeface="Wingdings" panose="05000000000000000000" pitchFamily="2" charset="2"/>
              <a:buChar char="Ø"/>
            </a:pPr>
            <a:r>
              <a:rPr lang="en-US" dirty="0" smtClean="0"/>
              <a:t>The Left Mouse Button increases the wheel speed</a:t>
            </a:r>
          </a:p>
          <a:p>
            <a:pPr marL="285750" indent="-285750">
              <a:buFont typeface="Wingdings" panose="05000000000000000000" pitchFamily="2" charset="2"/>
              <a:buChar char="Ø"/>
            </a:pPr>
            <a:r>
              <a:rPr lang="en-US" dirty="0" smtClean="0"/>
              <a:t>The Right Mouse Button decreases the wheel speed</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nodePh="1">
                                  <p:stCondLst>
                                    <p:cond delay="0"/>
                                  </p:stCondLst>
                                  <p:endCondLst>
                                    <p:cond evt="begin" delay="0">
                                      <p:tn val="5"/>
                                    </p:cond>
                                  </p:endCondLst>
                                  <p:childTnLst>
                                    <p:set>
                                      <p:cBhvr>
                                        <p:cTn id="6" dur="1" fill="hold">
                                          <p:stCondLst>
                                            <p:cond delay="0"/>
                                          </p:stCondLst>
                                        </p:cTn>
                                        <p:tgtEl>
                                          <p:spTgt spid="28673">
                                            <p:txEl>
                                              <p:pRg st="0" end="0"/>
                                            </p:txEl>
                                          </p:spTgt>
                                        </p:tgtEl>
                                        <p:attrNameLst>
                                          <p:attrName>style.visibility</p:attrName>
                                        </p:attrNameLst>
                                      </p:cBhvr>
                                      <p:to>
                                        <p:strVal val="visible"/>
                                      </p:to>
                                    </p:set>
                                    <p:anim calcmode="lin" valueType="num">
                                      <p:cBhvr>
                                        <p:cTn id="7" dur="1000" fill="hold"/>
                                        <p:tgtEl>
                                          <p:spTgt spid="2867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867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86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sz="3600" b="1" smtClean="0">
                <a:solidFill>
                  <a:srgbClr val="FF0000"/>
                </a:solidFill>
                <a:effectLst/>
              </a:rPr>
              <a:t>User defined functions :</a:t>
            </a:r>
            <a:endParaRPr lang="en-US" sz="3600" dirty="0">
              <a:solidFill>
                <a:srgbClr val="FF0000"/>
              </a:solidFill>
              <a:effectLst/>
            </a:endParaRPr>
          </a:p>
        </p:txBody>
      </p:sp>
      <p:sp>
        <p:nvSpPr>
          <p:cNvPr id="2" name="Content Placeholder 1"/>
          <p:cNvSpPr>
            <a:spLocks noGrp="1"/>
          </p:cNvSpPr>
          <p:nvPr>
            <p:ph idx="1"/>
          </p:nvPr>
        </p:nvSpPr>
        <p:spPr>
          <a:xfrm>
            <a:off x="638978" y="2590800"/>
            <a:ext cx="7955280" cy="3063240"/>
          </a:xfrm>
        </p:spPr>
        <p:txBody>
          <a:bodyPr>
            <a:normAutofit fontScale="55000" lnSpcReduction="20000"/>
          </a:bodyPr>
          <a:lstStyle/>
          <a:p>
            <a:pPr>
              <a:buNone/>
            </a:pPr>
            <a:r>
              <a:rPr lang="en-US" b="1" dirty="0" smtClean="0"/>
              <a:t> </a:t>
            </a:r>
            <a:endParaRPr lang="en-US" dirty="0" smtClean="0"/>
          </a:p>
          <a:p>
            <a:pPr>
              <a:buNone/>
            </a:pPr>
            <a:r>
              <a:rPr lang="en-US" dirty="0" smtClean="0"/>
              <a:t>	</a:t>
            </a:r>
            <a:r>
              <a:rPr lang="en-US" sz="3300" dirty="0" smtClean="0"/>
              <a:t>The user defined functions used to implement the gaming application are:</a:t>
            </a:r>
          </a:p>
          <a:p>
            <a:pPr>
              <a:buNone/>
            </a:pPr>
            <a:r>
              <a:rPr lang="en-US" sz="3300" b="1" dirty="0" smtClean="0"/>
              <a:t> </a:t>
            </a:r>
            <a:endParaRPr lang="en-US" sz="3300" dirty="0" smtClean="0"/>
          </a:p>
          <a:p>
            <a:r>
              <a:rPr lang="en-SG" sz="3300" b="1" dirty="0" err="1" smtClean="0">
                <a:solidFill>
                  <a:schemeClr val="tx2">
                    <a:lumMod val="75000"/>
                  </a:schemeClr>
                </a:solidFill>
              </a:rPr>
              <a:t>Change_view</a:t>
            </a:r>
            <a:r>
              <a:rPr lang="en-SG" sz="3300" b="1" dirty="0" smtClean="0">
                <a:solidFill>
                  <a:schemeClr val="tx2">
                    <a:lumMod val="75000"/>
                  </a:schemeClr>
                </a:solidFill>
              </a:rPr>
              <a:t>(void</a:t>
            </a:r>
            <a:r>
              <a:rPr lang="en-SG" sz="3300" b="1" dirty="0" smtClean="0">
                <a:solidFill>
                  <a:schemeClr val="tx2">
                    <a:lumMod val="75000"/>
                  </a:schemeClr>
                </a:solidFill>
              </a:rPr>
              <a:t>)</a:t>
            </a:r>
            <a:endParaRPr lang="en-US" sz="3300" dirty="0" smtClean="0">
              <a:solidFill>
                <a:schemeClr val="tx2">
                  <a:lumMod val="75000"/>
                </a:schemeClr>
              </a:solidFill>
            </a:endParaRPr>
          </a:p>
          <a:p>
            <a:pPr>
              <a:buNone/>
            </a:pPr>
            <a:r>
              <a:rPr lang="en-SG" sz="3300" dirty="0" smtClean="0"/>
              <a:t> </a:t>
            </a:r>
            <a:r>
              <a:rPr lang="en-US" sz="3300" dirty="0" smtClean="0"/>
              <a:t>		</a:t>
            </a:r>
            <a:r>
              <a:rPr lang="en-SG" sz="3300" dirty="0" smtClean="0"/>
              <a:t>This function is used to </a:t>
            </a:r>
            <a:r>
              <a:rPr lang="en-US" sz="3300" dirty="0" smtClean="0"/>
              <a:t>change the view</a:t>
            </a:r>
          </a:p>
          <a:p>
            <a:pPr>
              <a:buNone/>
            </a:pPr>
            <a:endParaRPr lang="en-US" sz="3300" dirty="0" smtClean="0"/>
          </a:p>
          <a:p>
            <a:r>
              <a:rPr lang="en-SG" sz="3300" dirty="0" smtClean="0"/>
              <a:t> </a:t>
            </a:r>
            <a:r>
              <a:rPr lang="en-SG" sz="3300" b="1" dirty="0" err="1" smtClean="0">
                <a:solidFill>
                  <a:schemeClr val="tx2">
                    <a:lumMod val="75000"/>
                  </a:schemeClr>
                </a:solidFill>
              </a:rPr>
              <a:t>initialize_menu</a:t>
            </a:r>
            <a:r>
              <a:rPr lang="en-SG" sz="3300" b="1" dirty="0" smtClean="0">
                <a:solidFill>
                  <a:schemeClr val="tx2">
                    <a:lumMod val="75000"/>
                  </a:schemeClr>
                </a:solidFill>
              </a:rPr>
              <a:t>(void</a:t>
            </a:r>
            <a:r>
              <a:rPr lang="en-SG" sz="3300" b="1" dirty="0" smtClean="0">
                <a:solidFill>
                  <a:schemeClr val="tx2">
                    <a:lumMod val="75000"/>
                  </a:schemeClr>
                </a:solidFill>
              </a:rPr>
              <a:t>)</a:t>
            </a:r>
            <a:endParaRPr lang="en-US" sz="3300" b="1" dirty="0" smtClean="0">
              <a:solidFill>
                <a:schemeClr val="tx2">
                  <a:lumMod val="75000"/>
                </a:schemeClr>
              </a:solidFill>
            </a:endParaRPr>
          </a:p>
          <a:p>
            <a:pPr algn="just">
              <a:buNone/>
            </a:pPr>
            <a:r>
              <a:rPr lang="en-SG" sz="3300" b="1" dirty="0" smtClean="0"/>
              <a:t>     </a:t>
            </a:r>
            <a:r>
              <a:rPr lang="en-US" sz="3300" b="1" dirty="0" smtClean="0"/>
              <a:t>		</a:t>
            </a:r>
            <a:r>
              <a:rPr lang="en-SG" sz="3300" dirty="0" smtClean="0"/>
              <a:t> This function used to </a:t>
            </a:r>
            <a:r>
              <a:rPr lang="en-SG" sz="3300" dirty="0" smtClean="0"/>
              <a:t>initialize the menu which provides the options such as the back view, front view, custom view.</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1219200"/>
          </a:xfrm>
        </p:spPr>
        <p:txBody>
          <a:bodyPr>
            <a:normAutofit/>
          </a:bodyPr>
          <a:lstStyle/>
          <a:p>
            <a:r>
              <a:rPr lang="en-US" sz="3200" dirty="0" smtClean="0">
                <a:solidFill>
                  <a:schemeClr val="tx2">
                    <a:lumMod val="90000"/>
                  </a:schemeClr>
                </a:solidFill>
              </a:rPr>
              <a:t>C</a:t>
            </a:r>
            <a:r>
              <a:rPr sz="3200" smtClean="0">
                <a:solidFill>
                  <a:schemeClr val="tx2">
                    <a:lumMod val="90000"/>
                  </a:schemeClr>
                </a:solidFill>
              </a:rPr>
              <a:t>ont</a:t>
            </a:r>
            <a:r>
              <a:rPr lang="en-US" sz="3200" dirty="0" smtClean="0">
                <a:solidFill>
                  <a:schemeClr val="tx2">
                    <a:lumMod val="90000"/>
                  </a:schemeClr>
                </a:solidFill>
              </a:rPr>
              <a:t>…</a:t>
            </a:r>
            <a:endParaRPr lang="en-US" sz="3200" dirty="0">
              <a:solidFill>
                <a:schemeClr val="tx2">
                  <a:lumMod val="90000"/>
                </a:schemeClr>
              </a:solidFill>
            </a:endParaRPr>
          </a:p>
        </p:txBody>
      </p:sp>
      <p:sp>
        <p:nvSpPr>
          <p:cNvPr id="2" name="Content Placeholder 1"/>
          <p:cNvSpPr>
            <a:spLocks noGrp="1"/>
          </p:cNvSpPr>
          <p:nvPr>
            <p:ph idx="1"/>
          </p:nvPr>
        </p:nvSpPr>
        <p:spPr/>
        <p:txBody>
          <a:bodyPr>
            <a:normAutofit fontScale="92500" lnSpcReduction="10000"/>
          </a:bodyPr>
          <a:lstStyle/>
          <a:p>
            <a:r>
              <a:rPr lang="en-IN" sz="1800" b="1" dirty="0"/>
              <a:t>void spin(void)</a:t>
            </a:r>
            <a:endParaRPr lang="en-US" sz="1800" b="1" dirty="0"/>
          </a:p>
          <a:p>
            <a:pPr marL="0" indent="0">
              <a:buNone/>
            </a:pPr>
            <a:r>
              <a:rPr lang="en-SG" sz="1800" b="1" dirty="0" smtClean="0"/>
              <a:t>	 </a:t>
            </a:r>
            <a:r>
              <a:rPr lang="en-SG" sz="1800" dirty="0" smtClean="0"/>
              <a:t>Used to </a:t>
            </a:r>
            <a:r>
              <a:rPr lang="en-SG" sz="1800" dirty="0" smtClean="0"/>
              <a:t>spin th</a:t>
            </a:r>
            <a:r>
              <a:rPr lang="en-SG" sz="1800" dirty="0" smtClean="0"/>
              <a:t>e windmill in any direction</a:t>
            </a:r>
            <a:endParaRPr lang="en-US" sz="1800" dirty="0" smtClean="0"/>
          </a:p>
          <a:p>
            <a:pPr>
              <a:buNone/>
            </a:pPr>
            <a:r>
              <a:rPr lang="en-SG" sz="1800" dirty="0" smtClean="0"/>
              <a:t> </a:t>
            </a:r>
            <a:endParaRPr lang="en-US" sz="1800" dirty="0" smtClean="0"/>
          </a:p>
          <a:p>
            <a:r>
              <a:rPr lang="en-IN" sz="1800" b="1" dirty="0"/>
              <a:t>void special (</a:t>
            </a:r>
            <a:r>
              <a:rPr lang="en-IN" sz="1800" b="1" dirty="0" err="1" smtClean="0"/>
              <a:t>int</a:t>
            </a:r>
            <a:r>
              <a:rPr lang="en-IN" sz="1800" b="1" dirty="0" smtClean="0"/>
              <a:t>, </a:t>
            </a:r>
            <a:r>
              <a:rPr lang="en-IN" sz="1800" b="1" dirty="0" err="1"/>
              <a:t>int</a:t>
            </a:r>
            <a:r>
              <a:rPr lang="en-IN" sz="1800" b="1" dirty="0"/>
              <a:t> </a:t>
            </a:r>
            <a:r>
              <a:rPr lang="en-IN" sz="1800" b="1" dirty="0" smtClean="0"/>
              <a:t>, </a:t>
            </a:r>
            <a:r>
              <a:rPr lang="en-IN" sz="1800" b="1" dirty="0" err="1"/>
              <a:t>int</a:t>
            </a:r>
            <a:r>
              <a:rPr lang="en-IN" sz="1800" b="1" dirty="0"/>
              <a:t> </a:t>
            </a:r>
            <a:r>
              <a:rPr lang="en-IN" sz="1800" b="1" dirty="0" smtClean="0"/>
              <a:t>) </a:t>
            </a:r>
            <a:endParaRPr lang="en-US" sz="1800" b="1" dirty="0"/>
          </a:p>
          <a:p>
            <a:pPr marL="0" indent="0">
              <a:buNone/>
            </a:pPr>
            <a:r>
              <a:rPr lang="en-US" sz="1800" b="1" dirty="0" smtClean="0"/>
              <a:t>	</a:t>
            </a:r>
            <a:r>
              <a:rPr lang="en-SG" sz="1800" b="1" dirty="0" smtClean="0"/>
              <a:t> </a:t>
            </a:r>
            <a:r>
              <a:rPr lang="en-SG" sz="1800" dirty="0" smtClean="0"/>
              <a:t>Used to </a:t>
            </a:r>
            <a:r>
              <a:rPr lang="en-SG" sz="1800" dirty="0" smtClean="0"/>
              <a:t>change the camera angle clockwise </a:t>
            </a:r>
            <a:r>
              <a:rPr lang="en-SG" sz="1800" dirty="0" smtClean="0"/>
              <a:t>and anti-clockwise direction</a:t>
            </a:r>
            <a:r>
              <a:rPr lang="en-SG" sz="1800" dirty="0" smtClean="0"/>
              <a:t>.</a:t>
            </a:r>
          </a:p>
          <a:p>
            <a:pPr marL="0" indent="0" algn="just">
              <a:buNone/>
            </a:pPr>
            <a:endParaRPr lang="en-SG" sz="1800" b="1" dirty="0"/>
          </a:p>
          <a:p>
            <a:pPr algn="just"/>
            <a:r>
              <a:rPr lang="en-SG" sz="1800" b="1" dirty="0"/>
              <a:t> </a:t>
            </a:r>
            <a:r>
              <a:rPr lang="en-SG" sz="1800" b="1" dirty="0" err="1"/>
              <a:t>Mouse_button</a:t>
            </a:r>
            <a:r>
              <a:rPr lang="en-SG" sz="1800" b="1" dirty="0"/>
              <a:t>(</a:t>
            </a:r>
            <a:r>
              <a:rPr lang="en-SG" sz="1800" b="1" dirty="0" err="1"/>
              <a:t>int,int,int</a:t>
            </a:r>
            <a:r>
              <a:rPr lang="en-SG" sz="1800" b="1" dirty="0"/>
              <a:t>)</a:t>
            </a:r>
          </a:p>
          <a:p>
            <a:pPr algn="just">
              <a:buNone/>
            </a:pPr>
            <a:r>
              <a:rPr lang="en-SG" sz="1800" b="1" dirty="0"/>
              <a:t>                         </a:t>
            </a:r>
            <a:r>
              <a:rPr lang="en-SG" sz="1800" dirty="0"/>
              <a:t>    This function used to assign the mount buttons with their respective functions, </a:t>
            </a:r>
            <a:endParaRPr lang="en-US" sz="1800" dirty="0"/>
          </a:p>
          <a:p>
            <a:endParaRPr lang="en-US" sz="1800" dirty="0"/>
          </a:p>
          <a:p>
            <a:pPr marL="0" indent="0">
              <a:buNone/>
            </a:pPr>
            <a:endParaRPr lang="en-US" sz="1800" dirty="0" smtClean="0"/>
          </a:p>
          <a:p>
            <a:pPr>
              <a:buNone/>
            </a:pPr>
            <a:r>
              <a:rPr lang="en-SG" sz="1800" dirty="0" smtClean="0"/>
              <a:t> </a:t>
            </a:r>
            <a:endParaRPr lang="en-US" sz="1800" dirty="0" smtClean="0"/>
          </a:p>
          <a:p>
            <a:pPr marL="0" indent="0">
              <a:buNone/>
            </a:pPr>
            <a:endParaRPr lang="en-US" sz="1800" dirty="0"/>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TC104033937[[fn=Vapor Trail]]</Template>
  <TotalTime>238</TotalTime>
  <Words>447</Words>
  <Application>Microsoft Office PowerPoint</Application>
  <PresentationFormat>On-screen Show (4:3)</PresentationFormat>
  <Paragraphs>126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Adobe Heiti Std R</vt:lpstr>
      <vt:lpstr>Aharoni</vt:lpstr>
      <vt:lpstr>Algerian</vt:lpstr>
      <vt:lpstr>Arial</vt:lpstr>
      <vt:lpstr>Calibri</vt:lpstr>
      <vt:lpstr>Century Gothic</vt:lpstr>
      <vt:lpstr>Times New Roman</vt:lpstr>
      <vt:lpstr>Wingdings</vt:lpstr>
      <vt:lpstr>Wingdings 2</vt:lpstr>
      <vt:lpstr>Vapor Trail</vt:lpstr>
      <vt:lpstr>PowerPoint Presentation</vt:lpstr>
      <vt:lpstr>PowerPoint Presentation</vt:lpstr>
      <vt:lpstr>PowerPoint Presentation</vt:lpstr>
      <vt:lpstr>PowerPoint Presentation</vt:lpstr>
      <vt:lpstr>Cont…</vt:lpstr>
      <vt:lpstr>Requirements :</vt:lpstr>
      <vt:lpstr>Design :</vt:lpstr>
      <vt:lpstr>User defined functions :</vt:lpstr>
      <vt:lpstr>Cont…</vt:lpstr>
      <vt:lpstr>Snapshots :</vt:lpstr>
      <vt:lpstr>Cont…</vt:lpstr>
      <vt:lpstr>Cont…</vt:lpstr>
      <vt:lpstr>Cont…</vt:lpstr>
      <vt:lpstr>Cont...</vt:lpstr>
      <vt:lpstr>Cont..</vt:lpstr>
      <vt:lpstr>Conclusion :</vt:lpstr>
      <vt:lpstr>Future Enhancement :</vt:lpstr>
      <vt:lpstr>Bibliography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someaditya@hotmail.com</cp:lastModifiedBy>
  <cp:revision>66</cp:revision>
  <dcterms:created xsi:type="dcterms:W3CDTF">2013-05-13T11:28:47Z</dcterms:created>
  <dcterms:modified xsi:type="dcterms:W3CDTF">2013-05-21T22:35:50Z</dcterms:modified>
</cp:coreProperties>
</file>