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5" r:id="rId5"/>
    <p:sldId id="266" r:id="rId6"/>
    <p:sldId id="260" r:id="rId7"/>
    <p:sldId id="261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496102-399D-4A60-A105-A1F6E249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B5E545-D4FE-4B90-983C-BAB36ED78F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FC9F9-B560-4F16-A0EE-3D4A46B45797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D56710-4037-4B69-A7DC-C6DA665619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DBA48-2839-4D56-B13B-65169D862C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60BF6-30E5-4970-BA6F-743171922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9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D779D-D8E0-4482-A882-205C63081EF2}" type="datetimeFigureOut">
              <a:rPr lang="fr-FR" smtClean="0"/>
              <a:t>09/01/2021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1423-2B11-40F7-8803-0D3F0CD42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5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1570B-CEA8-4A01-AD0D-04AC11774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8EA0D5-3297-4410-9293-059C84795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2A9AF-0F7D-4C6C-A8E3-79A79784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3500-2F75-4360-A153-7189EFABC709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83213-7C5F-439F-AA95-9E8E5329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04AFFD-B6F6-4BDF-87BC-22B59AD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57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29612-CCD1-4B62-8CFA-00166A24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1011CA-D649-4B89-B34E-1DF361E7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EAB1C9-9762-4A2F-9594-37CF932B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57AE-F7D3-4858-949E-683648FC13DB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D357-8DD0-44A6-BE2D-10502A5E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BD64C-D956-4587-BA22-6CA075DA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47C1C2-E36E-44DA-95D9-FDB1CCC2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BEFDEB-F316-4C83-9E55-7588CC06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6367A-CD15-4A45-9C64-8CDDF254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430A-4D43-43F9-9312-91A054884B72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3CBAB-F8A6-4C49-9999-799D4D35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5F164-A9C2-4D1F-B636-1E202520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BD04D-7E13-47B7-959C-EDD3B2E0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BD813-E28B-43BB-8FC5-F727567C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DDBA-EA62-40A3-9950-315699E9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3F3-2DF2-4DB2-8527-E58816D11189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84CF8-9FA3-4F57-AEB8-3674C067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EC1F6-9828-4845-905B-37FC77C9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75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37925-CFAC-4C64-BADF-FD348956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52595-DF48-45AE-87D8-B716F79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8AFF0-FB5E-472D-B552-1C81E0D1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526-D260-4825-9AAA-686F2E29DA08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553C10-E1E8-4548-85B2-F1ACE9B3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55070-71A3-48B9-9B4D-A44DE8F1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02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54B45-646D-4DE7-BD1D-8A4720AC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6D49A-1085-46EA-9F67-700408F9F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8AB7BC-273A-48B7-B144-CDE7D897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F1468-ACC2-440F-885C-403F9327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C72F-6096-425A-B46C-8F0607362D6A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C1C793-9EC7-461D-94BC-8341B417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601440-3AB2-4B6E-B985-E61D302A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2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1F31E-09CC-4B1B-AF34-C2E263F7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F8115C-584B-43FA-8A9A-744B90FA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E76F05-F345-44AF-815A-664BCC1F7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F5B078-1E4E-46A4-89D9-F5CF410CE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FA576-D770-49D5-9D6F-30A910CFF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66F296-61B5-4AFC-9A2A-058D49D3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3F33-419E-486C-BB63-F73DCC736D27}" type="datetime1">
              <a:rPr lang="fr-FR" smtClean="0"/>
              <a:t>09/01/2021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CAD26C-2871-4A26-9F7E-BFB805A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CA0612-5CDD-406B-BF40-898B601C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92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AFCDB-67AE-43EA-A2C6-7BF22836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BF77B0-F217-44FD-8714-0037A721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BE9A-DB77-43E1-AE98-37931C514BBF}" type="datetime1">
              <a:rPr lang="fr-FR" smtClean="0"/>
              <a:t>09/01/2021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4ECFF3-324F-4C7E-87B3-A5B51AD0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695A73-A682-43C3-9A0A-54F1E745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1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1020FE-3527-4E32-8C10-5C777660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EBA3-6A38-49B7-80D1-805CFF4AAC45}" type="datetime1">
              <a:rPr lang="fr-FR" smtClean="0"/>
              <a:t>09/01/2021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05CAA-176A-41CD-8C0E-D32E8240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3F3CC-5903-45FB-910C-FEB4FD03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78EA2-9CF2-48F9-A149-AB8E45B7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262AB-EC51-4C7F-9BF3-8A45C704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D0C88F-6336-41A8-B3B2-324CA752C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5AE53-4DFF-4A51-85BA-214248D7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1C19-5101-4B6D-9AE8-0138A62B23FB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066D7B-05AC-4281-88B7-D0C41B6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89C8F8-6D17-4202-B772-C3FD8F37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70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0A1DF-3B6A-4034-8814-6F161848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89F8C-5A9F-444C-BB84-AD29362F5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60E95E-E351-45C7-94BA-A917B83E0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976264-14F0-4E46-AB1E-3D58902A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E1B8-CF58-4EE4-822C-FF8985DCD937}" type="datetime1">
              <a:rPr lang="fr-FR" smtClean="0"/>
              <a:t>09/01/2021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B9945E-4AA9-4930-BE85-BA211920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DA496D-8958-47F8-82D2-B90F813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14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031F2C-9EA9-4E1C-AD9A-F7E57A30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B76621-846D-4BDA-8CCB-266CD1EF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9A2D5-F47D-4865-A250-4ED5F3AB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5E48-FBFA-4FCA-8565-6DD87B9E95D9}" type="datetime1">
              <a:rPr lang="fr-FR" smtClean="0"/>
              <a:t>09/01/2021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14F56E-B27D-4903-BBBB-A8165EF94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ESIL - 2020/2021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DA010-E30A-4DC0-9FE7-EF5852BA3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75F3-C744-4612-BF47-86573985E5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84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16CAB2-AEE1-4F2C-9395-B980CA85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87302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Analyse des données d’Avila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3B6F94-EF30-4E7B-9095-C57AA67CC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Python for data analysis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509C5F-55B8-440A-A9AF-50C4670B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2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8121B4-47F8-4A83-9062-0AF7DDA3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100" dirty="0">
                <a:latin typeface="Proxima Nova Rg" panose="02000506030000020004" pitchFamily="50" charset="0"/>
              </a:rPr>
              <a:t>ESIL - 2020/2021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8FD0FC-BAC5-41AE-9800-09427B66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7324C-B423-4F2D-9373-C89CFBBB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6" y="101858"/>
            <a:ext cx="931110" cy="93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50103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B0DDB0-9E26-48DD-B0E2-5DF0BD3B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5A12C2-1985-40AF-8DB9-3AB183CD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10</a:t>
            </a:fld>
            <a:endParaRPr lang="fr-FR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20BB4F68-A7BB-4208-BB15-B285D1FC825D}"/>
              </a:ext>
            </a:extLst>
          </p:cNvPr>
          <p:cNvSpPr txBox="1">
            <a:spLocks/>
          </p:cNvSpPr>
          <p:nvPr/>
        </p:nvSpPr>
        <p:spPr>
          <a:xfrm>
            <a:off x="838200" y="781460"/>
            <a:ext cx="10377529" cy="501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Phase de comparaison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Lorsque l’on a trouvé les meilleurs paramètres associés à chaque modèle nous effectuons un dernier test de comparaison de score afin de récupérer le meilleur modèle.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Nous avons ainsi identifié 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Random forest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 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comme étant le plus performant pour la classification de l’ensemble des données d’Avila.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0929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AC1A8E-CA96-4BF7-B2AF-613CC04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05AACC-EA36-45D1-867E-6BF4A70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5ED8805-0BDC-4648-BFA6-02308FC9B831}"/>
              </a:ext>
            </a:extLst>
          </p:cNvPr>
          <p:cNvSpPr txBox="1">
            <a:spLocks/>
          </p:cNvSpPr>
          <p:nvPr/>
        </p:nvSpPr>
        <p:spPr>
          <a:xfrm>
            <a:off x="860742" y="1124988"/>
            <a:ext cx="4234042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Introduction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16D526C-9B5D-486B-97A2-35F5FC15C4CB}"/>
              </a:ext>
            </a:extLst>
          </p:cNvPr>
          <p:cNvCxnSpPr>
            <a:cxnSpLocks/>
          </p:cNvCxnSpPr>
          <p:nvPr/>
        </p:nvCxnSpPr>
        <p:spPr>
          <a:xfrm>
            <a:off x="-243356" y="1846543"/>
            <a:ext cx="1800000" cy="0"/>
          </a:xfrm>
          <a:prstGeom prst="line">
            <a:avLst/>
          </a:prstGeom>
          <a:ln w="127000" cap="rnd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D1C1E9-9D8B-427D-9D96-3000AF01C956}"/>
              </a:ext>
            </a:extLst>
          </p:cNvPr>
          <p:cNvGrpSpPr/>
          <p:nvPr/>
        </p:nvGrpSpPr>
        <p:grpSpPr>
          <a:xfrm>
            <a:off x="10295990" y="-131459"/>
            <a:ext cx="2070536" cy="1647250"/>
            <a:chOff x="1094232" y="3783136"/>
            <a:chExt cx="2070536" cy="164725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E671B3F-8668-419F-9E6C-ECAFACC01F36}"/>
                </a:ext>
              </a:extLst>
            </p:cNvPr>
            <p:cNvSpPr/>
            <p:nvPr/>
          </p:nvSpPr>
          <p:spPr>
            <a:xfrm>
              <a:off x="1094232" y="3783136"/>
              <a:ext cx="271272" cy="2712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26D1AD6-8A27-4D61-BBAE-99079C75C454}"/>
                </a:ext>
              </a:extLst>
            </p:cNvPr>
            <p:cNvSpPr/>
            <p:nvPr/>
          </p:nvSpPr>
          <p:spPr>
            <a:xfrm>
              <a:off x="1694740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FC6411E-A53E-4F84-A63B-9955FBB32619}"/>
                </a:ext>
              </a:extLst>
            </p:cNvPr>
            <p:cNvSpPr/>
            <p:nvPr/>
          </p:nvSpPr>
          <p:spPr>
            <a:xfrm>
              <a:off x="2292988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7F4632F-358A-41DF-88E7-A62184E3C0C8}"/>
                </a:ext>
              </a:extLst>
            </p:cNvPr>
            <p:cNvSpPr/>
            <p:nvPr/>
          </p:nvSpPr>
          <p:spPr>
            <a:xfrm>
              <a:off x="2893496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57065D6-DC0D-43DD-870B-599045D6A982}"/>
                </a:ext>
              </a:extLst>
            </p:cNvPr>
            <p:cNvSpPr/>
            <p:nvPr/>
          </p:nvSpPr>
          <p:spPr>
            <a:xfrm>
              <a:off x="1094232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C2F0D892-8386-470F-BA5A-C0C1B693A706}"/>
                </a:ext>
              </a:extLst>
            </p:cNvPr>
            <p:cNvSpPr/>
            <p:nvPr/>
          </p:nvSpPr>
          <p:spPr>
            <a:xfrm>
              <a:off x="1694740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9A3E73AF-5D6C-4E95-84FD-244A4D880A86}"/>
                </a:ext>
              </a:extLst>
            </p:cNvPr>
            <p:cNvSpPr/>
            <p:nvPr/>
          </p:nvSpPr>
          <p:spPr>
            <a:xfrm>
              <a:off x="2292988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F0D99C2-9434-4A0A-9DC9-B122280AA88A}"/>
                </a:ext>
              </a:extLst>
            </p:cNvPr>
            <p:cNvSpPr/>
            <p:nvPr/>
          </p:nvSpPr>
          <p:spPr>
            <a:xfrm>
              <a:off x="2893496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95A1073-6B2C-4A4F-AF66-7B80C34B71DD}"/>
                </a:ext>
              </a:extLst>
            </p:cNvPr>
            <p:cNvSpPr/>
            <p:nvPr/>
          </p:nvSpPr>
          <p:spPr>
            <a:xfrm>
              <a:off x="1094232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6B2947D-598A-4C47-9DE7-F1D1691D7FA5}"/>
                </a:ext>
              </a:extLst>
            </p:cNvPr>
            <p:cNvSpPr/>
            <p:nvPr/>
          </p:nvSpPr>
          <p:spPr>
            <a:xfrm>
              <a:off x="1694740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9C740A4C-D9C6-42FC-A949-4D843FBB6FDC}"/>
                </a:ext>
              </a:extLst>
            </p:cNvPr>
            <p:cNvSpPr/>
            <p:nvPr/>
          </p:nvSpPr>
          <p:spPr>
            <a:xfrm>
              <a:off x="2292988" y="4706680"/>
              <a:ext cx="271272" cy="271272"/>
            </a:xfrm>
            <a:prstGeom prst="round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4AD68BA-FEEF-47D2-83E1-EDA3514849BB}"/>
                </a:ext>
              </a:extLst>
            </p:cNvPr>
            <p:cNvSpPr/>
            <p:nvPr/>
          </p:nvSpPr>
          <p:spPr>
            <a:xfrm>
              <a:off x="2893496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C27E878-3247-4511-812C-F6F39A744447}"/>
                </a:ext>
              </a:extLst>
            </p:cNvPr>
            <p:cNvSpPr/>
            <p:nvPr/>
          </p:nvSpPr>
          <p:spPr>
            <a:xfrm>
              <a:off x="1094232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7ED0911-1BAE-4835-9C97-6E88DA8CB308}"/>
                </a:ext>
              </a:extLst>
            </p:cNvPr>
            <p:cNvSpPr/>
            <p:nvPr/>
          </p:nvSpPr>
          <p:spPr>
            <a:xfrm>
              <a:off x="1694740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A74E922-B130-49D4-8F4D-CB5098817A6C}"/>
                </a:ext>
              </a:extLst>
            </p:cNvPr>
            <p:cNvSpPr/>
            <p:nvPr/>
          </p:nvSpPr>
          <p:spPr>
            <a:xfrm>
              <a:off x="2292988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C049CC5-707B-4707-A158-FBA4B957F7E8}"/>
                </a:ext>
              </a:extLst>
            </p:cNvPr>
            <p:cNvSpPr/>
            <p:nvPr/>
          </p:nvSpPr>
          <p:spPr>
            <a:xfrm>
              <a:off x="2893496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Sous-titre 2">
            <a:extLst>
              <a:ext uri="{FF2B5EF4-FFF2-40B4-BE49-F238E27FC236}">
                <a16:creationId xmlns:a16="http://schemas.microsoft.com/office/drawing/2014/main" id="{A2465C86-5AE2-4451-BF01-253DFDFF6093}"/>
              </a:ext>
            </a:extLst>
          </p:cNvPr>
          <p:cNvSpPr txBox="1">
            <a:spLocks/>
          </p:cNvSpPr>
          <p:nvPr/>
        </p:nvSpPr>
        <p:spPr>
          <a:xfrm>
            <a:off x="5094784" y="1124988"/>
            <a:ext cx="6117232" cy="439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La Bible d'Avila est un manuscrit du XIIe siècle dont les origines remontent à la région ombro-romaine d'Italie.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C’est un codex de grandes dimensions qui contient l'Ancien et le Nouveau Testament.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Elle est aujourd’hui entretenu dans le musée national d’Espagne, à Madrid.</a:t>
            </a:r>
          </a:p>
        </p:txBody>
      </p:sp>
      <p:pic>
        <p:nvPicPr>
          <p:cNvPr id="44" name="Image 4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CCC837-3F4D-43CA-98C6-2FFFE94AD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6" r="23091"/>
          <a:stretch/>
        </p:blipFill>
        <p:spPr>
          <a:xfrm>
            <a:off x="232837" y="3512588"/>
            <a:ext cx="4481941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9139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4E1F73-369B-44D5-B18E-547CE71D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5BCD48-A73C-4F12-B547-65DD0F85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3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892408E-FB32-480A-B126-F6B0FAF16258}"/>
              </a:ext>
            </a:extLst>
          </p:cNvPr>
          <p:cNvSpPr txBox="1">
            <a:spLocks/>
          </p:cNvSpPr>
          <p:nvPr/>
        </p:nvSpPr>
        <p:spPr>
          <a:xfrm>
            <a:off x="860742" y="1214143"/>
            <a:ext cx="4343556" cy="1852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Description des données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85FFA64-385A-47DE-A8F4-D1C306D04DBC}"/>
              </a:ext>
            </a:extLst>
          </p:cNvPr>
          <p:cNvSpPr txBox="1"/>
          <p:nvPr/>
        </p:nvSpPr>
        <p:spPr>
          <a:xfrm>
            <a:off x="860742" y="3229061"/>
            <a:ext cx="9382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L'ensemble des données d'Avila est une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extraction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de 800 images de la « Bible d'Avila ». 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11584EC-F37D-4AAA-A845-BE7A9B58BA8A}"/>
              </a:ext>
            </a:extLst>
          </p:cNvPr>
          <p:cNvSpPr/>
          <p:nvPr/>
        </p:nvSpPr>
        <p:spPr>
          <a:xfrm rot="10800000">
            <a:off x="10994097" y="436745"/>
            <a:ext cx="2395806" cy="2395806"/>
          </a:xfrm>
          <a:prstGeom prst="arc">
            <a:avLst>
              <a:gd name="adj1" fmla="val 16200000"/>
              <a:gd name="adj2" fmla="val 14533293"/>
            </a:avLst>
          </a:prstGeom>
          <a:noFill/>
          <a:ln w="1270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27D157F-75AC-44FE-B13F-D3B15B1FC43E}"/>
              </a:ext>
            </a:extLst>
          </p:cNvPr>
          <p:cNvCxnSpPr>
            <a:cxnSpLocks/>
          </p:cNvCxnSpPr>
          <p:nvPr/>
        </p:nvCxnSpPr>
        <p:spPr>
          <a:xfrm>
            <a:off x="-39258" y="2624352"/>
            <a:ext cx="1800000" cy="0"/>
          </a:xfrm>
          <a:prstGeom prst="line">
            <a:avLst/>
          </a:prstGeom>
          <a:ln w="127000" cap="rnd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0E0C5CC-EDD4-4AAD-96D5-4DC9D4EE03DF}"/>
              </a:ext>
            </a:extLst>
          </p:cNvPr>
          <p:cNvSpPr txBox="1"/>
          <p:nvPr/>
        </p:nvSpPr>
        <p:spPr>
          <a:xfrm>
            <a:off x="860742" y="4222896"/>
            <a:ext cx="8526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Elle se présente sous forme de tableau regroupant les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caractéristiques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lié à l’écriture des pages du manuscrit selon un copiste.</a:t>
            </a:r>
          </a:p>
        </p:txBody>
      </p:sp>
    </p:spTree>
    <p:extLst>
      <p:ext uri="{BB962C8B-B14F-4D97-AF65-F5344CB8AC3E}">
        <p14:creationId xmlns:p14="http://schemas.microsoft.com/office/powerpoint/2010/main" val="26288145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ADB83E-54DC-4D18-AC48-CF875B7A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3E1CC7-AB27-4127-959D-D6249C2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A8EE44-CDFE-417D-94A4-EE7BEAF0C5CE}"/>
              </a:ext>
            </a:extLst>
          </p:cNvPr>
          <p:cNvSpPr txBox="1"/>
          <p:nvPr/>
        </p:nvSpPr>
        <p:spPr>
          <a:xfrm>
            <a:off x="815424" y="797510"/>
            <a:ext cx="105383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On peux distinguer les caractéristique suivant :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intercolumnar distance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(f1)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: espacement inter-colonne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upper margin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(f2)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marge supérieur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lower margin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(f3)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marge inferieur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exploitation 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(f4)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row number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(f5)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nombre de lignes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 modular ratio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(f6)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ratio entre la hauteur et la largeur des caractères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interlinear spacing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(f7)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espacement entre les lignes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weight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(f8)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peak number 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(f9)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« 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modular ratio / interlinear spacing 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» </a:t>
            </a: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(f10)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 rapport entre le ratio des caractères et l’espacement entre les lignes</a:t>
            </a:r>
            <a:endParaRPr lang="fr-FR" sz="2400" dirty="0">
              <a:solidFill>
                <a:schemeClr val="accent5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9479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076D87-91FE-43E8-837A-FA2CC0DB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E86EB7-ABFF-4817-AE79-3EE65B19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1E64A3-141D-4C81-BE1C-8088707A4962}"/>
              </a:ext>
            </a:extLst>
          </p:cNvPr>
          <p:cNvSpPr txBox="1"/>
          <p:nvPr/>
        </p:nvSpPr>
        <p:spPr>
          <a:xfrm>
            <a:off x="815424" y="797510"/>
            <a:ext cx="1053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Dans l’ensemble des données on y distingue 12 copistes représenté par des labels : 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A, B, C, D, E, F, G, H, I, W, X et 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A8AB4C-66B9-4BBB-AFC0-32150059E30A}"/>
              </a:ext>
            </a:extLst>
          </p:cNvPr>
          <p:cNvSpPr txBox="1"/>
          <p:nvPr/>
        </p:nvSpPr>
        <p:spPr>
          <a:xfrm>
            <a:off x="815423" y="1903639"/>
            <a:ext cx="1053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Et les valeurs inscrite dans l’ensemble des données sont normalisé par une </a:t>
            </a:r>
            <a:r>
              <a:rPr lang="en-GB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Z-normalization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2BD72E1-4CA2-4A0C-A0A7-91750491832B}"/>
              </a:ext>
            </a:extLst>
          </p:cNvPr>
          <p:cNvGrpSpPr/>
          <p:nvPr/>
        </p:nvGrpSpPr>
        <p:grpSpPr>
          <a:xfrm>
            <a:off x="5914674" y="4501581"/>
            <a:ext cx="4934652" cy="3925846"/>
            <a:chOff x="1094232" y="3783136"/>
            <a:chExt cx="2070536" cy="164725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0B4D781-E551-4BF9-B181-EC7C394F3619}"/>
                </a:ext>
              </a:extLst>
            </p:cNvPr>
            <p:cNvSpPr/>
            <p:nvPr/>
          </p:nvSpPr>
          <p:spPr>
            <a:xfrm>
              <a:off x="1094232" y="3783136"/>
              <a:ext cx="271272" cy="2712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A145788-B516-4901-896B-37044B300509}"/>
                </a:ext>
              </a:extLst>
            </p:cNvPr>
            <p:cNvSpPr/>
            <p:nvPr/>
          </p:nvSpPr>
          <p:spPr>
            <a:xfrm>
              <a:off x="1694740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DADAB57-D87A-40E9-8943-7A1B3BE74689}"/>
                </a:ext>
              </a:extLst>
            </p:cNvPr>
            <p:cNvSpPr/>
            <p:nvPr/>
          </p:nvSpPr>
          <p:spPr>
            <a:xfrm>
              <a:off x="2292988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492F599-4EC9-4081-8DD4-AE2D39CBB9C2}"/>
                </a:ext>
              </a:extLst>
            </p:cNvPr>
            <p:cNvSpPr/>
            <p:nvPr/>
          </p:nvSpPr>
          <p:spPr>
            <a:xfrm>
              <a:off x="2893496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D363A10-9DCF-404D-B22D-DC6FA53CC39E}"/>
                </a:ext>
              </a:extLst>
            </p:cNvPr>
            <p:cNvSpPr/>
            <p:nvPr/>
          </p:nvSpPr>
          <p:spPr>
            <a:xfrm>
              <a:off x="1094232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D04C25A-18E5-49D9-9236-58C47A731693}"/>
                </a:ext>
              </a:extLst>
            </p:cNvPr>
            <p:cNvSpPr/>
            <p:nvPr/>
          </p:nvSpPr>
          <p:spPr>
            <a:xfrm>
              <a:off x="1694740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BBF6698-35BD-47E4-A683-87CEE348D65C}"/>
                </a:ext>
              </a:extLst>
            </p:cNvPr>
            <p:cNvSpPr/>
            <p:nvPr/>
          </p:nvSpPr>
          <p:spPr>
            <a:xfrm>
              <a:off x="2292988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853650D-D4D4-4B40-BFF7-61E959E58950}"/>
                </a:ext>
              </a:extLst>
            </p:cNvPr>
            <p:cNvSpPr/>
            <p:nvPr/>
          </p:nvSpPr>
          <p:spPr>
            <a:xfrm>
              <a:off x="2893496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C457F28-F07E-49BF-8ED3-C422F5976273}"/>
                </a:ext>
              </a:extLst>
            </p:cNvPr>
            <p:cNvSpPr/>
            <p:nvPr/>
          </p:nvSpPr>
          <p:spPr>
            <a:xfrm>
              <a:off x="1094232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03C83DB-8CA4-4807-9BE9-F2C711E347AC}"/>
                </a:ext>
              </a:extLst>
            </p:cNvPr>
            <p:cNvSpPr/>
            <p:nvPr/>
          </p:nvSpPr>
          <p:spPr>
            <a:xfrm>
              <a:off x="1694740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E5C3B364-4E0B-40A6-9DC7-F9D466E3702F}"/>
                </a:ext>
              </a:extLst>
            </p:cNvPr>
            <p:cNvSpPr/>
            <p:nvPr/>
          </p:nvSpPr>
          <p:spPr>
            <a:xfrm>
              <a:off x="2292988" y="4706680"/>
              <a:ext cx="271272" cy="27127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1F16BC01-372C-4E9A-94D1-F0484D6C7953}"/>
                </a:ext>
              </a:extLst>
            </p:cNvPr>
            <p:cNvSpPr/>
            <p:nvPr/>
          </p:nvSpPr>
          <p:spPr>
            <a:xfrm>
              <a:off x="2893496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BAFD4EC-1572-4025-BCC5-B9A1F7032F31}"/>
                </a:ext>
              </a:extLst>
            </p:cNvPr>
            <p:cNvSpPr/>
            <p:nvPr/>
          </p:nvSpPr>
          <p:spPr>
            <a:xfrm>
              <a:off x="1094232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784A8B35-1B1F-412C-9B98-28CFCC9E08D6}"/>
                </a:ext>
              </a:extLst>
            </p:cNvPr>
            <p:cNvSpPr/>
            <p:nvPr/>
          </p:nvSpPr>
          <p:spPr>
            <a:xfrm>
              <a:off x="1694740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BD6A0BD-DBB7-4EC1-B6DB-FD90B1F7F9C6}"/>
                </a:ext>
              </a:extLst>
            </p:cNvPr>
            <p:cNvSpPr/>
            <p:nvPr/>
          </p:nvSpPr>
          <p:spPr>
            <a:xfrm>
              <a:off x="2292988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8DE4108-9D5C-42FB-A737-BE41637A0062}"/>
                </a:ext>
              </a:extLst>
            </p:cNvPr>
            <p:cNvSpPr/>
            <p:nvPr/>
          </p:nvSpPr>
          <p:spPr>
            <a:xfrm>
              <a:off x="2893496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6C143519-E1EE-4882-89D1-3473465E7B43}"/>
              </a:ext>
            </a:extLst>
          </p:cNvPr>
          <p:cNvSpPr/>
          <p:nvPr/>
        </p:nvSpPr>
        <p:spPr>
          <a:xfrm rot="6294721">
            <a:off x="-382480" y="1480928"/>
            <a:ext cx="2395806" cy="2395806"/>
          </a:xfrm>
          <a:prstGeom prst="arc">
            <a:avLst>
              <a:gd name="adj1" fmla="val 16200000"/>
              <a:gd name="adj2" fmla="val 8036916"/>
            </a:avLst>
          </a:prstGeom>
          <a:noFill/>
          <a:ln w="127000" cap="rnd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50289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4E1F73-369B-44D5-B18E-547CE71D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5BCD48-A73C-4F12-B547-65DD0F85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892408E-FB32-480A-B126-F6B0FAF16258}"/>
              </a:ext>
            </a:extLst>
          </p:cNvPr>
          <p:cNvSpPr txBox="1">
            <a:spLocks/>
          </p:cNvSpPr>
          <p:nvPr/>
        </p:nvSpPr>
        <p:spPr>
          <a:xfrm>
            <a:off x="860742" y="1764770"/>
            <a:ext cx="4343556" cy="141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Objectif de l’analyse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13E8DF-0FF6-47AD-B486-A49C0719916F}"/>
              </a:ext>
            </a:extLst>
          </p:cNvPr>
          <p:cNvSpPr txBox="1"/>
          <p:nvPr/>
        </p:nvSpPr>
        <p:spPr>
          <a:xfrm>
            <a:off x="860742" y="3429000"/>
            <a:ext cx="1047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L’objectif de ce projet consiste à associer les caractéristique d’écriture d’une page du manuscrit d’Avila à un copiste et de pouvoir, par la suite, prédire la classification d’une nouvelle entrée donnée.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D6C2D5E-59A2-40B4-9DD8-2C41AE0CDCFF}"/>
              </a:ext>
            </a:extLst>
          </p:cNvPr>
          <p:cNvCxnSpPr>
            <a:cxnSpLocks/>
          </p:cNvCxnSpPr>
          <p:nvPr/>
        </p:nvCxnSpPr>
        <p:spPr>
          <a:xfrm>
            <a:off x="-436611" y="3072229"/>
            <a:ext cx="2189071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D13BAA90-C559-44EC-9C87-4752BA76B6A7}"/>
              </a:ext>
            </a:extLst>
          </p:cNvPr>
          <p:cNvGrpSpPr/>
          <p:nvPr/>
        </p:nvGrpSpPr>
        <p:grpSpPr>
          <a:xfrm>
            <a:off x="5778487" y="-1360356"/>
            <a:ext cx="4934652" cy="3925846"/>
            <a:chOff x="1094232" y="3783136"/>
            <a:chExt cx="2070536" cy="164725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BA4D841-E234-45C3-BE89-7395187B7D69}"/>
                </a:ext>
              </a:extLst>
            </p:cNvPr>
            <p:cNvSpPr/>
            <p:nvPr/>
          </p:nvSpPr>
          <p:spPr>
            <a:xfrm>
              <a:off x="1094232" y="3783136"/>
              <a:ext cx="271272" cy="2712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AACAAD5-E7EC-4B02-8046-DB4005F8269E}"/>
                </a:ext>
              </a:extLst>
            </p:cNvPr>
            <p:cNvSpPr/>
            <p:nvPr/>
          </p:nvSpPr>
          <p:spPr>
            <a:xfrm>
              <a:off x="1694740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543268-73B8-4126-BB29-F184006CAD89}"/>
                </a:ext>
              </a:extLst>
            </p:cNvPr>
            <p:cNvSpPr/>
            <p:nvPr/>
          </p:nvSpPr>
          <p:spPr>
            <a:xfrm>
              <a:off x="2292988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61A9959-9EE0-41A6-91D6-4FDD0FCD9D69}"/>
                </a:ext>
              </a:extLst>
            </p:cNvPr>
            <p:cNvSpPr/>
            <p:nvPr/>
          </p:nvSpPr>
          <p:spPr>
            <a:xfrm>
              <a:off x="2893496" y="3783136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F53F615-7B48-407C-95B5-34DAFF649DE9}"/>
                </a:ext>
              </a:extLst>
            </p:cNvPr>
            <p:cNvSpPr/>
            <p:nvPr/>
          </p:nvSpPr>
          <p:spPr>
            <a:xfrm>
              <a:off x="1094232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3239BF3-8E17-4F64-A1BC-FA58809F63CC}"/>
                </a:ext>
              </a:extLst>
            </p:cNvPr>
            <p:cNvSpPr/>
            <p:nvPr/>
          </p:nvSpPr>
          <p:spPr>
            <a:xfrm>
              <a:off x="1694740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AF090E6-6241-4BEF-B685-6B8918C67C1A}"/>
                </a:ext>
              </a:extLst>
            </p:cNvPr>
            <p:cNvSpPr/>
            <p:nvPr/>
          </p:nvSpPr>
          <p:spPr>
            <a:xfrm>
              <a:off x="2292988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3162ACD-95EB-410A-B317-31FEA5F92A80}"/>
                </a:ext>
              </a:extLst>
            </p:cNvPr>
            <p:cNvSpPr/>
            <p:nvPr/>
          </p:nvSpPr>
          <p:spPr>
            <a:xfrm>
              <a:off x="2893496" y="4244908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265603E-EBD2-438A-8162-899E0F8E813B}"/>
                </a:ext>
              </a:extLst>
            </p:cNvPr>
            <p:cNvSpPr/>
            <p:nvPr/>
          </p:nvSpPr>
          <p:spPr>
            <a:xfrm>
              <a:off x="1094232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0911D1E-FD91-4068-B317-141389E69D5B}"/>
                </a:ext>
              </a:extLst>
            </p:cNvPr>
            <p:cNvSpPr/>
            <p:nvPr/>
          </p:nvSpPr>
          <p:spPr>
            <a:xfrm>
              <a:off x="1694740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2039808A-A396-47DB-8023-C53D2DC10725}"/>
                </a:ext>
              </a:extLst>
            </p:cNvPr>
            <p:cNvSpPr/>
            <p:nvPr/>
          </p:nvSpPr>
          <p:spPr>
            <a:xfrm>
              <a:off x="2292988" y="4706680"/>
              <a:ext cx="271272" cy="27127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63E018C-3D2A-466E-BE5C-79C09D7DFBD1}"/>
                </a:ext>
              </a:extLst>
            </p:cNvPr>
            <p:cNvSpPr/>
            <p:nvPr/>
          </p:nvSpPr>
          <p:spPr>
            <a:xfrm>
              <a:off x="2893496" y="4706680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BEB9EC8-A65D-43EE-BCED-7F38B350F046}"/>
                </a:ext>
              </a:extLst>
            </p:cNvPr>
            <p:cNvSpPr/>
            <p:nvPr/>
          </p:nvSpPr>
          <p:spPr>
            <a:xfrm>
              <a:off x="1094232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3F75F3E-B139-4426-BE33-E33DA35D738A}"/>
                </a:ext>
              </a:extLst>
            </p:cNvPr>
            <p:cNvSpPr/>
            <p:nvPr/>
          </p:nvSpPr>
          <p:spPr>
            <a:xfrm>
              <a:off x="1694740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44110D6-4047-449D-B353-B1BBC2E09B89}"/>
                </a:ext>
              </a:extLst>
            </p:cNvPr>
            <p:cNvSpPr/>
            <p:nvPr/>
          </p:nvSpPr>
          <p:spPr>
            <a:xfrm>
              <a:off x="2292988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43231B8-5DDE-4137-972A-D86112AF1937}"/>
                </a:ext>
              </a:extLst>
            </p:cNvPr>
            <p:cNvSpPr/>
            <p:nvPr/>
          </p:nvSpPr>
          <p:spPr>
            <a:xfrm>
              <a:off x="2893496" y="5159114"/>
              <a:ext cx="271272" cy="271272"/>
            </a:xfrm>
            <a:prstGeom prst="ellipse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860593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73DB6-AFBD-404A-B335-86F68E1C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0A3748-0CB4-4D51-B33D-733F27C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7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E16352D-5D31-465C-A83A-FFE46B7D9227}"/>
              </a:ext>
            </a:extLst>
          </p:cNvPr>
          <p:cNvSpPr txBox="1">
            <a:spLocks/>
          </p:cNvSpPr>
          <p:nvPr/>
        </p:nvSpPr>
        <p:spPr>
          <a:xfrm>
            <a:off x="860742" y="961083"/>
            <a:ext cx="4311026" cy="1315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Analyse des attributs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1A1D717-063C-4379-A1B4-8A15F6CE8750}"/>
              </a:ext>
            </a:extLst>
          </p:cNvPr>
          <p:cNvCxnSpPr>
            <a:cxnSpLocks/>
          </p:cNvCxnSpPr>
          <p:nvPr/>
        </p:nvCxnSpPr>
        <p:spPr>
          <a:xfrm>
            <a:off x="-159531" y="2346644"/>
            <a:ext cx="2189071" cy="0"/>
          </a:xfrm>
          <a:prstGeom prst="line">
            <a:avLst/>
          </a:prstGeom>
          <a:ln w="127000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ous-titre 2">
            <a:extLst>
              <a:ext uri="{FF2B5EF4-FFF2-40B4-BE49-F238E27FC236}">
                <a16:creationId xmlns:a16="http://schemas.microsoft.com/office/drawing/2014/main" id="{6C8C1439-A023-4477-9EC4-F3CA3D8D89A8}"/>
              </a:ext>
            </a:extLst>
          </p:cNvPr>
          <p:cNvSpPr txBox="1">
            <a:spLocks/>
          </p:cNvSpPr>
          <p:nvPr/>
        </p:nvSpPr>
        <p:spPr>
          <a:xfrm>
            <a:off x="860742" y="2710598"/>
            <a:ext cx="10493058" cy="276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Dans un premier temps nous avons étudié les attributs afin d’étudier leur lien avec la classe cible.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Pour se faire nous avons comparé les </a:t>
            </a:r>
            <a:r>
              <a:rPr lang="fr-FR" sz="2400" dirty="0">
                <a:solidFill>
                  <a:schemeClr val="accent6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variances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des attributs par type de classe et visionner la </a:t>
            </a:r>
            <a:r>
              <a:rPr lang="fr-FR" sz="2400" dirty="0">
                <a:solidFill>
                  <a:schemeClr val="accent6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corrélations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de chaque attributs entre eux.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Nous avons ensuite sélectionné les attributs les plus pertinent selon des critères de 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corrélation faible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et de 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variances haute</a:t>
            </a:r>
          </a:p>
        </p:txBody>
      </p:sp>
    </p:spTree>
    <p:extLst>
      <p:ext uri="{BB962C8B-B14F-4D97-AF65-F5344CB8AC3E}">
        <p14:creationId xmlns:p14="http://schemas.microsoft.com/office/powerpoint/2010/main" val="286296096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73DB6-AFBD-404A-B335-86F68E1C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0A3748-0CB4-4D51-B33D-733F27C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8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E16352D-5D31-465C-A83A-FFE46B7D9227}"/>
              </a:ext>
            </a:extLst>
          </p:cNvPr>
          <p:cNvSpPr txBox="1">
            <a:spLocks/>
          </p:cNvSpPr>
          <p:nvPr/>
        </p:nvSpPr>
        <p:spPr>
          <a:xfrm>
            <a:off x="860742" y="1153395"/>
            <a:ext cx="4343556" cy="12061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Résolution du problème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1A1D717-063C-4379-A1B4-8A15F6CE8750}"/>
              </a:ext>
            </a:extLst>
          </p:cNvPr>
          <p:cNvCxnSpPr>
            <a:cxnSpLocks/>
          </p:cNvCxnSpPr>
          <p:nvPr/>
        </p:nvCxnSpPr>
        <p:spPr>
          <a:xfrm>
            <a:off x="-336511" y="2494128"/>
            <a:ext cx="2189071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ous-titre 2">
            <a:extLst>
              <a:ext uri="{FF2B5EF4-FFF2-40B4-BE49-F238E27FC236}">
                <a16:creationId xmlns:a16="http://schemas.microsoft.com/office/drawing/2014/main" id="{32A4DBA7-A69B-48A6-879D-71DC969B789C}"/>
              </a:ext>
            </a:extLst>
          </p:cNvPr>
          <p:cNvSpPr txBox="1">
            <a:spLocks/>
          </p:cNvSpPr>
          <p:nvPr/>
        </p:nvSpPr>
        <p:spPr>
          <a:xfrm>
            <a:off x="860742" y="3074392"/>
            <a:ext cx="10493058" cy="276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Afin de répondre au problème du sujet nous avons opter pour une classification.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Nous avons étudié 6 modèles de classification afin de trouver le modèle correspondant au mieux à l’ensemble des données. Voici les modèles utilisés : 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k-NN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, 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Logistic regression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, 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Support Vector Machine</a:t>
            </a:r>
            <a:r>
              <a:rPr lang="fr-FR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(SVM)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, 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Random Forest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, 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Decision Tree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et </a:t>
            </a:r>
            <a:r>
              <a:rPr lang="en-GB" sz="2400" dirty="0">
                <a:solidFill>
                  <a:schemeClr val="accent5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Naive Bayes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5020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B5EA0A-9988-4801-9066-9FB68250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ESIL - 2020/2021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01E979-86F2-4451-8A6C-0E006203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75F3-C744-4612-BF47-86573985E5E8}" type="slidenum">
              <a:rPr lang="fr-FR" smtClean="0"/>
              <a:t>9</a:t>
            </a:fld>
            <a:endParaRPr lang="fr-FR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CDB5BB8-6864-4B4A-A598-B9C83AFC31EE}"/>
              </a:ext>
            </a:extLst>
          </p:cNvPr>
          <p:cNvSpPr txBox="1">
            <a:spLocks/>
          </p:cNvSpPr>
          <p:nvPr/>
        </p:nvSpPr>
        <p:spPr>
          <a:xfrm>
            <a:off x="838200" y="781460"/>
            <a:ext cx="10377529" cy="501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Pour chaque modèle nous avons effectué des phases d’entrainement et de comparaison.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accent2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Phase d’entrainement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Tout d’abord, nous récupérons le score de précision d’un modèle avec les paramètres par défaut pour avoir un avis préliminaire de son efficacité sur l’ensemble des données.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Ensuite, nous effectuons une étape de recherche pour trouver les meilleurs paramètres applicable au modèle.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Enfin, nous comparons le score de précision du modèle avec les paramètres par défaut et avec les nouveaux paramètres pour voir son potentiel.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925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609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Proxima Nova Rg</vt:lpstr>
      <vt:lpstr>SF Pro Display</vt:lpstr>
      <vt:lpstr>SF Pro Text</vt:lpstr>
      <vt:lpstr>Thème Office</vt:lpstr>
      <vt:lpstr>Analyse des données d’Avila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données d’Avila</dc:title>
  <dc:creator>RAKOTOARISOA Riana Cédric</dc:creator>
  <cp:lastModifiedBy>RAKOTOARISOA Riana Cédric</cp:lastModifiedBy>
  <cp:revision>43</cp:revision>
  <dcterms:created xsi:type="dcterms:W3CDTF">2021-01-09T00:35:44Z</dcterms:created>
  <dcterms:modified xsi:type="dcterms:W3CDTF">2021-01-09T22:58:44Z</dcterms:modified>
</cp:coreProperties>
</file>