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5" r:id="rId5"/>
    <p:sldId id="266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F496102-399D-4A60-A105-A1F6E249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B5E545-D4FE-4B90-983C-BAB36ED78F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FC9F9-B560-4F16-A0EE-3D4A46B45797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D56710-4037-4B69-A7DC-C6DA665619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1DBA48-2839-4D56-B13B-65169D862C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60BF6-30E5-4970-BA6F-743171922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49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D779D-D8E0-4482-A882-205C63081EF2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31423-2B11-40F7-8803-0D3F0CD42E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58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1570B-CEA8-4A01-AD0D-04AC11774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8EA0D5-3297-4410-9293-059C84795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02A9AF-0F7D-4C6C-A8E3-79A79784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500-2F75-4360-A153-7189EFABC709}" type="datetime1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883213-7C5F-439F-AA95-9E8E5329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04AFFD-B6F6-4BDF-87BC-22B59AD3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57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A29612-CCD1-4B62-8CFA-00166A24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1011CA-D649-4B89-B34E-1DF361E74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EAB1C9-9762-4A2F-9594-37CF932B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57AE-F7D3-4858-949E-683648FC13DB}" type="datetime1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5DD357-8DD0-44A6-BE2D-10502A5E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1BD64C-D956-4587-BA22-6CA075DA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547C1C2-E36E-44DA-95D9-FDB1CCC2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BEFDEB-F316-4C83-9E55-7588CC06A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46367A-CD15-4A45-9C64-8CDDF254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430A-4D43-43F9-9312-91A054884B72}" type="datetime1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D3CBAB-F8A6-4C49-9999-799D4D35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65F164-A9C2-4D1F-B636-1E202520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30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BD04D-7E13-47B7-959C-EDD3B2E0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CBD813-E28B-43BB-8FC5-F727567C8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90DDBA-EA62-40A3-9950-315699E9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43F3-2DF2-4DB2-8527-E58816D11189}" type="datetime1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B84CF8-9FA3-4F57-AEB8-3674C067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EEC1F6-9828-4845-905B-37FC77C9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75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37925-CFAC-4C64-BADF-FD348956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452595-DF48-45AE-87D8-B716F793C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28AFF0-FB5E-472D-B552-1C81E0D1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1526-D260-4825-9AAA-686F2E29DA08}" type="datetime1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553C10-E1E8-4548-85B2-F1ACE9B3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C55070-71A3-48B9-9B4D-A44DE8F1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02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154B45-646D-4DE7-BD1D-8A4720AC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26D49A-1085-46EA-9F67-700408F9F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8AB7BC-273A-48B7-B144-CDE7D8978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1F1468-ACC2-440F-885C-403F9327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C72F-6096-425A-B46C-8F0607362D6A}" type="datetime1">
              <a:rPr lang="fr-FR" smtClean="0"/>
              <a:t>08/01/2021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C1C793-9EC7-461D-94BC-8341B417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601440-3AB2-4B6E-B985-E61D302A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32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1F31E-09CC-4B1B-AF34-C2E263F7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F8115C-584B-43FA-8A9A-744B90FAF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E76F05-F345-44AF-815A-664BCC1F7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F5B078-1E4E-46A4-89D9-F5CF410CE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1FA576-D770-49D5-9D6F-30A910CFF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366F296-61B5-4AFC-9A2A-058D49D3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3F33-419E-486C-BB63-F73DCC736D27}" type="datetime1">
              <a:rPr lang="fr-FR" smtClean="0"/>
              <a:t>08/01/2021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CAD26C-2871-4A26-9F7E-BFB805AD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CA0612-5CDD-406B-BF40-898B601C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92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AFCDB-67AE-43EA-A2C6-7BF22836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BF77B0-F217-44FD-8714-0037A721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BE9A-DB77-43E1-AE98-37931C514BBF}" type="datetime1">
              <a:rPr lang="fr-FR" smtClean="0"/>
              <a:t>08/01/2021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4ECFF3-324F-4C7E-87B3-A5B51AD0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695A73-A682-43C3-9A0A-54F1E745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17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F1020FE-3527-4E32-8C10-5C777660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EBA3-6A38-49B7-80D1-805CFF4AAC45}" type="datetime1">
              <a:rPr lang="fr-FR" smtClean="0"/>
              <a:t>08/01/2021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905CAA-176A-41CD-8C0E-D32E8240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D3F3CC-5903-45FB-910C-FEB4FD03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0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378EA2-9CF2-48F9-A149-AB8E45B7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5262AB-EC51-4C7F-9BF3-8A45C704A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D0C88F-6336-41A8-B3B2-324CA752C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C5AE53-4DFF-4A51-85BA-214248D7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1C19-5101-4B6D-9AE8-0138A62B23FB}" type="datetime1">
              <a:rPr lang="fr-FR" smtClean="0"/>
              <a:t>08/01/2021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066D7B-05AC-4281-88B7-D0C41B6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89C8F8-6D17-4202-B772-C3FD8F37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70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0A1DF-3B6A-4034-8814-6F161848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B89F8C-5A9F-444C-BB84-AD29362F5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60E95E-E351-45C7-94BA-A917B83E0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976264-14F0-4E46-AB1E-3D58902A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E1B8-CF58-4EE4-822C-FF8985DCD937}" type="datetime1">
              <a:rPr lang="fr-FR" smtClean="0"/>
              <a:t>08/01/2021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B9945E-4AA9-4930-BE85-BA211920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DA496D-8958-47F8-82D2-B90F813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14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2031F2C-9EA9-4E1C-AD9A-F7E57A30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B76621-846D-4BDA-8CCB-266CD1EFA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39A2D5-F47D-4865-A250-4ED5F3ABE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65E48-FBFA-4FCA-8565-6DD87B9E95D9}" type="datetime1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14F56E-B27D-4903-BBBB-A8165EF94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ESIL - 2020/2021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EDA010-E30A-4DC0-9FE7-EF5852BA3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B75F3-C744-4612-BF47-86573985E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84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16CAB2-AEE1-4F2C-9395-B980CA851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873026" cy="2387600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Analyse des données d’Avila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3B6F94-EF30-4E7B-9095-C57AA67CC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Python for data analysis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7509C5F-55B8-440A-A9AF-50C4670B2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42" b="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8121B4-47F8-4A83-9062-0AF7DDA3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100" dirty="0">
                <a:latin typeface="Proxima Nova Rg" panose="02000506030000020004" pitchFamily="50" charset="0"/>
              </a:rPr>
              <a:t>ESIL - 2020/2021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8FD0FC-BAC5-41AE-9800-09427B66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07324C-B423-4F2D-9373-C89CFBBB0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6" y="101858"/>
            <a:ext cx="931110" cy="93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950103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AC1A8E-CA96-4BF7-B2AF-613CC044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05AACC-EA36-45D1-867E-6BF4A708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2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ED8805-0BDC-4648-BFA6-02308FC9B831}"/>
              </a:ext>
            </a:extLst>
          </p:cNvPr>
          <p:cNvSpPr txBox="1">
            <a:spLocks/>
          </p:cNvSpPr>
          <p:nvPr/>
        </p:nvSpPr>
        <p:spPr>
          <a:xfrm>
            <a:off x="860742" y="1124988"/>
            <a:ext cx="4234042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Introduction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16D526C-9B5D-486B-97A2-35F5FC15C4CB}"/>
              </a:ext>
            </a:extLst>
          </p:cNvPr>
          <p:cNvCxnSpPr>
            <a:cxnSpLocks/>
          </p:cNvCxnSpPr>
          <p:nvPr/>
        </p:nvCxnSpPr>
        <p:spPr>
          <a:xfrm>
            <a:off x="-243356" y="1846543"/>
            <a:ext cx="1800000" cy="0"/>
          </a:xfrm>
          <a:prstGeom prst="line">
            <a:avLst/>
          </a:prstGeom>
          <a:ln w="127000" cap="rnd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0D1C1E9-9D8B-427D-9D96-3000AF01C956}"/>
              </a:ext>
            </a:extLst>
          </p:cNvPr>
          <p:cNvGrpSpPr/>
          <p:nvPr/>
        </p:nvGrpSpPr>
        <p:grpSpPr>
          <a:xfrm>
            <a:off x="10295990" y="-131459"/>
            <a:ext cx="2070536" cy="1647250"/>
            <a:chOff x="1094232" y="3783136"/>
            <a:chExt cx="2070536" cy="164725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8E671B3F-8668-419F-9E6C-ECAFACC01F36}"/>
                </a:ext>
              </a:extLst>
            </p:cNvPr>
            <p:cNvSpPr/>
            <p:nvPr/>
          </p:nvSpPr>
          <p:spPr>
            <a:xfrm>
              <a:off x="1094232" y="3783136"/>
              <a:ext cx="271272" cy="27127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126D1AD6-8A27-4D61-BBAE-99079C75C454}"/>
                </a:ext>
              </a:extLst>
            </p:cNvPr>
            <p:cNvSpPr/>
            <p:nvPr/>
          </p:nvSpPr>
          <p:spPr>
            <a:xfrm>
              <a:off x="1694740" y="3783136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FC6411E-A53E-4F84-A63B-9955FBB32619}"/>
                </a:ext>
              </a:extLst>
            </p:cNvPr>
            <p:cNvSpPr/>
            <p:nvPr/>
          </p:nvSpPr>
          <p:spPr>
            <a:xfrm>
              <a:off x="2292988" y="3783136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67F4632F-358A-41DF-88E7-A62184E3C0C8}"/>
                </a:ext>
              </a:extLst>
            </p:cNvPr>
            <p:cNvSpPr/>
            <p:nvPr/>
          </p:nvSpPr>
          <p:spPr>
            <a:xfrm>
              <a:off x="2893496" y="3783136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C57065D6-DC0D-43DD-870B-599045D6A982}"/>
                </a:ext>
              </a:extLst>
            </p:cNvPr>
            <p:cNvSpPr/>
            <p:nvPr/>
          </p:nvSpPr>
          <p:spPr>
            <a:xfrm>
              <a:off x="1094232" y="4244908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C2F0D892-8386-470F-BA5A-C0C1B693A706}"/>
                </a:ext>
              </a:extLst>
            </p:cNvPr>
            <p:cNvSpPr/>
            <p:nvPr/>
          </p:nvSpPr>
          <p:spPr>
            <a:xfrm>
              <a:off x="1694740" y="4244908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9A3E73AF-5D6C-4E95-84FD-244A4D880A86}"/>
                </a:ext>
              </a:extLst>
            </p:cNvPr>
            <p:cNvSpPr/>
            <p:nvPr/>
          </p:nvSpPr>
          <p:spPr>
            <a:xfrm>
              <a:off x="2292988" y="4244908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CF0D99C2-9434-4A0A-9DC9-B122280AA88A}"/>
                </a:ext>
              </a:extLst>
            </p:cNvPr>
            <p:cNvSpPr/>
            <p:nvPr/>
          </p:nvSpPr>
          <p:spPr>
            <a:xfrm>
              <a:off x="2893496" y="4244908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E95A1073-6B2C-4A4F-AF66-7B80C34B71DD}"/>
                </a:ext>
              </a:extLst>
            </p:cNvPr>
            <p:cNvSpPr/>
            <p:nvPr/>
          </p:nvSpPr>
          <p:spPr>
            <a:xfrm>
              <a:off x="1094232" y="4706680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06B2947D-598A-4C47-9DE7-F1D1691D7FA5}"/>
                </a:ext>
              </a:extLst>
            </p:cNvPr>
            <p:cNvSpPr/>
            <p:nvPr/>
          </p:nvSpPr>
          <p:spPr>
            <a:xfrm>
              <a:off x="1694740" y="4706680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9C740A4C-D9C6-42FC-A949-4D843FBB6FDC}"/>
                </a:ext>
              </a:extLst>
            </p:cNvPr>
            <p:cNvSpPr/>
            <p:nvPr/>
          </p:nvSpPr>
          <p:spPr>
            <a:xfrm>
              <a:off x="2292988" y="4706680"/>
              <a:ext cx="271272" cy="271272"/>
            </a:xfrm>
            <a:prstGeom prst="round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54AD68BA-FEEF-47D2-83E1-EDA3514849BB}"/>
                </a:ext>
              </a:extLst>
            </p:cNvPr>
            <p:cNvSpPr/>
            <p:nvPr/>
          </p:nvSpPr>
          <p:spPr>
            <a:xfrm>
              <a:off x="2893496" y="4706680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DC27E878-3247-4511-812C-F6F39A744447}"/>
                </a:ext>
              </a:extLst>
            </p:cNvPr>
            <p:cNvSpPr/>
            <p:nvPr/>
          </p:nvSpPr>
          <p:spPr>
            <a:xfrm>
              <a:off x="1094232" y="5159114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7ED0911-1BAE-4835-9C97-6E88DA8CB308}"/>
                </a:ext>
              </a:extLst>
            </p:cNvPr>
            <p:cNvSpPr/>
            <p:nvPr/>
          </p:nvSpPr>
          <p:spPr>
            <a:xfrm>
              <a:off x="1694740" y="5159114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4A74E922-B130-49D4-8F4D-CB5098817A6C}"/>
                </a:ext>
              </a:extLst>
            </p:cNvPr>
            <p:cNvSpPr/>
            <p:nvPr/>
          </p:nvSpPr>
          <p:spPr>
            <a:xfrm>
              <a:off x="2292988" y="5159114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DC049CC5-707B-4707-A158-FBA4B957F7E8}"/>
                </a:ext>
              </a:extLst>
            </p:cNvPr>
            <p:cNvSpPr/>
            <p:nvPr/>
          </p:nvSpPr>
          <p:spPr>
            <a:xfrm>
              <a:off x="2893496" y="5159114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Sous-titre 2">
            <a:extLst>
              <a:ext uri="{FF2B5EF4-FFF2-40B4-BE49-F238E27FC236}">
                <a16:creationId xmlns:a16="http://schemas.microsoft.com/office/drawing/2014/main" id="{A2465C86-5AE2-4451-BF01-253DFDFF6093}"/>
              </a:ext>
            </a:extLst>
          </p:cNvPr>
          <p:cNvSpPr txBox="1">
            <a:spLocks/>
          </p:cNvSpPr>
          <p:nvPr/>
        </p:nvSpPr>
        <p:spPr>
          <a:xfrm>
            <a:off x="5094784" y="1124988"/>
            <a:ext cx="6117232" cy="439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La Bible d'Avila est un manuscrit du XIIe siècle dont les origines remontent à la région ombro-romaine d'Italie.</a:t>
            </a:r>
          </a:p>
          <a:p>
            <a:pPr marL="0" indent="0">
              <a:lnSpc>
                <a:spcPct val="100000"/>
              </a:lnSpc>
              <a:buNone/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C’est un codex de grandes dimensions qui contient l'Ancien et le Nouveau Testament.</a:t>
            </a:r>
          </a:p>
          <a:p>
            <a:pPr marL="0" indent="0">
              <a:lnSpc>
                <a:spcPct val="100000"/>
              </a:lnSpc>
              <a:buNone/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Elle est aujourd’hui entretenu dans le musée national d’Espagne, à Madrid.</a:t>
            </a:r>
          </a:p>
        </p:txBody>
      </p:sp>
      <p:pic>
        <p:nvPicPr>
          <p:cNvPr id="44" name="Image 4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1CCC837-3F4D-43CA-98C6-2FFFE94ADF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6" r="23091"/>
          <a:stretch/>
        </p:blipFill>
        <p:spPr>
          <a:xfrm>
            <a:off x="232837" y="3512588"/>
            <a:ext cx="4481941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9139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4E1F73-369B-44D5-B18E-547CE71D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ESIL - 2020/2021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5BCD48-A73C-4F12-B547-65DD0F85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3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892408E-FB32-480A-B126-F6B0FAF16258}"/>
              </a:ext>
            </a:extLst>
          </p:cNvPr>
          <p:cNvSpPr txBox="1">
            <a:spLocks/>
          </p:cNvSpPr>
          <p:nvPr/>
        </p:nvSpPr>
        <p:spPr>
          <a:xfrm>
            <a:off x="860742" y="1214143"/>
            <a:ext cx="4343556" cy="1852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Description des données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85FFA64-385A-47DE-A8F4-D1C306D04DBC}"/>
              </a:ext>
            </a:extLst>
          </p:cNvPr>
          <p:cNvSpPr txBox="1"/>
          <p:nvPr/>
        </p:nvSpPr>
        <p:spPr>
          <a:xfrm>
            <a:off x="860742" y="3229061"/>
            <a:ext cx="9382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L'ensemble des données d'Avila est une </a:t>
            </a:r>
            <a:r>
              <a:rPr lang="fr-FR" sz="2400" dirty="0">
                <a:solidFill>
                  <a:schemeClr val="accent2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extraction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de 800 images de la « Bible d'Avila ».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B11584EC-F37D-4AAA-A845-BE7A9B58BA8A}"/>
              </a:ext>
            </a:extLst>
          </p:cNvPr>
          <p:cNvSpPr/>
          <p:nvPr/>
        </p:nvSpPr>
        <p:spPr>
          <a:xfrm rot="10800000">
            <a:off x="10710594" y="-1061378"/>
            <a:ext cx="2395806" cy="2395806"/>
          </a:xfrm>
          <a:prstGeom prst="arc">
            <a:avLst/>
          </a:prstGeom>
          <a:noFill/>
          <a:ln w="76200" cap="rnd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27D157F-75AC-44FE-B13F-D3B15B1FC43E}"/>
              </a:ext>
            </a:extLst>
          </p:cNvPr>
          <p:cNvCxnSpPr>
            <a:cxnSpLocks/>
          </p:cNvCxnSpPr>
          <p:nvPr/>
        </p:nvCxnSpPr>
        <p:spPr>
          <a:xfrm>
            <a:off x="-39258" y="2624352"/>
            <a:ext cx="1800000" cy="0"/>
          </a:xfrm>
          <a:prstGeom prst="line">
            <a:avLst/>
          </a:prstGeom>
          <a:ln w="127000" cap="rnd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F0E0C5CC-EDD4-4AAD-96D5-4DC9D4EE03DF}"/>
              </a:ext>
            </a:extLst>
          </p:cNvPr>
          <p:cNvSpPr txBox="1"/>
          <p:nvPr/>
        </p:nvSpPr>
        <p:spPr>
          <a:xfrm>
            <a:off x="860742" y="4222896"/>
            <a:ext cx="8526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Elle regroupe les </a:t>
            </a:r>
            <a:r>
              <a:rPr lang="fr-FR" sz="2400" dirty="0">
                <a:solidFill>
                  <a:schemeClr val="accent2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caractéristiques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lié à l’écriture des pages du manuscrit selon un copiste.</a:t>
            </a:r>
          </a:p>
        </p:txBody>
      </p:sp>
    </p:spTree>
    <p:extLst>
      <p:ext uri="{BB962C8B-B14F-4D97-AF65-F5344CB8AC3E}">
        <p14:creationId xmlns:p14="http://schemas.microsoft.com/office/powerpoint/2010/main" val="26288145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ADB83E-54DC-4D18-AC48-CF875B7A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3E1CC7-AB27-4127-959D-D6249C2E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4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EA8EE44-CDFE-417D-94A4-EE7BEAF0C5CE}"/>
              </a:ext>
            </a:extLst>
          </p:cNvPr>
          <p:cNvSpPr txBox="1"/>
          <p:nvPr/>
        </p:nvSpPr>
        <p:spPr>
          <a:xfrm>
            <a:off x="815424" y="797510"/>
            <a:ext cx="105383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On peux distinguer les caractéristique suivant :</a:t>
            </a:r>
          </a:p>
          <a:p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« </a:t>
            </a:r>
            <a:r>
              <a:rPr lang="en-GB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intercolumnar distance </a:t>
            </a: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» </a:t>
            </a:r>
            <a:r>
              <a:rPr lang="fr-FR" sz="2400" dirty="0">
                <a:solidFill>
                  <a:schemeClr val="accent2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(f1) 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: espacement inter-colonne</a:t>
            </a:r>
            <a:endParaRPr lang="fr-FR" sz="2400" dirty="0">
              <a:solidFill>
                <a:schemeClr val="accent5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« </a:t>
            </a:r>
            <a:r>
              <a:rPr lang="en-GB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upper margin </a:t>
            </a: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» </a:t>
            </a:r>
            <a:r>
              <a:rPr lang="fr-FR" sz="2400" dirty="0">
                <a:solidFill>
                  <a:schemeClr val="accent2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(f2)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: marge supérieur</a:t>
            </a:r>
            <a:endParaRPr lang="fr-FR" sz="2400" dirty="0">
              <a:solidFill>
                <a:schemeClr val="accent5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« </a:t>
            </a:r>
            <a:r>
              <a:rPr lang="en-GB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lower margin </a:t>
            </a: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» </a:t>
            </a:r>
            <a:r>
              <a:rPr lang="fr-FR" sz="2400" dirty="0">
                <a:solidFill>
                  <a:schemeClr val="accent2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(f3)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: marge inferieur</a:t>
            </a:r>
            <a:endParaRPr lang="fr-FR" sz="2400" dirty="0">
              <a:solidFill>
                <a:schemeClr val="accent5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« exploitation » </a:t>
            </a:r>
            <a:r>
              <a:rPr lang="fr-FR" sz="2400" dirty="0">
                <a:solidFill>
                  <a:schemeClr val="accent2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(f4)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: </a:t>
            </a:r>
            <a:endParaRPr lang="fr-FR" sz="2400" dirty="0">
              <a:solidFill>
                <a:schemeClr val="accent5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« </a:t>
            </a:r>
            <a:r>
              <a:rPr lang="en-GB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row number </a:t>
            </a: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» </a:t>
            </a:r>
            <a:r>
              <a:rPr lang="fr-FR" sz="2400" dirty="0">
                <a:solidFill>
                  <a:schemeClr val="accent2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(f5)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: nombre de lignes</a:t>
            </a:r>
            <a:endParaRPr lang="fr-FR" sz="2400" dirty="0">
              <a:solidFill>
                <a:schemeClr val="accent5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«</a:t>
            </a:r>
            <a:r>
              <a:rPr lang="en-GB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 modular ratio </a:t>
            </a: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» </a:t>
            </a:r>
            <a:r>
              <a:rPr lang="fr-FR" sz="2400" dirty="0">
                <a:solidFill>
                  <a:schemeClr val="accent2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(f6)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: ratio entre la hauteur et la largeur des caractères</a:t>
            </a:r>
            <a:endParaRPr lang="fr-FR" sz="2400" dirty="0">
              <a:solidFill>
                <a:schemeClr val="accent5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« </a:t>
            </a:r>
            <a:r>
              <a:rPr lang="en-GB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interlinear spacing</a:t>
            </a: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</a:t>
            </a:r>
            <a:r>
              <a:rPr lang="fr-FR" sz="2400" dirty="0">
                <a:solidFill>
                  <a:schemeClr val="accent2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(f7)</a:t>
            </a:r>
            <a:r>
              <a:rPr lang="en-GB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 </a:t>
            </a: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»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: espacement entre les lignes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« </a:t>
            </a:r>
            <a:r>
              <a:rPr lang="en-GB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weight </a:t>
            </a: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» </a:t>
            </a:r>
            <a:r>
              <a:rPr lang="fr-FR" sz="2400" dirty="0">
                <a:solidFill>
                  <a:schemeClr val="accent2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(f8)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: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« </a:t>
            </a:r>
            <a:r>
              <a:rPr lang="en-GB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peak number </a:t>
            </a: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» </a:t>
            </a:r>
            <a:r>
              <a:rPr lang="fr-FR" sz="2400" dirty="0">
                <a:solidFill>
                  <a:schemeClr val="accent2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(f9)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: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« </a:t>
            </a:r>
            <a:r>
              <a:rPr lang="en-GB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modular ratio / interlinear spacing </a:t>
            </a: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» </a:t>
            </a:r>
            <a:r>
              <a:rPr lang="fr-FR" sz="2400" dirty="0">
                <a:solidFill>
                  <a:schemeClr val="accent2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(f10)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: rapport entre le ratio des caractères et l’espacement entre les lignes</a:t>
            </a:r>
            <a:endParaRPr lang="fr-FR" sz="2400" dirty="0">
              <a:solidFill>
                <a:schemeClr val="accent5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19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076D87-91FE-43E8-837A-FA2CC0DB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E86EB7-ABFF-4817-AE79-3EE65B19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81E64A3-141D-4C81-BE1C-8088707A4962}"/>
              </a:ext>
            </a:extLst>
          </p:cNvPr>
          <p:cNvSpPr txBox="1"/>
          <p:nvPr/>
        </p:nvSpPr>
        <p:spPr>
          <a:xfrm>
            <a:off x="815424" y="797510"/>
            <a:ext cx="10538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La colonne classe :</a:t>
            </a:r>
            <a:endParaRPr lang="fr-FR" sz="2400" dirty="0">
              <a:solidFill>
                <a:schemeClr val="accent5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0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4E1F73-369B-44D5-B18E-547CE71D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5BCD48-A73C-4F12-B547-65DD0F85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6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892408E-FB32-480A-B126-F6B0FAF16258}"/>
              </a:ext>
            </a:extLst>
          </p:cNvPr>
          <p:cNvSpPr txBox="1">
            <a:spLocks/>
          </p:cNvSpPr>
          <p:nvPr/>
        </p:nvSpPr>
        <p:spPr>
          <a:xfrm>
            <a:off x="860742" y="1764770"/>
            <a:ext cx="4343556" cy="141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Objectif de l’analyse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613E8DF-0FF6-47AD-B486-A49C0719916F}"/>
              </a:ext>
            </a:extLst>
          </p:cNvPr>
          <p:cNvSpPr txBox="1"/>
          <p:nvPr/>
        </p:nvSpPr>
        <p:spPr>
          <a:xfrm>
            <a:off x="860742" y="3429000"/>
            <a:ext cx="10470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L’objectif de ce projet consiste à associer les caractéristique d’écriture d’une page du manuscrit d’Avila à un copiste et de pouvoir, par la suite, prédire la classification d’une nouvelle donnée.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D6C2D5E-59A2-40B4-9DD8-2C41AE0CDCFF}"/>
              </a:ext>
            </a:extLst>
          </p:cNvPr>
          <p:cNvCxnSpPr>
            <a:cxnSpLocks/>
          </p:cNvCxnSpPr>
          <p:nvPr/>
        </p:nvCxnSpPr>
        <p:spPr>
          <a:xfrm>
            <a:off x="-436611" y="3072229"/>
            <a:ext cx="2189071" cy="0"/>
          </a:xfrm>
          <a:prstGeom prst="line">
            <a:avLst/>
          </a:prstGeom>
          <a:ln w="1270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8">
            <a:extLst>
              <a:ext uri="{FF2B5EF4-FFF2-40B4-BE49-F238E27FC236}">
                <a16:creationId xmlns:a16="http://schemas.microsoft.com/office/drawing/2014/main" id="{D13BAA90-C559-44EC-9C87-4752BA76B6A7}"/>
              </a:ext>
            </a:extLst>
          </p:cNvPr>
          <p:cNvGrpSpPr/>
          <p:nvPr/>
        </p:nvGrpSpPr>
        <p:grpSpPr>
          <a:xfrm>
            <a:off x="5778487" y="-1360356"/>
            <a:ext cx="4934652" cy="3925846"/>
            <a:chOff x="1094232" y="3783136"/>
            <a:chExt cx="2070536" cy="164725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BA4D841-E234-45C3-BE89-7395187B7D69}"/>
                </a:ext>
              </a:extLst>
            </p:cNvPr>
            <p:cNvSpPr/>
            <p:nvPr/>
          </p:nvSpPr>
          <p:spPr>
            <a:xfrm>
              <a:off x="1094232" y="3783136"/>
              <a:ext cx="271272" cy="27127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8AACAAD5-E7EC-4B02-8046-DB4005F8269E}"/>
                </a:ext>
              </a:extLst>
            </p:cNvPr>
            <p:cNvSpPr/>
            <p:nvPr/>
          </p:nvSpPr>
          <p:spPr>
            <a:xfrm>
              <a:off x="1694740" y="3783136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B543268-73B8-4126-BB29-F184006CAD89}"/>
                </a:ext>
              </a:extLst>
            </p:cNvPr>
            <p:cNvSpPr/>
            <p:nvPr/>
          </p:nvSpPr>
          <p:spPr>
            <a:xfrm>
              <a:off x="2292988" y="3783136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61A9959-9EE0-41A6-91D6-4FDD0FCD9D69}"/>
                </a:ext>
              </a:extLst>
            </p:cNvPr>
            <p:cNvSpPr/>
            <p:nvPr/>
          </p:nvSpPr>
          <p:spPr>
            <a:xfrm>
              <a:off x="2893496" y="3783136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CF53F615-7B48-407C-95B5-34DAFF649DE9}"/>
                </a:ext>
              </a:extLst>
            </p:cNvPr>
            <p:cNvSpPr/>
            <p:nvPr/>
          </p:nvSpPr>
          <p:spPr>
            <a:xfrm>
              <a:off x="1094232" y="4244908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53239BF3-8E17-4F64-A1BC-FA58809F63CC}"/>
                </a:ext>
              </a:extLst>
            </p:cNvPr>
            <p:cNvSpPr/>
            <p:nvPr/>
          </p:nvSpPr>
          <p:spPr>
            <a:xfrm>
              <a:off x="1694740" y="4244908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AF090E6-6241-4BEF-B685-6B8918C67C1A}"/>
                </a:ext>
              </a:extLst>
            </p:cNvPr>
            <p:cNvSpPr/>
            <p:nvPr/>
          </p:nvSpPr>
          <p:spPr>
            <a:xfrm>
              <a:off x="2292988" y="4244908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23162ACD-95EB-410A-B317-31FEA5F92A80}"/>
                </a:ext>
              </a:extLst>
            </p:cNvPr>
            <p:cNvSpPr/>
            <p:nvPr/>
          </p:nvSpPr>
          <p:spPr>
            <a:xfrm>
              <a:off x="2893496" y="4244908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265603E-EBD2-438A-8162-899E0F8E813B}"/>
                </a:ext>
              </a:extLst>
            </p:cNvPr>
            <p:cNvSpPr/>
            <p:nvPr/>
          </p:nvSpPr>
          <p:spPr>
            <a:xfrm>
              <a:off x="1094232" y="4706680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90911D1E-FD91-4068-B317-141389E69D5B}"/>
                </a:ext>
              </a:extLst>
            </p:cNvPr>
            <p:cNvSpPr/>
            <p:nvPr/>
          </p:nvSpPr>
          <p:spPr>
            <a:xfrm>
              <a:off x="1694740" y="4706680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2039808A-A396-47DB-8023-C53D2DC10725}"/>
                </a:ext>
              </a:extLst>
            </p:cNvPr>
            <p:cNvSpPr/>
            <p:nvPr/>
          </p:nvSpPr>
          <p:spPr>
            <a:xfrm>
              <a:off x="2292988" y="4706680"/>
              <a:ext cx="271272" cy="27127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263E018C-3D2A-466E-BE5C-79C09D7DFBD1}"/>
                </a:ext>
              </a:extLst>
            </p:cNvPr>
            <p:cNvSpPr/>
            <p:nvPr/>
          </p:nvSpPr>
          <p:spPr>
            <a:xfrm>
              <a:off x="2893496" y="4706680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DBEB9EC8-A65D-43EE-BCED-7F38B350F046}"/>
                </a:ext>
              </a:extLst>
            </p:cNvPr>
            <p:cNvSpPr/>
            <p:nvPr/>
          </p:nvSpPr>
          <p:spPr>
            <a:xfrm>
              <a:off x="1094232" y="5159114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03F75F3E-B139-4426-BE33-E33DA35D738A}"/>
                </a:ext>
              </a:extLst>
            </p:cNvPr>
            <p:cNvSpPr/>
            <p:nvPr/>
          </p:nvSpPr>
          <p:spPr>
            <a:xfrm>
              <a:off x="1694740" y="5159114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F44110D6-4047-449D-B353-B1BBC2E09B89}"/>
                </a:ext>
              </a:extLst>
            </p:cNvPr>
            <p:cNvSpPr/>
            <p:nvPr/>
          </p:nvSpPr>
          <p:spPr>
            <a:xfrm>
              <a:off x="2292988" y="5159114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43231B8-5DDE-4137-972A-D86112AF1937}"/>
                </a:ext>
              </a:extLst>
            </p:cNvPr>
            <p:cNvSpPr/>
            <p:nvPr/>
          </p:nvSpPr>
          <p:spPr>
            <a:xfrm>
              <a:off x="2893496" y="5159114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8605939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F73DB6-AFBD-404A-B335-86F68E1C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0A3748-0CB4-4D51-B33D-733F27CF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7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E16352D-5D31-465C-A83A-FFE46B7D9227}"/>
              </a:ext>
            </a:extLst>
          </p:cNvPr>
          <p:cNvSpPr txBox="1">
            <a:spLocks/>
          </p:cNvSpPr>
          <p:nvPr/>
        </p:nvSpPr>
        <p:spPr>
          <a:xfrm>
            <a:off x="860742" y="1173220"/>
            <a:ext cx="4343556" cy="760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Analyse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8B9ACEC-4212-4EFB-AECA-CAA25D42FABB}"/>
              </a:ext>
            </a:extLst>
          </p:cNvPr>
          <p:cNvSpPr txBox="1">
            <a:spLocks/>
          </p:cNvSpPr>
          <p:nvPr/>
        </p:nvSpPr>
        <p:spPr>
          <a:xfrm>
            <a:off x="860742" y="2527660"/>
            <a:ext cx="4343556" cy="760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>
                <a:solidFill>
                  <a:schemeClr val="accent5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Sélection des attributs</a:t>
            </a:r>
            <a:endParaRPr lang="en-GB" sz="2800" dirty="0">
              <a:solidFill>
                <a:schemeClr val="accent5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1A1D717-063C-4379-A1B4-8A15F6CE8750}"/>
              </a:ext>
            </a:extLst>
          </p:cNvPr>
          <p:cNvCxnSpPr>
            <a:cxnSpLocks/>
          </p:cNvCxnSpPr>
          <p:nvPr/>
        </p:nvCxnSpPr>
        <p:spPr>
          <a:xfrm>
            <a:off x="-601982" y="1933689"/>
            <a:ext cx="2189071" cy="0"/>
          </a:xfrm>
          <a:prstGeom prst="line">
            <a:avLst/>
          </a:prstGeom>
          <a:ln w="127000" cap="rnd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960968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F73DB6-AFBD-404A-B335-86F68E1C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0A3748-0CB4-4D51-B33D-733F27CF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8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E16352D-5D31-465C-A83A-FFE46B7D9227}"/>
              </a:ext>
            </a:extLst>
          </p:cNvPr>
          <p:cNvSpPr txBox="1">
            <a:spLocks/>
          </p:cNvSpPr>
          <p:nvPr/>
        </p:nvSpPr>
        <p:spPr>
          <a:xfrm>
            <a:off x="860742" y="1173220"/>
            <a:ext cx="4343556" cy="760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Analyse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8B9ACEC-4212-4EFB-AECA-CAA25D42FABB}"/>
              </a:ext>
            </a:extLst>
          </p:cNvPr>
          <p:cNvSpPr txBox="1">
            <a:spLocks/>
          </p:cNvSpPr>
          <p:nvPr/>
        </p:nvSpPr>
        <p:spPr>
          <a:xfrm>
            <a:off x="860742" y="2527660"/>
            <a:ext cx="4343556" cy="760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>
                <a:solidFill>
                  <a:schemeClr val="accent5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Sélection des attributs</a:t>
            </a:r>
            <a:endParaRPr lang="en-GB" sz="2800" dirty="0">
              <a:solidFill>
                <a:schemeClr val="accent5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1A1D717-063C-4379-A1B4-8A15F6CE8750}"/>
              </a:ext>
            </a:extLst>
          </p:cNvPr>
          <p:cNvCxnSpPr>
            <a:cxnSpLocks/>
          </p:cNvCxnSpPr>
          <p:nvPr/>
        </p:nvCxnSpPr>
        <p:spPr>
          <a:xfrm>
            <a:off x="-601982" y="1933689"/>
            <a:ext cx="2189071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50207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769A77-1D83-4E26-BBEE-159BF35A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A90A82-1BF9-48DE-930C-71D077FB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9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9A9826D-60F0-4B0C-91B7-8413A907A019}"/>
              </a:ext>
            </a:extLst>
          </p:cNvPr>
          <p:cNvSpPr txBox="1">
            <a:spLocks/>
          </p:cNvSpPr>
          <p:nvPr/>
        </p:nvSpPr>
        <p:spPr>
          <a:xfrm>
            <a:off x="860742" y="1124988"/>
            <a:ext cx="4234042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Conclusion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1775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295</Words>
  <Application>Microsoft Office PowerPoint</Application>
  <PresentationFormat>Grand écran</PresentationFormat>
  <Paragraphs>49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Proxima Nova Rg</vt:lpstr>
      <vt:lpstr>SF Pro Display</vt:lpstr>
      <vt:lpstr>SF Pro Text</vt:lpstr>
      <vt:lpstr>Thème Office</vt:lpstr>
      <vt:lpstr>Analyse des données d’Avila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données d’Avila</dc:title>
  <dc:creator>RAKOTOARISOA Riana Cédric</dc:creator>
  <cp:lastModifiedBy>RAKOTOARISOA Riana Cédric</cp:lastModifiedBy>
  <cp:revision>27</cp:revision>
  <dcterms:created xsi:type="dcterms:W3CDTF">2021-01-09T00:35:44Z</dcterms:created>
  <dcterms:modified xsi:type="dcterms:W3CDTF">2021-01-09T14:23:12Z</dcterms:modified>
</cp:coreProperties>
</file>