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413" r:id="rId2"/>
    <p:sldId id="352" r:id="rId3"/>
    <p:sldId id="414" r:id="rId4"/>
    <p:sldId id="407" r:id="rId5"/>
    <p:sldId id="382" r:id="rId6"/>
    <p:sldId id="410" r:id="rId7"/>
    <p:sldId id="412" r:id="rId8"/>
    <p:sldId id="416" r:id="rId9"/>
    <p:sldId id="345" r:id="rId10"/>
    <p:sldId id="346" r:id="rId11"/>
    <p:sldId id="348" r:id="rId12"/>
    <p:sldId id="417" r:id="rId13"/>
    <p:sldId id="358" r:id="rId14"/>
    <p:sldId id="4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46"/>
    <p:restoredTop sz="94664"/>
  </p:normalViewPr>
  <p:slideViewPr>
    <p:cSldViewPr snapToGrid="0">
      <p:cViewPr varScale="1">
        <p:scale>
          <a:sx n="152" d="100"/>
          <a:sy n="152" d="100"/>
        </p:scale>
        <p:origin x="192"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9977A-62CA-4A4F-AB9B-05C600BD63C5}"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E3EB-C3C5-5744-9C51-B8804F5B6F8E}" type="slidenum">
              <a:rPr lang="en-US" smtClean="0"/>
              <a:t>‹#›</a:t>
            </a:fld>
            <a:endParaRPr lang="en-US"/>
          </a:p>
        </p:txBody>
      </p:sp>
    </p:spTree>
    <p:extLst>
      <p:ext uri="{BB962C8B-B14F-4D97-AF65-F5344CB8AC3E}">
        <p14:creationId xmlns:p14="http://schemas.microsoft.com/office/powerpoint/2010/main" val="198873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pPr>
              <a:defRPr/>
            </a:pPr>
            <a:fld id="{EE3A4D74-8AB3-4782-8193-8B0B8D7F57EA}" type="slidenum">
              <a:rPr lang="de-CH" smtClean="0"/>
              <a:pPr>
                <a:defRPr/>
              </a:pPr>
              <a:t>1</a:t>
            </a:fld>
            <a:endParaRPr lang="de-CH"/>
          </a:p>
        </p:txBody>
      </p:sp>
    </p:spTree>
    <p:extLst>
      <p:ext uri="{BB962C8B-B14F-4D97-AF65-F5344CB8AC3E}">
        <p14:creationId xmlns:p14="http://schemas.microsoft.com/office/powerpoint/2010/main" val="3244606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13</a:t>
            </a:fld>
            <a:endParaRPr lang="de-CH"/>
          </a:p>
        </p:txBody>
      </p:sp>
    </p:spTree>
    <p:extLst>
      <p:ext uri="{BB962C8B-B14F-4D97-AF65-F5344CB8AC3E}">
        <p14:creationId xmlns:p14="http://schemas.microsoft.com/office/powerpoint/2010/main" val="4067532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95645-7F69-0405-5B61-24D7FB2BF8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8F13A-EC67-1646-4BC9-A28C87118A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E36C2-81AE-89F1-41A0-DB089091286A}"/>
              </a:ext>
            </a:extLst>
          </p:cNvPr>
          <p:cNvSpPr>
            <a:spLocks noGrp="1"/>
          </p:cNvSpPr>
          <p:nvPr>
            <p:ph type="body" idx="1"/>
          </p:nvPr>
        </p:nvSpPr>
        <p:spPr/>
        <p:txBody>
          <a:bodyPr/>
          <a:lstStyle/>
          <a:p>
            <a:endParaRPr lang="de-CH"/>
          </a:p>
        </p:txBody>
      </p:sp>
      <p:sp>
        <p:nvSpPr>
          <p:cNvPr id="4" name="Slide Number Placeholder 3">
            <a:extLst>
              <a:ext uri="{FF2B5EF4-FFF2-40B4-BE49-F238E27FC236}">
                <a16:creationId xmlns:a16="http://schemas.microsoft.com/office/drawing/2014/main" id="{9DA7FF9A-EE91-AE5E-BD32-C9B345B09C11}"/>
              </a:ext>
            </a:extLst>
          </p:cNvPr>
          <p:cNvSpPr>
            <a:spLocks noGrp="1"/>
          </p:cNvSpPr>
          <p:nvPr>
            <p:ph type="sldNum" sz="quarter" idx="5"/>
          </p:nvPr>
        </p:nvSpPr>
        <p:spPr/>
        <p:txBody>
          <a:bodyPr/>
          <a:lstStyle/>
          <a:p>
            <a:pPr>
              <a:defRPr/>
            </a:pPr>
            <a:fld id="{EE3A4D74-8AB3-4782-8193-8B0B8D7F57EA}" type="slidenum">
              <a:rPr lang="de-CH" smtClean="0"/>
              <a:pPr>
                <a:defRPr/>
              </a:pPr>
              <a:t>14</a:t>
            </a:fld>
            <a:endParaRPr lang="de-CH"/>
          </a:p>
        </p:txBody>
      </p:sp>
    </p:spTree>
    <p:extLst>
      <p:ext uri="{BB962C8B-B14F-4D97-AF65-F5344CB8AC3E}">
        <p14:creationId xmlns:p14="http://schemas.microsoft.com/office/powerpoint/2010/main" val="13891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2</a:t>
            </a:fld>
            <a:endParaRPr lang="de-CH"/>
          </a:p>
        </p:txBody>
      </p:sp>
    </p:spTree>
    <p:extLst>
      <p:ext uri="{BB962C8B-B14F-4D97-AF65-F5344CB8AC3E}">
        <p14:creationId xmlns:p14="http://schemas.microsoft.com/office/powerpoint/2010/main" val="2971386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4</a:t>
            </a:fld>
            <a:endParaRPr lang="de-CH"/>
          </a:p>
        </p:txBody>
      </p:sp>
    </p:spTree>
    <p:extLst>
      <p:ext uri="{BB962C8B-B14F-4D97-AF65-F5344CB8AC3E}">
        <p14:creationId xmlns:p14="http://schemas.microsoft.com/office/powerpoint/2010/main" val="2299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5</a:t>
            </a:fld>
            <a:endParaRPr lang="de-CH"/>
          </a:p>
        </p:txBody>
      </p:sp>
    </p:spTree>
    <p:extLst>
      <p:ext uri="{BB962C8B-B14F-4D97-AF65-F5344CB8AC3E}">
        <p14:creationId xmlns:p14="http://schemas.microsoft.com/office/powerpoint/2010/main" val="457942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6</a:t>
            </a:fld>
            <a:endParaRPr lang="de-CH"/>
          </a:p>
        </p:txBody>
      </p:sp>
    </p:spTree>
    <p:extLst>
      <p:ext uri="{BB962C8B-B14F-4D97-AF65-F5344CB8AC3E}">
        <p14:creationId xmlns:p14="http://schemas.microsoft.com/office/powerpoint/2010/main" val="179117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7</a:t>
            </a:fld>
            <a:endParaRPr lang="de-CH"/>
          </a:p>
        </p:txBody>
      </p:sp>
    </p:spTree>
    <p:extLst>
      <p:ext uri="{BB962C8B-B14F-4D97-AF65-F5344CB8AC3E}">
        <p14:creationId xmlns:p14="http://schemas.microsoft.com/office/powerpoint/2010/main" val="59267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79558-BA64-38D1-1DEC-7BC6F6BC5F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D361C-CB2F-4F28-B370-87F26002D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0ACE91-C1BC-AFC1-B6AF-C5369CD76806}"/>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749F410D-DFEC-A2D8-B976-F1E360FA7EB9}"/>
              </a:ext>
            </a:extLst>
          </p:cNvPr>
          <p:cNvSpPr>
            <a:spLocks noGrp="1"/>
          </p:cNvSpPr>
          <p:nvPr>
            <p:ph type="sldNum" sz="quarter" idx="5"/>
          </p:nvPr>
        </p:nvSpPr>
        <p:spPr/>
        <p:txBody>
          <a:bodyPr/>
          <a:lstStyle/>
          <a:p>
            <a:pPr>
              <a:defRPr/>
            </a:pPr>
            <a:fld id="{EE3A4D74-8AB3-4782-8193-8B0B8D7F57EA}" type="slidenum">
              <a:rPr lang="de-CH" smtClean="0"/>
              <a:pPr>
                <a:defRPr/>
              </a:pPr>
              <a:t>8</a:t>
            </a:fld>
            <a:endParaRPr lang="de-CH"/>
          </a:p>
        </p:txBody>
      </p:sp>
    </p:spTree>
    <p:extLst>
      <p:ext uri="{BB962C8B-B14F-4D97-AF65-F5344CB8AC3E}">
        <p14:creationId xmlns:p14="http://schemas.microsoft.com/office/powerpoint/2010/main" val="324201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9</a:t>
            </a:fld>
            <a:endParaRPr lang="de-CH"/>
          </a:p>
        </p:txBody>
      </p:sp>
    </p:spTree>
    <p:extLst>
      <p:ext uri="{BB962C8B-B14F-4D97-AF65-F5344CB8AC3E}">
        <p14:creationId xmlns:p14="http://schemas.microsoft.com/office/powerpoint/2010/main" val="2142701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pPr>
              <a:defRPr/>
            </a:pPr>
            <a:fld id="{EE3A4D74-8AB3-4782-8193-8B0B8D7F57EA}" type="slidenum">
              <a:rPr lang="de-CH" smtClean="0"/>
              <a:pPr>
                <a:defRPr/>
              </a:pPr>
              <a:t>10</a:t>
            </a:fld>
            <a:endParaRPr lang="de-CH"/>
          </a:p>
        </p:txBody>
      </p:sp>
    </p:spTree>
    <p:extLst>
      <p:ext uri="{BB962C8B-B14F-4D97-AF65-F5344CB8AC3E}">
        <p14:creationId xmlns:p14="http://schemas.microsoft.com/office/powerpoint/2010/main" val="123637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BA77-3B61-844E-8215-96B0837C9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E04540-EF46-DBC0-E13C-8C1A2B8D8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86410D-F3DB-0C3D-0B54-9246F2EA011D}"/>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5" name="Footer Placeholder 4">
            <a:extLst>
              <a:ext uri="{FF2B5EF4-FFF2-40B4-BE49-F238E27FC236}">
                <a16:creationId xmlns:a16="http://schemas.microsoft.com/office/drawing/2014/main" id="{E7CD5B37-9F6D-8940-0B54-716D53FAE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48F45-37E2-C970-9BC7-2711DF5D00BC}"/>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135556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149B-2970-BD1A-1F24-91264FB32B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D9505-CE53-3E6E-01E0-E7F4039027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8BEC4-E5E9-17EA-BD21-726364F9352F}"/>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5" name="Footer Placeholder 4">
            <a:extLst>
              <a:ext uri="{FF2B5EF4-FFF2-40B4-BE49-F238E27FC236}">
                <a16:creationId xmlns:a16="http://schemas.microsoft.com/office/drawing/2014/main" id="{56D781AE-86A8-FAC5-7A3E-CC7F3EDC6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5C272-FC41-8BB9-DD7A-E24D266FC32C}"/>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396552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194F3-0A7A-E2FE-CDA5-485B8987DA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25DF96-9900-FD33-FD42-8159529F1C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C2D04-B497-1C01-CCE3-CC149939B1DD}"/>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5" name="Footer Placeholder 4">
            <a:extLst>
              <a:ext uri="{FF2B5EF4-FFF2-40B4-BE49-F238E27FC236}">
                <a16:creationId xmlns:a16="http://schemas.microsoft.com/office/drawing/2014/main" id="{56BA7845-5713-D3F2-CC54-25D49362D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DA0A4-FC4A-004E-9F91-71895EB6C5D6}"/>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2225658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Bild">
    <p:spTree>
      <p:nvGrpSpPr>
        <p:cNvPr id="1" name=""/>
        <p:cNvGrpSpPr/>
        <p:nvPr/>
      </p:nvGrpSpPr>
      <p:grpSpPr>
        <a:xfrm>
          <a:off x="0" y="0"/>
          <a:ext cx="0" cy="0"/>
          <a:chOff x="0" y="0"/>
          <a:chExt cx="0" cy="0"/>
        </a:xfrm>
      </p:grpSpPr>
      <p:sp>
        <p:nvSpPr>
          <p:cNvPr id="4" name="Foliennummernplatzhalter 2"/>
          <p:cNvSpPr>
            <a:spLocks noGrp="1"/>
          </p:cNvSpPr>
          <p:nvPr>
            <p:ph type="sldNum" sz="quarter" idx="10"/>
          </p:nvPr>
        </p:nvSpPr>
        <p:spPr/>
        <p:txBody>
          <a:bodyPr/>
          <a:lstStyle>
            <a:lvl1pPr>
              <a:defRPr/>
            </a:lvl1pPr>
          </a:lstStyle>
          <a:p>
            <a:pPr>
              <a:defRPr/>
            </a:pPr>
            <a:fld id="{9F0A35F2-7595-4779-9180-596D2E72BBB9}" type="slidenum">
              <a:rPr lang="de-CH"/>
              <a:pPr>
                <a:defRPr/>
              </a:pPr>
              <a:t>‹#›</a:t>
            </a:fld>
            <a:endParaRPr lang="de-CH"/>
          </a:p>
        </p:txBody>
      </p:sp>
      <p:sp>
        <p:nvSpPr>
          <p:cNvPr id="6" name="Inhaltsplatzhalter 5">
            <a:extLst>
              <a:ext uri="{FF2B5EF4-FFF2-40B4-BE49-F238E27FC236}">
                <a16:creationId xmlns:a16="http://schemas.microsoft.com/office/drawing/2014/main" id="{6A155BAD-5C25-40A7-8727-1B1E570D77EF}"/>
              </a:ext>
            </a:extLst>
          </p:cNvPr>
          <p:cNvSpPr>
            <a:spLocks noGrp="1"/>
          </p:cNvSpPr>
          <p:nvPr>
            <p:ph sz="quarter" idx="1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Titel 6">
            <a:extLst>
              <a:ext uri="{FF2B5EF4-FFF2-40B4-BE49-F238E27FC236}">
                <a16:creationId xmlns:a16="http://schemas.microsoft.com/office/drawing/2014/main" id="{DD617E98-5641-4B2D-A638-1322515D6625}"/>
              </a:ext>
            </a:extLst>
          </p:cNvPr>
          <p:cNvSpPr>
            <a:spLocks noGrp="1"/>
          </p:cNvSpPr>
          <p:nvPr>
            <p:ph type="title"/>
          </p:nvPr>
        </p:nvSpPr>
        <p:spPr/>
        <p:txBody>
          <a:bodyPr/>
          <a:lstStyle/>
          <a:p>
            <a:r>
              <a:rPr lang="de-DE"/>
              <a:t>Mastertitelformat bearbeiten</a:t>
            </a:r>
            <a:endParaRPr lang="de-CH"/>
          </a:p>
        </p:txBody>
      </p:sp>
    </p:spTree>
    <p:extLst>
      <p:ext uri="{BB962C8B-B14F-4D97-AF65-F5344CB8AC3E}">
        <p14:creationId xmlns:p14="http://schemas.microsoft.com/office/powerpoint/2010/main" val="332571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mit Bild hell)">
    <p:spTree>
      <p:nvGrpSpPr>
        <p:cNvPr id="1" name=""/>
        <p:cNvGrpSpPr/>
        <p:nvPr/>
      </p:nvGrpSpPr>
      <p:grpSpPr>
        <a:xfrm>
          <a:off x="0" y="0"/>
          <a:ext cx="0" cy="0"/>
          <a:chOff x="0" y="0"/>
          <a:chExt cx="0" cy="0"/>
        </a:xfrm>
      </p:grpSpPr>
      <p:sp>
        <p:nvSpPr>
          <p:cNvPr id="17" name="Bildplatzhalter 10">
            <a:extLst>
              <a:ext uri="{FF2B5EF4-FFF2-40B4-BE49-F238E27FC236}">
                <a16:creationId xmlns:a16="http://schemas.microsoft.com/office/drawing/2014/main" id="{034EF83C-B1FD-49FF-B648-E50C717A4176}"/>
              </a:ext>
            </a:extLst>
          </p:cNvPr>
          <p:cNvSpPr>
            <a:spLocks noGrp="1"/>
          </p:cNvSpPr>
          <p:nvPr>
            <p:ph type="pic" sz="quarter" idx="16"/>
          </p:nvPr>
        </p:nvSpPr>
        <p:spPr>
          <a:xfrm>
            <a:off x="0" y="0"/>
            <a:ext cx="12192000" cy="4449763"/>
          </a:xfrm>
          <a:prstGeom prst="rect">
            <a:avLst/>
          </a:prstGeom>
          <a:pattFill prst="lgCheck">
            <a:fgClr>
              <a:schemeClr val="bg1">
                <a:lumMod val="85000"/>
              </a:schemeClr>
            </a:fgClr>
            <a:bgClr>
              <a:schemeClr val="bg1"/>
            </a:bgClr>
          </a:pattFill>
        </p:spPr>
        <p:txBody>
          <a:bodyPr lIns="72000" tIns="684000" rIns="72000" bIns="72000" anchor="ctr"/>
          <a:lstStyle>
            <a:lvl1pPr marL="0" indent="0" algn="ctr">
              <a:buFontTx/>
              <a:buNone/>
              <a:defRPr sz="1398">
                <a:solidFill>
                  <a:schemeClr val="tx2"/>
                </a:solidFill>
              </a:defRPr>
            </a:lvl1pPr>
          </a:lstStyle>
          <a:p>
            <a:r>
              <a:rPr lang="de-DE"/>
              <a:t>Bild durch Klicken auf Symbol hinzufügen</a:t>
            </a:r>
            <a:endParaRPr lang="de-CH"/>
          </a:p>
        </p:txBody>
      </p:sp>
      <p:sp>
        <p:nvSpPr>
          <p:cNvPr id="16" name="Textplatzhalter 15">
            <a:extLst>
              <a:ext uri="{FF2B5EF4-FFF2-40B4-BE49-F238E27FC236}">
                <a16:creationId xmlns:a16="http://schemas.microsoft.com/office/drawing/2014/main" id="{C0EE3DD9-895F-4EB2-9E74-C52ABBAEB720}"/>
              </a:ext>
            </a:extLst>
          </p:cNvPr>
          <p:cNvSpPr>
            <a:spLocks noGrp="1" noChangeAspect="1"/>
          </p:cNvSpPr>
          <p:nvPr>
            <p:ph type="body" sz="quarter" idx="15" hasCustomPrompt="1"/>
          </p:nvPr>
        </p:nvSpPr>
        <p:spPr>
          <a:xfrm>
            <a:off x="442610" y="317501"/>
            <a:ext cx="2547194" cy="870169"/>
          </a:xfrm>
          <a:blipFill>
            <a:blip r:embed="rId2"/>
            <a:stretch>
              <a:fillRect/>
            </a:stretch>
          </a:blipFill>
        </p:spPr>
        <p:txBody>
          <a:bodyPr/>
          <a:lstStyle>
            <a:lvl1pPr marL="0" indent="0">
              <a:buNone/>
              <a:defRPr sz="499">
                <a:solidFill>
                  <a:schemeClr val="bg1"/>
                </a:solidFill>
              </a:defRPr>
            </a:lvl1pPr>
          </a:lstStyle>
          <a:p>
            <a:pPr lvl="0"/>
            <a:r>
              <a:rPr lang="de-CH"/>
              <a:t>   </a:t>
            </a:r>
          </a:p>
        </p:txBody>
      </p:sp>
      <p:sp>
        <p:nvSpPr>
          <p:cNvPr id="7" name="Abgerundetes Rechteck 6"/>
          <p:cNvSpPr/>
          <p:nvPr/>
        </p:nvSpPr>
        <p:spPr>
          <a:xfrm>
            <a:off x="0" y="4449764"/>
            <a:ext cx="12191364" cy="122237"/>
          </a:xfrm>
          <a:prstGeom prst="rect">
            <a:avLst/>
          </a:prstGeom>
          <a:solidFill>
            <a:srgbClr val="FAC3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798">
              <a:solidFill>
                <a:srgbClr val="E78E23"/>
              </a:solidFill>
            </a:endParaRPr>
          </a:p>
        </p:txBody>
      </p:sp>
      <p:sp>
        <p:nvSpPr>
          <p:cNvPr id="12" name="Untertitel 2"/>
          <p:cNvSpPr>
            <a:spLocks noGrp="1"/>
          </p:cNvSpPr>
          <p:nvPr>
            <p:ph type="subTitle" idx="1"/>
          </p:nvPr>
        </p:nvSpPr>
        <p:spPr>
          <a:xfrm>
            <a:off x="456605" y="5288816"/>
            <a:ext cx="9045854" cy="736710"/>
          </a:xfrm>
          <a:prstGeom prst="rect">
            <a:avLst/>
          </a:prstGeom>
        </p:spPr>
        <p:txBody>
          <a:bodyPr lIns="0"/>
          <a:lstStyle>
            <a:lvl1pPr marL="0" indent="0" algn="l">
              <a:buNone/>
              <a:defRPr sz="1997">
                <a:solidFill>
                  <a:schemeClr val="tx2"/>
                </a:solidFill>
                <a:latin typeface="Lucida Sans"/>
                <a:cs typeface="Lucida Sans Unicode"/>
              </a:defRPr>
            </a:lvl1pPr>
            <a:lvl2pPr marL="456606" indent="0" algn="ctr">
              <a:buNone/>
              <a:defRPr>
                <a:solidFill>
                  <a:schemeClr val="tx1">
                    <a:tint val="75000"/>
                  </a:schemeClr>
                </a:solidFill>
              </a:defRPr>
            </a:lvl2pPr>
            <a:lvl3pPr marL="913211" indent="0" algn="ctr">
              <a:buNone/>
              <a:defRPr>
                <a:solidFill>
                  <a:schemeClr val="tx1">
                    <a:tint val="75000"/>
                  </a:schemeClr>
                </a:solidFill>
              </a:defRPr>
            </a:lvl3pPr>
            <a:lvl4pPr marL="1369817" indent="0" algn="ctr">
              <a:buNone/>
              <a:defRPr>
                <a:solidFill>
                  <a:schemeClr val="tx1">
                    <a:tint val="75000"/>
                  </a:schemeClr>
                </a:solidFill>
              </a:defRPr>
            </a:lvl4pPr>
            <a:lvl5pPr marL="1826423" indent="0" algn="ctr">
              <a:buNone/>
              <a:defRPr>
                <a:solidFill>
                  <a:schemeClr val="tx1">
                    <a:tint val="75000"/>
                  </a:schemeClr>
                </a:solidFill>
              </a:defRPr>
            </a:lvl5pPr>
            <a:lvl6pPr marL="2283028" indent="0" algn="ctr">
              <a:buNone/>
              <a:defRPr>
                <a:solidFill>
                  <a:schemeClr val="tx1">
                    <a:tint val="75000"/>
                  </a:schemeClr>
                </a:solidFill>
              </a:defRPr>
            </a:lvl6pPr>
            <a:lvl7pPr marL="2739634" indent="0" algn="ctr">
              <a:buNone/>
              <a:defRPr>
                <a:solidFill>
                  <a:schemeClr val="tx1">
                    <a:tint val="75000"/>
                  </a:schemeClr>
                </a:solidFill>
              </a:defRPr>
            </a:lvl7pPr>
            <a:lvl8pPr marL="3196239" indent="0" algn="ctr">
              <a:buNone/>
              <a:defRPr>
                <a:solidFill>
                  <a:schemeClr val="tx1">
                    <a:tint val="75000"/>
                  </a:schemeClr>
                </a:solidFill>
              </a:defRPr>
            </a:lvl8pPr>
            <a:lvl9pPr marL="3652845" indent="0" algn="ctr">
              <a:buNone/>
              <a:defRPr>
                <a:solidFill>
                  <a:schemeClr val="tx1">
                    <a:tint val="75000"/>
                  </a:schemeClr>
                </a:solidFill>
              </a:defRPr>
            </a:lvl9pPr>
          </a:lstStyle>
          <a:p>
            <a:r>
              <a:rPr lang="de-DE"/>
              <a:t>Master-Untertitelformat bearbeiten</a:t>
            </a:r>
          </a:p>
        </p:txBody>
      </p:sp>
      <p:sp>
        <p:nvSpPr>
          <p:cNvPr id="4" name="Titel 3">
            <a:extLst>
              <a:ext uri="{FF2B5EF4-FFF2-40B4-BE49-F238E27FC236}">
                <a16:creationId xmlns:a16="http://schemas.microsoft.com/office/drawing/2014/main" id="{E39DF830-F09E-4F9D-B580-79824EBBBCBB}"/>
              </a:ext>
            </a:extLst>
          </p:cNvPr>
          <p:cNvSpPr>
            <a:spLocks noGrp="1"/>
          </p:cNvSpPr>
          <p:nvPr>
            <p:ph type="title"/>
          </p:nvPr>
        </p:nvSpPr>
        <p:spPr>
          <a:xfrm>
            <a:off x="456605" y="4682539"/>
            <a:ext cx="11291472" cy="514636"/>
          </a:xfrm>
        </p:spPr>
        <p:txBody>
          <a:bodyPr/>
          <a:lstStyle>
            <a:lvl1pPr>
              <a:defRPr>
                <a:solidFill>
                  <a:schemeClr val="tx2"/>
                </a:solidFill>
              </a:defRPr>
            </a:lvl1pPr>
          </a:lstStyle>
          <a:p>
            <a:r>
              <a:rPr lang="de-DE"/>
              <a:t>Mastertitelformat bearbeiten</a:t>
            </a:r>
            <a:endParaRPr lang="de-CH"/>
          </a:p>
        </p:txBody>
      </p:sp>
      <p:sp>
        <p:nvSpPr>
          <p:cNvPr id="8" name="Textplatzhalter 7">
            <a:extLst>
              <a:ext uri="{FF2B5EF4-FFF2-40B4-BE49-F238E27FC236}">
                <a16:creationId xmlns:a16="http://schemas.microsoft.com/office/drawing/2014/main" id="{C075B3A6-6DCD-467C-B3B9-D845AAA650CC}"/>
              </a:ext>
            </a:extLst>
          </p:cNvPr>
          <p:cNvSpPr>
            <a:spLocks noGrp="1"/>
          </p:cNvSpPr>
          <p:nvPr>
            <p:ph type="body" sz="quarter" idx="17" hasCustomPrompt="1"/>
          </p:nvPr>
        </p:nvSpPr>
        <p:spPr>
          <a:xfrm>
            <a:off x="450264" y="6347014"/>
            <a:ext cx="9060765" cy="233081"/>
          </a:xfrm>
        </p:spPr>
        <p:txBody>
          <a:bodyPr/>
          <a:lstStyle>
            <a:lvl1pPr marL="179155" indent="-179155">
              <a:defRPr sz="1398">
                <a:solidFill>
                  <a:schemeClr val="tx2"/>
                </a:solidFill>
              </a:defRPr>
            </a:lvl1pPr>
          </a:lstStyle>
          <a:p>
            <a:pPr lvl="0"/>
            <a:r>
              <a:rPr lang="de-DE"/>
              <a:t>Organisationseinheit oder Leistungsbereich</a:t>
            </a:r>
            <a:endParaRPr lang="de-CH"/>
          </a:p>
        </p:txBody>
      </p:sp>
    </p:spTree>
    <p:extLst>
      <p:ext uri="{BB962C8B-B14F-4D97-AF65-F5344CB8AC3E}">
        <p14:creationId xmlns:p14="http://schemas.microsoft.com/office/powerpoint/2010/main" val="3368643415"/>
      </p:ext>
    </p:extLst>
  </p:cSld>
  <p:clrMapOvr>
    <a:masterClrMapping/>
  </p:clrMapOvr>
  <p:extLst>
    <p:ext uri="{DCECCB84-F9BA-43D5-87BE-67443E8EF086}">
      <p15:sldGuideLst xmlns:p15="http://schemas.microsoft.com/office/powerpoint/2012/main">
        <p15:guide id="1" orient="horz" pos="280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179E-B3EF-44C7-5244-80A7709C8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E68A9-57AC-514E-A211-75D57A3D34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2067B-E6F6-BB6C-2A28-51C1FE761EFB}"/>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5" name="Footer Placeholder 4">
            <a:extLst>
              <a:ext uri="{FF2B5EF4-FFF2-40B4-BE49-F238E27FC236}">
                <a16:creationId xmlns:a16="http://schemas.microsoft.com/office/drawing/2014/main" id="{B98CC62E-C7CC-D085-936C-D526164AC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21DB8-8AB8-BAE9-96B7-41287A831C44}"/>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184974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9AF3-69BE-8BD6-93CF-F084935368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1E054B-0FBC-3EED-82D7-3EDFD9B803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88AFF-8D61-3346-B1CA-44F2B76D46E4}"/>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5" name="Footer Placeholder 4">
            <a:extLst>
              <a:ext uri="{FF2B5EF4-FFF2-40B4-BE49-F238E27FC236}">
                <a16:creationId xmlns:a16="http://schemas.microsoft.com/office/drawing/2014/main" id="{36739670-B6E6-F261-8C15-0E18978D3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36218-413E-6AC0-4472-5177897A4504}"/>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16532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8971-F202-1635-C7A2-CB12A4E19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87761-94BF-DC17-1A7F-729504527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0B04A1-61AB-9C69-BD10-333398794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E20163-1496-4BC3-1B7B-56EFB059264E}"/>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6" name="Footer Placeholder 5">
            <a:extLst>
              <a:ext uri="{FF2B5EF4-FFF2-40B4-BE49-F238E27FC236}">
                <a16:creationId xmlns:a16="http://schemas.microsoft.com/office/drawing/2014/main" id="{59EF5C12-A16D-8233-72A5-49D10A51D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60E87-10F8-2099-45A9-B8078BF4D853}"/>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35452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167B-3E85-350B-5C7A-9D7294EB4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7A2D65-F36F-6DD8-9407-C77EF84D3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9FFDA4-1481-61B3-84E9-BFCE9FB5EB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1FA696-43AF-EF72-BD9C-6612741C6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85243-1D00-0371-1FEF-0E0E2ACA4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E84B6-CDDA-3C53-D8F6-DE59F22D72F5}"/>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8" name="Footer Placeholder 7">
            <a:extLst>
              <a:ext uri="{FF2B5EF4-FFF2-40B4-BE49-F238E27FC236}">
                <a16:creationId xmlns:a16="http://schemas.microsoft.com/office/drawing/2014/main" id="{CD9A2B07-EA3E-F2FF-2E69-C79F156252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3DDBE-E58D-C1EE-A101-1CEFB8227633}"/>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71858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9EE2-8ABA-BB34-A1EC-76A0F7D3C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B6562-9CFF-D120-6CE7-E43930B4FCF2}"/>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4" name="Footer Placeholder 3">
            <a:extLst>
              <a:ext uri="{FF2B5EF4-FFF2-40B4-BE49-F238E27FC236}">
                <a16:creationId xmlns:a16="http://schemas.microsoft.com/office/drawing/2014/main" id="{DF7258F6-8945-3A40-2331-110AAB587C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2B75A-2E9B-B098-7C1C-1F1DD30A02FB}"/>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204056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7F3C7-E81C-F5E3-EEC6-552E47C2047B}"/>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3" name="Footer Placeholder 2">
            <a:extLst>
              <a:ext uri="{FF2B5EF4-FFF2-40B4-BE49-F238E27FC236}">
                <a16:creationId xmlns:a16="http://schemas.microsoft.com/office/drawing/2014/main" id="{39F45C1A-0FB6-AB93-251B-974CAFA293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785666-44E2-AD8C-F489-E0BD29260BA7}"/>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38386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47AC-DD17-EB89-D2B6-6EFD1A6FD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0C34D1-7FD5-D47F-36DF-FEC345EBF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A97429-5AF5-8F9F-735D-D2B0508CD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DDD70-2990-BCE4-1BBB-8702ABC60E9F}"/>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6" name="Footer Placeholder 5">
            <a:extLst>
              <a:ext uri="{FF2B5EF4-FFF2-40B4-BE49-F238E27FC236}">
                <a16:creationId xmlns:a16="http://schemas.microsoft.com/office/drawing/2014/main" id="{4F34AEB6-28AA-DBB7-A6CF-8ACA15280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A54C3-AB68-62CB-EC2C-0AC9F9EC4C1E}"/>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341626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C033-20B5-81A0-C7EB-3536C59E0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F77A75-D0D9-0E39-FD69-EC238103D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4B1B38-0AC7-6926-4B48-B20A4A1E5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CB246-9A39-251E-FE29-C0411DE55C7C}"/>
              </a:ext>
            </a:extLst>
          </p:cNvPr>
          <p:cNvSpPr>
            <a:spLocks noGrp="1"/>
          </p:cNvSpPr>
          <p:nvPr>
            <p:ph type="dt" sz="half" idx="10"/>
          </p:nvPr>
        </p:nvSpPr>
        <p:spPr/>
        <p:txBody>
          <a:bodyPr/>
          <a:lstStyle/>
          <a:p>
            <a:fld id="{EF8408B5-F769-0643-A39F-543CF33656A9}" type="datetimeFigureOut">
              <a:rPr lang="en-US" smtClean="0"/>
              <a:t>12/5/24</a:t>
            </a:fld>
            <a:endParaRPr lang="en-US"/>
          </a:p>
        </p:txBody>
      </p:sp>
      <p:sp>
        <p:nvSpPr>
          <p:cNvPr id="6" name="Footer Placeholder 5">
            <a:extLst>
              <a:ext uri="{FF2B5EF4-FFF2-40B4-BE49-F238E27FC236}">
                <a16:creationId xmlns:a16="http://schemas.microsoft.com/office/drawing/2014/main" id="{7F8B7BBF-8EAC-F65F-719F-E993910B3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92A75-AA9D-C6DF-2F7A-EDA0F7620BDB}"/>
              </a:ext>
            </a:extLst>
          </p:cNvPr>
          <p:cNvSpPr>
            <a:spLocks noGrp="1"/>
          </p:cNvSpPr>
          <p:nvPr>
            <p:ph type="sldNum" sz="quarter" idx="12"/>
          </p:nvPr>
        </p:nvSpPr>
        <p:spPr/>
        <p:txBody>
          <a:bodyPr/>
          <a:lstStyle/>
          <a:p>
            <a:fld id="{54252E70-A73B-8B4F-8C2C-E2FDECC49CCF}" type="slidenum">
              <a:rPr lang="en-US" smtClean="0"/>
              <a:t>‹#›</a:t>
            </a:fld>
            <a:endParaRPr lang="en-US"/>
          </a:p>
        </p:txBody>
      </p:sp>
    </p:spTree>
    <p:extLst>
      <p:ext uri="{BB962C8B-B14F-4D97-AF65-F5344CB8AC3E}">
        <p14:creationId xmlns:p14="http://schemas.microsoft.com/office/powerpoint/2010/main" val="355673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79E31-8A47-3A21-094D-B356FD418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960C61-3E3D-1132-6E3F-9AAC1BBC7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6076A-D0BD-A7C5-65C6-488E58579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8408B5-F769-0643-A39F-543CF33656A9}" type="datetimeFigureOut">
              <a:rPr lang="en-US" smtClean="0"/>
              <a:t>12/5/24</a:t>
            </a:fld>
            <a:endParaRPr lang="en-US"/>
          </a:p>
        </p:txBody>
      </p:sp>
      <p:sp>
        <p:nvSpPr>
          <p:cNvPr id="5" name="Footer Placeholder 4">
            <a:extLst>
              <a:ext uri="{FF2B5EF4-FFF2-40B4-BE49-F238E27FC236}">
                <a16:creationId xmlns:a16="http://schemas.microsoft.com/office/drawing/2014/main" id="{20714C45-4E63-B4BE-ECB3-9566FCE03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3E30B6-52B5-8DA9-A902-93F50B508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252E70-A73B-8B4F-8C2C-E2FDECC49CCF}" type="slidenum">
              <a:rPr lang="en-US" smtClean="0"/>
              <a:t>‹#›</a:t>
            </a:fld>
            <a:endParaRPr lang="en-US"/>
          </a:p>
        </p:txBody>
      </p:sp>
    </p:spTree>
    <p:extLst>
      <p:ext uri="{BB962C8B-B14F-4D97-AF65-F5344CB8AC3E}">
        <p14:creationId xmlns:p14="http://schemas.microsoft.com/office/powerpoint/2010/main" val="4016930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platzhalter 17">
            <a:extLst>
              <a:ext uri="{FF2B5EF4-FFF2-40B4-BE49-F238E27FC236}">
                <a16:creationId xmlns:a16="http://schemas.microsoft.com/office/drawing/2014/main" id="{EDC24167-C86F-4F08-B3BB-7CEDC8B0413A}"/>
              </a:ext>
            </a:extLst>
          </p:cNvPr>
          <p:cNvSpPr>
            <a:spLocks noGrp="1"/>
          </p:cNvSpPr>
          <p:nvPr>
            <p:ph type="body" sz="quarter" idx="15"/>
          </p:nvPr>
        </p:nvSpPr>
        <p:spPr/>
        <p:txBody>
          <a:bodyPr/>
          <a:lstStyle/>
          <a:p>
            <a:r>
              <a:rPr lang="de-CH"/>
              <a:t> </a:t>
            </a:r>
          </a:p>
        </p:txBody>
      </p:sp>
      <p:sp>
        <p:nvSpPr>
          <p:cNvPr id="17" name="Untertitel 16">
            <a:extLst>
              <a:ext uri="{FF2B5EF4-FFF2-40B4-BE49-F238E27FC236}">
                <a16:creationId xmlns:a16="http://schemas.microsoft.com/office/drawing/2014/main" id="{08C49EA0-B895-4221-B765-777FB921031E}"/>
              </a:ext>
            </a:extLst>
          </p:cNvPr>
          <p:cNvSpPr>
            <a:spLocks noGrp="1"/>
          </p:cNvSpPr>
          <p:nvPr>
            <p:ph type="subTitle" idx="1"/>
          </p:nvPr>
        </p:nvSpPr>
        <p:spPr/>
        <p:txBody>
          <a:bodyPr>
            <a:normAutofit lnSpcReduction="10000"/>
          </a:bodyPr>
          <a:lstStyle/>
          <a:p>
            <a:r>
              <a:rPr lang="de-CH"/>
              <a:t>Dr. Andrew Ellis </a:t>
            </a:r>
          </a:p>
          <a:p>
            <a:r>
              <a:rPr lang="de-CH"/>
              <a:t>Virtuelle Akademie</a:t>
            </a:r>
          </a:p>
        </p:txBody>
      </p:sp>
      <p:sp>
        <p:nvSpPr>
          <p:cNvPr id="16" name="Titel 15">
            <a:extLst>
              <a:ext uri="{FF2B5EF4-FFF2-40B4-BE49-F238E27FC236}">
                <a16:creationId xmlns:a16="http://schemas.microsoft.com/office/drawing/2014/main" id="{C6C8A689-2479-4E8F-8348-213A550E89FB}"/>
              </a:ext>
            </a:extLst>
          </p:cNvPr>
          <p:cNvSpPr>
            <a:spLocks noGrp="1"/>
          </p:cNvSpPr>
          <p:nvPr>
            <p:ph type="title"/>
          </p:nvPr>
        </p:nvSpPr>
        <p:spPr>
          <a:xfrm>
            <a:off x="442610" y="3510024"/>
            <a:ext cx="11291472" cy="514636"/>
          </a:xfrm>
        </p:spPr>
        <p:txBody>
          <a:bodyPr>
            <a:normAutofit fontScale="90000"/>
          </a:bodyPr>
          <a:lstStyle/>
          <a:p>
            <a:r>
              <a:rPr lang="de-CH" dirty="0" err="1"/>
              <a:t>Prompting</a:t>
            </a:r>
            <a:r>
              <a:rPr lang="de-CH" dirty="0"/>
              <a:t>: Eine Einführung</a:t>
            </a:r>
          </a:p>
        </p:txBody>
      </p:sp>
      <p:sp>
        <p:nvSpPr>
          <p:cNvPr id="7" name="Textplatzhalter 6">
            <a:extLst>
              <a:ext uri="{FF2B5EF4-FFF2-40B4-BE49-F238E27FC236}">
                <a16:creationId xmlns:a16="http://schemas.microsoft.com/office/drawing/2014/main" id="{DACCCE10-2F7E-42D9-9004-C70B93EFF3A1}"/>
              </a:ext>
            </a:extLst>
          </p:cNvPr>
          <p:cNvSpPr>
            <a:spLocks noGrp="1"/>
          </p:cNvSpPr>
          <p:nvPr>
            <p:ph type="body" sz="quarter" idx="17"/>
          </p:nvPr>
        </p:nvSpPr>
        <p:spPr/>
        <p:txBody>
          <a:bodyPr>
            <a:normAutofit fontScale="85000" lnSpcReduction="20000"/>
          </a:bodyPr>
          <a:lstStyle/>
          <a:p>
            <a:r>
              <a:rPr lang="de-CH"/>
              <a:t>BFH Vizerektorat Lehre - Virtuelle Akademie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F83811-097A-FFDF-B874-4C3437AC36AB}"/>
              </a:ext>
            </a:extLst>
          </p:cNvPr>
          <p:cNvSpPr>
            <a:spLocks noGrp="1"/>
          </p:cNvSpPr>
          <p:nvPr>
            <p:ph sz="quarter" idx="11"/>
          </p:nvPr>
        </p:nvSpPr>
        <p:spPr>
          <a:xfrm>
            <a:off x="838200" y="1483597"/>
            <a:ext cx="10515600" cy="4351338"/>
          </a:xfrm>
        </p:spPr>
        <p:txBody>
          <a:bodyPr vert="horz" lIns="0" tIns="0" rIns="0" bIns="0" rtlCol="0" anchor="t">
            <a:noAutofit/>
          </a:bodyPr>
          <a:lstStyle/>
          <a:p>
            <a:pPr marL="0" indent="0">
              <a:buNone/>
            </a:pPr>
            <a:r>
              <a:rPr lang="de-CH" sz="1898" b="1" dirty="0">
                <a:solidFill>
                  <a:srgbClr val="222222"/>
                </a:solidFill>
                <a:latin typeface="+mj-lt"/>
              </a:rPr>
              <a:t>4. </a:t>
            </a:r>
            <a:r>
              <a:rPr lang="de-CH" sz="1898" b="1" dirty="0"/>
              <a:t>Leite den Denkprozess</a:t>
            </a:r>
            <a:endParaRPr lang="de-CH" sz="1898" b="1" dirty="0">
              <a:solidFill>
                <a:srgbClr val="222222"/>
              </a:solidFill>
              <a:latin typeface="+mj-lt"/>
            </a:endParaRPr>
          </a:p>
          <a:p>
            <a:pPr marL="0" indent="0">
              <a:buNone/>
            </a:pPr>
            <a:endParaRPr lang="de-CH" sz="1898" dirty="0"/>
          </a:p>
          <a:p>
            <a:r>
              <a:rPr lang="de-CH" sz="1898" dirty="0">
                <a:solidFill>
                  <a:srgbClr val="222222"/>
                </a:solidFill>
                <a:latin typeface="+mj-lt"/>
                <a:ea typeface="MS PGothic"/>
              </a:rPr>
              <a:t>Bitte ChatGPT/Copilot, «Schritt für Schritt» zu denken oder seine Überlegungen zu erklären</a:t>
            </a:r>
          </a:p>
          <a:p>
            <a:r>
              <a:rPr lang="de-CH" sz="1898" dirty="0">
                <a:solidFill>
                  <a:srgbClr val="222222"/>
                </a:solidFill>
                <a:latin typeface="+mj-lt"/>
              </a:rPr>
              <a:t>Dies führt oft zu genaueren und detaillierteren Antworten</a:t>
            </a:r>
          </a:p>
          <a:p>
            <a:pPr marL="0" indent="0">
              <a:buNone/>
            </a:pPr>
            <a:endParaRPr lang="de-CH" sz="1898" dirty="0"/>
          </a:p>
          <a:p>
            <a:pPr marL="0" indent="0">
              <a:buNone/>
            </a:pPr>
            <a:r>
              <a:rPr lang="de-CH" sz="1898" dirty="0"/>
              <a:t>❌ Restauriere ein beschädigtes Ölgemälde mit mehreren Rissen und Farbverlusten.</a:t>
            </a:r>
          </a:p>
          <a:p>
            <a:pPr marL="0" indent="0">
              <a:buNone/>
            </a:pPr>
            <a:endParaRPr lang="de-CH" sz="1898" dirty="0"/>
          </a:p>
          <a:p>
            <a:pPr marL="0" indent="0">
              <a:buNone/>
            </a:pPr>
            <a:r>
              <a:rPr lang="de-CH" sz="1898" dirty="0"/>
              <a:t>✅ Lass uns die Restaurierung eines beschädigten Ölgemäldes mit Rissen und Farbverlust Schritt für Schritt angehen:</a:t>
            </a:r>
          </a:p>
          <a:p>
            <a:pPr marL="342454" indent="-342454">
              <a:buFont typeface="+mj-lt"/>
              <a:buAutoNum type="arabicPeriod"/>
            </a:pPr>
            <a:r>
              <a:rPr lang="de-CH" sz="1398" dirty="0"/>
              <a:t>Zuerst beschreibe die Art und das Ausmass der Schäden.</a:t>
            </a:r>
          </a:p>
          <a:p>
            <a:pPr marL="342454" indent="-342454">
              <a:buFont typeface="+mj-lt"/>
              <a:buAutoNum type="arabicPeriod"/>
            </a:pPr>
            <a:r>
              <a:rPr lang="de-CH" sz="1398" dirty="0"/>
              <a:t>Welche Faktoren könnten für die Schäden verantwortlich sein (z.B. Alterung, Lagerungsbedingungen)?</a:t>
            </a:r>
          </a:p>
          <a:p>
            <a:pPr marL="342454" indent="-342454">
              <a:buFont typeface="+mj-lt"/>
              <a:buAutoNum type="arabicPeriod"/>
            </a:pPr>
            <a:r>
              <a:rPr lang="de-CH" sz="1398" dirty="0"/>
              <a:t>Welche Materialien und Techniken könnten zur Stabilisierung der Risse verwendet werden?</a:t>
            </a:r>
          </a:p>
          <a:p>
            <a:pPr marL="342454" indent="-342454">
              <a:buFont typeface="+mj-lt"/>
              <a:buAutoNum type="arabicPeriod"/>
            </a:pPr>
            <a:r>
              <a:rPr lang="de-CH" sz="1398" dirty="0"/>
              <a:t>Welche Farbpigmente und Fixiermittel könnten zur Ausbesserung des Farbverlustes geeignet sein?</a:t>
            </a:r>
          </a:p>
          <a:p>
            <a:pPr marL="342454" indent="-342454">
              <a:buFont typeface="+mj-lt"/>
              <a:buAutoNum type="arabicPeriod"/>
            </a:pPr>
            <a:r>
              <a:rPr lang="de-CH" sz="1398" dirty="0"/>
              <a:t>Welche Tests könnten vorher an kleinen Stellen des Gemäldes durchgeführt werden, um die Wirkung der Materialien zu prüfen?</a:t>
            </a:r>
          </a:p>
          <a:p>
            <a:pPr marL="0" indent="0">
              <a:buNone/>
            </a:pPr>
            <a:r>
              <a:rPr lang="de-CH" sz="1898" dirty="0"/>
              <a:t>Lass uns mit Schritt 1 beginnen…</a:t>
            </a:r>
          </a:p>
        </p:txBody>
      </p:sp>
      <p:sp>
        <p:nvSpPr>
          <p:cNvPr id="3" name="Titel 2">
            <a:extLst>
              <a:ext uri="{FF2B5EF4-FFF2-40B4-BE49-F238E27FC236}">
                <a16:creationId xmlns:a16="http://schemas.microsoft.com/office/drawing/2014/main" id="{B347FFC7-5F55-D03D-D795-FF7B6D1DF234}"/>
              </a:ext>
            </a:extLst>
          </p:cNvPr>
          <p:cNvSpPr>
            <a:spLocks noGrp="1"/>
          </p:cNvSpPr>
          <p:nvPr>
            <p:ph type="title"/>
          </p:nvPr>
        </p:nvSpPr>
        <p:spPr/>
        <p:txBody>
          <a:bodyPr/>
          <a:lstStyle/>
          <a:p>
            <a:pPr algn="l" rtl="0" fontAlgn="base"/>
            <a:r>
              <a:rPr lang="de-CH"/>
              <a:t>Prompting: Grundlagen</a:t>
            </a:r>
          </a:p>
        </p:txBody>
      </p:sp>
    </p:spTree>
    <p:extLst>
      <p:ext uri="{BB962C8B-B14F-4D97-AF65-F5344CB8AC3E}">
        <p14:creationId xmlns:p14="http://schemas.microsoft.com/office/powerpoint/2010/main" val="70830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F83811-097A-FFDF-B874-4C3437AC36AB}"/>
              </a:ext>
            </a:extLst>
          </p:cNvPr>
          <p:cNvSpPr>
            <a:spLocks noGrp="1"/>
          </p:cNvSpPr>
          <p:nvPr>
            <p:ph sz="quarter" idx="11"/>
          </p:nvPr>
        </p:nvSpPr>
        <p:spPr>
          <a:xfrm>
            <a:off x="838200" y="1690688"/>
            <a:ext cx="10515600" cy="4351338"/>
          </a:xfrm>
        </p:spPr>
        <p:txBody>
          <a:bodyPr vert="horz" lIns="0" tIns="0" rIns="0" bIns="0" rtlCol="0" anchor="t">
            <a:noAutofit/>
          </a:bodyPr>
          <a:lstStyle/>
          <a:p>
            <a:pPr marL="0" indent="0">
              <a:buNone/>
            </a:pPr>
            <a:r>
              <a:rPr lang="de-CH" sz="1997" b="1" dirty="0">
                <a:solidFill>
                  <a:srgbClr val="222222"/>
                </a:solidFill>
                <a:latin typeface="+mj-lt"/>
                <a:ea typeface="MS PGothic"/>
              </a:rPr>
              <a:t>5. Nutze ChatGPT/</a:t>
            </a:r>
            <a:r>
              <a:rPr lang="de-CH" sz="1997" b="1" dirty="0" err="1">
                <a:solidFill>
                  <a:srgbClr val="222222"/>
                </a:solidFill>
                <a:latin typeface="+mj-lt"/>
                <a:ea typeface="MS PGothic"/>
              </a:rPr>
              <a:t>Copilots</a:t>
            </a:r>
            <a:r>
              <a:rPr lang="de-CH" sz="1997" b="1" dirty="0">
                <a:solidFill>
                  <a:srgbClr val="222222"/>
                </a:solidFill>
                <a:latin typeface="+mj-lt"/>
                <a:ea typeface="MS PGothic"/>
              </a:rPr>
              <a:t> «Wissen»</a:t>
            </a:r>
          </a:p>
          <a:p>
            <a:pPr marL="456606" indent="-456606">
              <a:buAutoNum type="arabicPeriod"/>
            </a:pPr>
            <a:endParaRPr lang="de-CH" sz="1997" b="1" dirty="0">
              <a:solidFill>
                <a:srgbClr val="222222"/>
              </a:solidFill>
              <a:latin typeface="+mj-lt"/>
            </a:endParaRPr>
          </a:p>
          <a:p>
            <a:r>
              <a:rPr lang="de-CH" sz="1997" dirty="0">
                <a:solidFill>
                  <a:srgbClr val="222222"/>
                </a:solidFill>
                <a:latin typeface="+mj-lt"/>
                <a:ea typeface="MS PGothic"/>
              </a:rPr>
              <a:t>LLMs verfügen über breites Wissen in vielen Bereichen</a:t>
            </a:r>
          </a:p>
          <a:p>
            <a:r>
              <a:rPr lang="de-CH" sz="1997" dirty="0">
                <a:solidFill>
                  <a:srgbClr val="222222"/>
                </a:solidFill>
                <a:latin typeface="+mj-lt"/>
              </a:rPr>
              <a:t>Zögere nicht, nach Erklärungen oder Hintergrundinformationen zu fragen</a:t>
            </a:r>
          </a:p>
          <a:p>
            <a:r>
              <a:rPr lang="de-CH" sz="1997" dirty="0">
                <a:solidFill>
                  <a:srgbClr val="222222"/>
                </a:solidFill>
                <a:latin typeface="+mj-lt"/>
                <a:ea typeface="MS PGothic"/>
              </a:rPr>
              <a:t>Gib relevanten Kontext an, damit ChatGPT/Copilot gezielter antworten kann</a:t>
            </a:r>
          </a:p>
          <a:p>
            <a:pPr marL="0" indent="0">
              <a:buNone/>
            </a:pPr>
            <a:endParaRPr lang="de-CH" sz="1997" dirty="0"/>
          </a:p>
          <a:p>
            <a:pPr marL="0" indent="0">
              <a:buNone/>
            </a:pPr>
            <a:r>
              <a:rPr lang="de-CH" sz="1997" dirty="0"/>
              <a:t>❌ Erkläre, wie ein Orchester funktioniert.</a:t>
            </a:r>
          </a:p>
          <a:p>
            <a:pPr marL="0" indent="0">
              <a:buNone/>
            </a:pPr>
            <a:endParaRPr lang="de-CH" sz="1997" dirty="0"/>
          </a:p>
          <a:p>
            <a:pPr marL="530432" indent="-530432" defTabSz="448096">
              <a:buNone/>
            </a:pPr>
            <a:r>
              <a:rPr lang="de-CH" sz="1997" dirty="0"/>
              <a:t>✅  Erkläre, wie ein Sinfonieorchester funktioniert, als würdest du Musikstudierenden im ersten Semester eine Einführung geben. Vergleiche dabei die Struktur eines Orchesters mit einem gut koordinierten Team, bei dem jede Gruppe eine spezifische Aufgabe übernimmt. Erkläre die Rolle der verschiedenen Instrumentengruppen (Streicher, Bläser, Schlagwerk) und die des Dirigenten und zeige, wie sie zusammenarbeiten, um ein harmonisches Ganzes zu erzeugen.</a:t>
            </a:r>
          </a:p>
        </p:txBody>
      </p:sp>
      <p:sp>
        <p:nvSpPr>
          <p:cNvPr id="3" name="Titel 2">
            <a:extLst>
              <a:ext uri="{FF2B5EF4-FFF2-40B4-BE49-F238E27FC236}">
                <a16:creationId xmlns:a16="http://schemas.microsoft.com/office/drawing/2014/main" id="{B347FFC7-5F55-D03D-D795-FF7B6D1DF234}"/>
              </a:ext>
            </a:extLst>
          </p:cNvPr>
          <p:cNvSpPr>
            <a:spLocks noGrp="1"/>
          </p:cNvSpPr>
          <p:nvPr>
            <p:ph type="title"/>
          </p:nvPr>
        </p:nvSpPr>
        <p:spPr/>
        <p:txBody>
          <a:bodyPr/>
          <a:lstStyle/>
          <a:p>
            <a:pPr algn="l" rtl="0" fontAlgn="base"/>
            <a:r>
              <a:rPr lang="de-CH"/>
              <a:t>Prompting: Grundlagen</a:t>
            </a:r>
          </a:p>
        </p:txBody>
      </p:sp>
    </p:spTree>
    <p:extLst>
      <p:ext uri="{BB962C8B-B14F-4D97-AF65-F5344CB8AC3E}">
        <p14:creationId xmlns:p14="http://schemas.microsoft.com/office/powerpoint/2010/main" val="177325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2E8A6-AF05-496C-A011-8776B47EE7C1}"/>
            </a:ext>
          </a:extLst>
        </p:cNvPr>
        <p:cNvGrpSpPr/>
        <p:nvPr/>
      </p:nvGrpSpPr>
      <p:grpSpPr>
        <a:xfrm>
          <a:off x="0" y="0"/>
          <a:ext cx="0" cy="0"/>
          <a:chOff x="0" y="0"/>
          <a:chExt cx="0" cy="0"/>
        </a:xfrm>
      </p:grpSpPr>
      <p:sp>
        <p:nvSpPr>
          <p:cNvPr id="2" name="Inhaltsplatzhalter 1">
            <a:extLst>
              <a:ext uri="{FF2B5EF4-FFF2-40B4-BE49-F238E27FC236}">
                <a16:creationId xmlns:a16="http://schemas.microsoft.com/office/drawing/2014/main" id="{CF7A191D-E0C1-72A9-8442-BF28BB980ECC}"/>
              </a:ext>
            </a:extLst>
          </p:cNvPr>
          <p:cNvSpPr>
            <a:spLocks noGrp="1"/>
          </p:cNvSpPr>
          <p:nvPr>
            <p:ph sz="quarter" idx="11"/>
          </p:nvPr>
        </p:nvSpPr>
        <p:spPr>
          <a:xfrm>
            <a:off x="838200" y="1690688"/>
            <a:ext cx="10515600" cy="4351338"/>
          </a:xfrm>
        </p:spPr>
        <p:txBody>
          <a:bodyPr vert="horz" lIns="0" tIns="0" rIns="0" bIns="0" rtlCol="0" anchor="t">
            <a:noAutofit/>
          </a:bodyPr>
          <a:lstStyle/>
          <a:p>
            <a:pPr marL="0" indent="0">
              <a:buNone/>
            </a:pPr>
            <a:r>
              <a:rPr lang="de-CH" sz="1997" b="1" dirty="0">
                <a:solidFill>
                  <a:srgbClr val="222222"/>
                </a:solidFill>
                <a:latin typeface="+mj-lt"/>
                <a:ea typeface="MS PGothic"/>
              </a:rPr>
              <a:t>5. Nutze ChatGPT/</a:t>
            </a:r>
            <a:r>
              <a:rPr lang="de-CH" sz="1997" b="1" dirty="0" err="1">
                <a:solidFill>
                  <a:srgbClr val="222222"/>
                </a:solidFill>
                <a:latin typeface="+mj-lt"/>
                <a:ea typeface="MS PGothic"/>
              </a:rPr>
              <a:t>Copilots</a:t>
            </a:r>
            <a:r>
              <a:rPr lang="de-CH" sz="1997" b="1" dirty="0">
                <a:solidFill>
                  <a:srgbClr val="222222"/>
                </a:solidFill>
                <a:latin typeface="+mj-lt"/>
                <a:ea typeface="MS PGothic"/>
              </a:rPr>
              <a:t> «Wissen»</a:t>
            </a:r>
          </a:p>
          <a:p>
            <a:pPr marL="456606" indent="-456606">
              <a:buAutoNum type="arabicPeriod"/>
            </a:pPr>
            <a:endParaRPr lang="de-CH" sz="1997" b="1" dirty="0">
              <a:solidFill>
                <a:srgbClr val="222222"/>
              </a:solidFill>
              <a:latin typeface="+mj-lt"/>
            </a:endParaRPr>
          </a:p>
          <a:p>
            <a:r>
              <a:rPr lang="de-CH" sz="1997" dirty="0">
                <a:solidFill>
                  <a:srgbClr val="222222"/>
                </a:solidFill>
                <a:latin typeface="+mj-lt"/>
              </a:rPr>
              <a:t>Immer den Output eines LLM anhand externer Quellen überprüfen. Sprachmodelle sind keine Nachschlagewerke.</a:t>
            </a:r>
          </a:p>
        </p:txBody>
      </p:sp>
      <p:sp>
        <p:nvSpPr>
          <p:cNvPr id="3" name="Titel 2">
            <a:extLst>
              <a:ext uri="{FF2B5EF4-FFF2-40B4-BE49-F238E27FC236}">
                <a16:creationId xmlns:a16="http://schemas.microsoft.com/office/drawing/2014/main" id="{D8786C47-DF65-59C4-3AEE-3BCAC29B80F2}"/>
              </a:ext>
            </a:extLst>
          </p:cNvPr>
          <p:cNvSpPr>
            <a:spLocks noGrp="1"/>
          </p:cNvSpPr>
          <p:nvPr>
            <p:ph type="title"/>
          </p:nvPr>
        </p:nvSpPr>
        <p:spPr/>
        <p:txBody>
          <a:bodyPr/>
          <a:lstStyle/>
          <a:p>
            <a:pPr algn="l" rtl="0" fontAlgn="base"/>
            <a:r>
              <a:rPr lang="de-CH"/>
              <a:t>Prompting: Grundlagen</a:t>
            </a:r>
          </a:p>
        </p:txBody>
      </p:sp>
    </p:spTree>
    <p:extLst>
      <p:ext uri="{BB962C8B-B14F-4D97-AF65-F5344CB8AC3E}">
        <p14:creationId xmlns:p14="http://schemas.microsoft.com/office/powerpoint/2010/main" val="54800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F83811-097A-FFDF-B874-4C3437AC36AB}"/>
              </a:ext>
            </a:extLst>
          </p:cNvPr>
          <p:cNvSpPr>
            <a:spLocks noGrp="1"/>
          </p:cNvSpPr>
          <p:nvPr>
            <p:ph sz="quarter" idx="11"/>
          </p:nvPr>
        </p:nvSpPr>
        <p:spPr>
          <a:xfrm>
            <a:off x="436304" y="1504675"/>
            <a:ext cx="11438082" cy="4783259"/>
          </a:xfrm>
        </p:spPr>
        <p:txBody>
          <a:bodyPr vert="horz" lIns="0" tIns="0" rIns="0" bIns="0" rtlCol="0" anchor="t">
            <a:noAutofit/>
          </a:bodyPr>
          <a:lstStyle/>
          <a:p>
            <a:pPr marL="0" indent="0">
              <a:buNone/>
            </a:pPr>
            <a:r>
              <a:rPr lang="de-CH" sz="1997" b="1" dirty="0">
                <a:solidFill>
                  <a:srgbClr val="222222"/>
                </a:solidFill>
                <a:latin typeface="+mj-lt"/>
              </a:rPr>
              <a:t>6. Verwende Rollenspieltechniken</a:t>
            </a:r>
          </a:p>
          <a:p>
            <a:pPr marL="0" indent="0">
              <a:buNone/>
            </a:pPr>
            <a:endParaRPr lang="de-CH" sz="1997" b="1" dirty="0">
              <a:solidFill>
                <a:srgbClr val="222222"/>
              </a:solidFill>
              <a:latin typeface="+mj-lt"/>
            </a:endParaRPr>
          </a:p>
          <a:p>
            <a:r>
              <a:rPr lang="de-CH" sz="1997" dirty="0">
                <a:solidFill>
                  <a:srgbClr val="222222"/>
                </a:solidFill>
                <a:latin typeface="+mj-lt"/>
                <a:ea typeface="MS PGothic"/>
              </a:rPr>
              <a:t>Bitte ChatGPT/Copilot, eine bestimmte Rolle oder Perspektive einzunehmen</a:t>
            </a:r>
          </a:p>
          <a:p>
            <a:r>
              <a:rPr lang="de-CH" sz="1997" dirty="0">
                <a:solidFill>
                  <a:srgbClr val="222222"/>
                </a:solidFill>
                <a:latin typeface="+mj-lt"/>
              </a:rPr>
              <a:t>Dies kann zu spezifischeren und relevanteren Antworten führen</a:t>
            </a:r>
          </a:p>
          <a:p>
            <a:pPr marL="0" indent="0">
              <a:buNone/>
            </a:pPr>
            <a:endParaRPr lang="de-CH" sz="1997" dirty="0"/>
          </a:p>
          <a:p>
            <a:pPr marL="0" indent="0">
              <a:buNone/>
            </a:pPr>
            <a:r>
              <a:rPr lang="de-CH" sz="1997" dirty="0"/>
              <a:t>❌ Gib Tipps zur Verbesserung der Bühnenpräsenz.</a:t>
            </a:r>
            <a:br>
              <a:rPr lang="de-CH" sz="1997" dirty="0"/>
            </a:br>
            <a:endParaRPr lang="de-CH" sz="1997" dirty="0"/>
          </a:p>
          <a:p>
            <a:pPr marL="443922" indent="-443922" defTabSz="448096">
              <a:buNone/>
            </a:pPr>
            <a:r>
              <a:rPr lang="de-CH" sz="1997" dirty="0"/>
              <a:t>✅ Du bist eine erfahrene Theaterregisseurin, die seit über 15 Jahren mit Schauspielstudierenden arbeitet. Was sind deine drei wichtigsten Tipps für junge Schauspieler, um ihre Bühnenpräsenz zu stärken? Berücksichtige dabei Aspekte wie Körperhaltung, Stimme und Interaktion mit dem Publikum und gib konkrete Übungen oder Techniken an, die die Schauspieler ausprobieren können.</a:t>
            </a:r>
          </a:p>
        </p:txBody>
      </p:sp>
      <p:sp>
        <p:nvSpPr>
          <p:cNvPr id="3" name="Titel 2">
            <a:extLst>
              <a:ext uri="{FF2B5EF4-FFF2-40B4-BE49-F238E27FC236}">
                <a16:creationId xmlns:a16="http://schemas.microsoft.com/office/drawing/2014/main" id="{B347FFC7-5F55-D03D-D795-FF7B6D1DF234}"/>
              </a:ext>
            </a:extLst>
          </p:cNvPr>
          <p:cNvSpPr>
            <a:spLocks noGrp="1"/>
          </p:cNvSpPr>
          <p:nvPr>
            <p:ph type="title"/>
          </p:nvPr>
        </p:nvSpPr>
        <p:spPr/>
        <p:txBody>
          <a:bodyPr/>
          <a:lstStyle/>
          <a:p>
            <a:pPr algn="l" rtl="0" fontAlgn="base"/>
            <a:r>
              <a:rPr lang="de-CH"/>
              <a:t>Prompting: Grundlagen</a:t>
            </a:r>
          </a:p>
        </p:txBody>
      </p:sp>
    </p:spTree>
    <p:extLst>
      <p:ext uri="{BB962C8B-B14F-4D97-AF65-F5344CB8AC3E}">
        <p14:creationId xmlns:p14="http://schemas.microsoft.com/office/powerpoint/2010/main" val="328666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32A4B-EEA8-D3E3-EBB0-374D61B48C71}"/>
            </a:ext>
          </a:extLst>
        </p:cNvPr>
        <p:cNvGrpSpPr/>
        <p:nvPr/>
      </p:nvGrpSpPr>
      <p:grpSpPr>
        <a:xfrm>
          <a:off x="0" y="0"/>
          <a:ext cx="0" cy="0"/>
          <a:chOff x="0" y="0"/>
          <a:chExt cx="0" cy="0"/>
        </a:xfrm>
      </p:grpSpPr>
      <p:sp>
        <p:nvSpPr>
          <p:cNvPr id="2" name="Inhaltsplatzhalter 1">
            <a:extLst>
              <a:ext uri="{FF2B5EF4-FFF2-40B4-BE49-F238E27FC236}">
                <a16:creationId xmlns:a16="http://schemas.microsoft.com/office/drawing/2014/main" id="{461B37B5-F738-6D5C-9359-A6B6942B64F9}"/>
              </a:ext>
            </a:extLst>
          </p:cNvPr>
          <p:cNvSpPr>
            <a:spLocks noGrp="1"/>
          </p:cNvSpPr>
          <p:nvPr>
            <p:ph sz="quarter" idx="11"/>
          </p:nvPr>
        </p:nvSpPr>
        <p:spPr>
          <a:xfrm>
            <a:off x="444617" y="1857014"/>
            <a:ext cx="11438158" cy="4635862"/>
          </a:xfrm>
        </p:spPr>
        <p:txBody>
          <a:bodyPr vert="horz" lIns="0" tIns="0" rIns="0" bIns="0" rtlCol="0" anchor="t">
            <a:noAutofit/>
          </a:bodyPr>
          <a:lstStyle/>
          <a:p>
            <a:r>
              <a:rPr lang="de-CH" sz="1997" dirty="0"/>
              <a:t>Mentales Modell: Ein LLM wie einen «Junior </a:t>
            </a:r>
            <a:r>
              <a:rPr lang="de-CH" sz="1997" dirty="0" err="1"/>
              <a:t>Assistant</a:t>
            </a:r>
            <a:r>
              <a:rPr lang="de-CH" sz="1997" dirty="0"/>
              <a:t>» behandeln.</a:t>
            </a:r>
          </a:p>
          <a:p>
            <a:r>
              <a:rPr lang="de-CH" sz="1997" dirty="0" err="1"/>
              <a:t>Struktierten</a:t>
            </a:r>
            <a:r>
              <a:rPr lang="de-CH" sz="1997" dirty="0"/>
              <a:t> Output verlangen</a:t>
            </a:r>
            <a:r>
              <a:rPr lang="de-CH" sz="1997" dirty="0">
                <a:sym typeface="Wingdings" pitchFamily="2" charset="2"/>
              </a:rPr>
              <a:t> (Tabellen, Listen, etc.)</a:t>
            </a:r>
          </a:p>
          <a:p>
            <a:r>
              <a:rPr lang="de-CH" sz="1997" dirty="0">
                <a:sym typeface="Wingdings" pitchFamily="2" charset="2"/>
              </a:rPr>
              <a:t>Input strukturieren (LLMs können diesen besser «verstehen»)</a:t>
            </a:r>
          </a:p>
          <a:p>
            <a:r>
              <a:rPr lang="de-CH" sz="1997" dirty="0">
                <a:sym typeface="Wingdings" pitchFamily="2" charset="2"/>
              </a:rPr>
              <a:t>Ein LLM (z.B. ChatGPT/Copilot) nach </a:t>
            </a:r>
            <a:r>
              <a:rPr lang="de-CH" sz="1997" dirty="0" err="1">
                <a:sym typeface="Wingdings" pitchFamily="2" charset="2"/>
              </a:rPr>
              <a:t>Prompting</a:t>
            </a:r>
            <a:r>
              <a:rPr lang="de-CH" sz="1997" dirty="0">
                <a:sym typeface="Wingdings" pitchFamily="2" charset="2"/>
              </a:rPr>
              <a:t> </a:t>
            </a:r>
            <a:r>
              <a:rPr lang="de-CH" sz="1997" dirty="0" err="1">
                <a:sym typeface="Wingdings" pitchFamily="2" charset="2"/>
              </a:rPr>
              <a:t>Tips</a:t>
            </a:r>
            <a:r>
              <a:rPr lang="de-CH" sz="1997" dirty="0">
                <a:sym typeface="Wingdings" pitchFamily="2" charset="2"/>
              </a:rPr>
              <a:t> fragen. LLMs sind nicht auf dem neuesten Stand, aber haben sehr wahrscheinlich die bis vor kurzem aktuelle Literatur «gelesen».</a:t>
            </a:r>
          </a:p>
          <a:p>
            <a:r>
              <a:rPr lang="de-CH" sz="1997" dirty="0">
                <a:sym typeface="Wingdings" pitchFamily="2" charset="2"/>
              </a:rPr>
              <a:t>ChatGPT </a:t>
            </a:r>
            <a:r>
              <a:rPr lang="de-CH" sz="1997" dirty="0" err="1">
                <a:sym typeface="Wingdings" pitchFamily="2" charset="2"/>
              </a:rPr>
              <a:t>Tip</a:t>
            </a:r>
            <a:r>
              <a:rPr lang="de-CH" sz="1997" dirty="0">
                <a:sym typeface="Wingdings" pitchFamily="2" charset="2"/>
              </a:rPr>
              <a:t>: Anweisen, Python (Programmiersprache) zu benutzen. ChatGPT kann Daten analysieren, Grafiken erstellen, Word/Excel/</a:t>
            </a:r>
            <a:r>
              <a:rPr lang="de-CH" sz="1997" dirty="0" err="1">
                <a:sym typeface="Wingdings" pitchFamily="2" charset="2"/>
              </a:rPr>
              <a:t>Powerpoint</a:t>
            </a:r>
            <a:r>
              <a:rPr lang="de-CH" sz="1997" dirty="0">
                <a:sym typeface="Wingdings" pitchFamily="2" charset="2"/>
              </a:rPr>
              <a:t> Dateien erstellen.</a:t>
            </a:r>
            <a:endParaRPr lang="de-CH" sz="1997" dirty="0"/>
          </a:p>
          <a:p>
            <a:pPr marL="0" indent="0">
              <a:buNone/>
            </a:pPr>
            <a:endParaRPr lang="de-CH" sz="1997" dirty="0"/>
          </a:p>
          <a:p>
            <a:pPr marL="0" indent="0">
              <a:buNone/>
            </a:pPr>
            <a:endParaRPr lang="de-CH" sz="1997" dirty="0"/>
          </a:p>
          <a:p>
            <a:pPr marL="0" indent="0">
              <a:buNone/>
            </a:pPr>
            <a:endParaRPr lang="de-CH" sz="1997" dirty="0"/>
          </a:p>
          <a:p>
            <a:pPr marL="0" indent="0">
              <a:buNone/>
            </a:pPr>
            <a:endParaRPr lang="de-CH" sz="1997" dirty="0"/>
          </a:p>
          <a:p>
            <a:pPr marL="0" indent="0">
              <a:buNone/>
            </a:pPr>
            <a:endParaRPr lang="de-CH" sz="1997" dirty="0"/>
          </a:p>
          <a:p>
            <a:endParaRPr lang="de-CH" sz="1997" b="1" dirty="0">
              <a:solidFill>
                <a:srgbClr val="222222"/>
              </a:solidFill>
              <a:latin typeface="+mj-lt"/>
            </a:endParaRPr>
          </a:p>
        </p:txBody>
      </p:sp>
      <p:sp>
        <p:nvSpPr>
          <p:cNvPr id="3" name="Titel 2">
            <a:extLst>
              <a:ext uri="{FF2B5EF4-FFF2-40B4-BE49-F238E27FC236}">
                <a16:creationId xmlns:a16="http://schemas.microsoft.com/office/drawing/2014/main" id="{3672BF9C-A53D-2130-1445-36CBF48CAA62}"/>
              </a:ext>
            </a:extLst>
          </p:cNvPr>
          <p:cNvSpPr>
            <a:spLocks noGrp="1"/>
          </p:cNvSpPr>
          <p:nvPr>
            <p:ph type="title"/>
          </p:nvPr>
        </p:nvSpPr>
        <p:spPr/>
        <p:txBody>
          <a:bodyPr/>
          <a:lstStyle/>
          <a:p>
            <a:pPr algn="l" rtl="0" fontAlgn="base"/>
            <a:r>
              <a:rPr lang="de-CH" dirty="0" err="1"/>
              <a:t>Prompting</a:t>
            </a:r>
            <a:r>
              <a:rPr lang="de-CH" dirty="0"/>
              <a:t>: </a:t>
            </a:r>
            <a:r>
              <a:rPr lang="de-CH" dirty="0" err="1"/>
              <a:t>Bonustips</a:t>
            </a:r>
            <a:endParaRPr lang="de-CH" dirty="0"/>
          </a:p>
        </p:txBody>
      </p:sp>
    </p:spTree>
    <p:extLst>
      <p:ext uri="{BB962C8B-B14F-4D97-AF65-F5344CB8AC3E}">
        <p14:creationId xmlns:p14="http://schemas.microsoft.com/office/powerpoint/2010/main" val="163808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29D989-3A5A-C0D4-8021-232A46986E9F}"/>
              </a:ext>
            </a:extLst>
          </p:cNvPr>
          <p:cNvSpPr>
            <a:spLocks noGrp="1"/>
          </p:cNvSpPr>
          <p:nvPr>
            <p:ph type="sldNum" sz="quarter" idx="10"/>
          </p:nvPr>
        </p:nvSpPr>
        <p:spPr/>
        <p:txBody>
          <a:bodyPr/>
          <a:lstStyle/>
          <a:p>
            <a:pPr>
              <a:defRPr/>
            </a:pPr>
            <a:fld id="{9F0A35F2-7595-4779-9180-596D2E72BBB9}" type="slidenum">
              <a:rPr lang="de-CH" smtClean="0"/>
              <a:pPr>
                <a:defRPr/>
              </a:pPr>
              <a:t>2</a:t>
            </a:fld>
            <a:endParaRPr lang="de-CH"/>
          </a:p>
        </p:txBody>
      </p:sp>
      <p:sp>
        <p:nvSpPr>
          <p:cNvPr id="3" name="Content Placeholder 2">
            <a:extLst>
              <a:ext uri="{FF2B5EF4-FFF2-40B4-BE49-F238E27FC236}">
                <a16:creationId xmlns:a16="http://schemas.microsoft.com/office/drawing/2014/main" id="{AF5FB0D9-834D-2D68-855D-BAF18464BFC7}"/>
              </a:ext>
            </a:extLst>
          </p:cNvPr>
          <p:cNvSpPr>
            <a:spLocks noGrp="1"/>
          </p:cNvSpPr>
          <p:nvPr>
            <p:ph sz="quarter" idx="11"/>
          </p:nvPr>
        </p:nvSpPr>
        <p:spPr>
          <a:xfrm>
            <a:off x="450264" y="3655859"/>
            <a:ext cx="11291473" cy="4783259"/>
          </a:xfrm>
        </p:spPr>
        <p:txBody>
          <a:bodyPr/>
          <a:lstStyle/>
          <a:p>
            <a:pPr>
              <a:spcAft>
                <a:spcPts val="599"/>
              </a:spcAft>
            </a:pPr>
            <a:r>
              <a:rPr lang="de-CH" dirty="0"/>
              <a:t>Ein Prompt ist ein Text (Anweisung), das einer generativen KI gegeben wird, um bestimmte Informationen zu generieren oder zu verstehen.</a:t>
            </a:r>
          </a:p>
          <a:p>
            <a:pPr>
              <a:spcAft>
                <a:spcPts val="599"/>
              </a:spcAft>
            </a:pPr>
            <a:r>
              <a:rPr lang="de-CH" dirty="0"/>
              <a:t>Prompts dienen als Startpunkt beispielsweise für die Generierung von Ideen, Texten, Übersetzungen und Antworten auf Fragen. </a:t>
            </a:r>
          </a:p>
          <a:p>
            <a:endParaRPr lang="de-CH" dirty="0"/>
          </a:p>
          <a:p>
            <a:endParaRPr lang="de-CH" dirty="0"/>
          </a:p>
          <a:p>
            <a:endParaRPr lang="de-CH" dirty="0"/>
          </a:p>
          <a:p>
            <a:endParaRPr lang="de-CH" dirty="0"/>
          </a:p>
        </p:txBody>
      </p:sp>
      <p:sp>
        <p:nvSpPr>
          <p:cNvPr id="4" name="Title 3">
            <a:extLst>
              <a:ext uri="{FF2B5EF4-FFF2-40B4-BE49-F238E27FC236}">
                <a16:creationId xmlns:a16="http://schemas.microsoft.com/office/drawing/2014/main" id="{D5AB841D-06BF-E944-035A-C1C4E81A9E85}"/>
              </a:ext>
            </a:extLst>
          </p:cNvPr>
          <p:cNvSpPr>
            <a:spLocks noGrp="1"/>
          </p:cNvSpPr>
          <p:nvPr>
            <p:ph type="title"/>
          </p:nvPr>
        </p:nvSpPr>
        <p:spPr/>
        <p:txBody>
          <a:bodyPr/>
          <a:lstStyle/>
          <a:p>
            <a:r>
              <a:rPr lang="de-CH"/>
              <a:t>Was ist ein Prompt?</a:t>
            </a:r>
          </a:p>
        </p:txBody>
      </p:sp>
      <p:pic>
        <p:nvPicPr>
          <p:cNvPr id="8" name="Picture 7">
            <a:extLst>
              <a:ext uri="{FF2B5EF4-FFF2-40B4-BE49-F238E27FC236}">
                <a16:creationId xmlns:a16="http://schemas.microsoft.com/office/drawing/2014/main" id="{5D29C01F-0A0F-21FB-FEFA-9E5A4D00826B}"/>
              </a:ext>
            </a:extLst>
          </p:cNvPr>
          <p:cNvPicPr>
            <a:picLocks noChangeAspect="1"/>
          </p:cNvPicPr>
          <p:nvPr/>
        </p:nvPicPr>
        <p:blipFill>
          <a:blip r:embed="rId3"/>
          <a:stretch>
            <a:fillRect/>
          </a:stretch>
        </p:blipFill>
        <p:spPr>
          <a:xfrm>
            <a:off x="1187425" y="1461318"/>
            <a:ext cx="8425006" cy="1967682"/>
          </a:xfrm>
          <a:prstGeom prst="rect">
            <a:avLst/>
          </a:prstGeom>
        </p:spPr>
      </p:pic>
    </p:spTree>
    <p:extLst>
      <p:ext uri="{BB962C8B-B14F-4D97-AF65-F5344CB8AC3E}">
        <p14:creationId xmlns:p14="http://schemas.microsoft.com/office/powerpoint/2010/main" val="824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91ABB9-8B3F-2162-D698-4B1279782A03}"/>
              </a:ext>
            </a:extLst>
          </p:cNvPr>
          <p:cNvPicPr>
            <a:picLocks noGrp="1" noChangeAspect="1"/>
          </p:cNvPicPr>
          <p:nvPr>
            <p:ph sz="quarter" idx="11"/>
          </p:nvPr>
        </p:nvPicPr>
        <p:blipFill>
          <a:blip r:embed="rId2"/>
          <a:stretch>
            <a:fillRect/>
          </a:stretch>
        </p:blipFill>
        <p:spPr>
          <a:xfrm>
            <a:off x="838200" y="2755844"/>
            <a:ext cx="10515600" cy="2490900"/>
          </a:xfrm>
        </p:spPr>
      </p:pic>
      <p:sp>
        <p:nvSpPr>
          <p:cNvPr id="3" name="Title 2">
            <a:extLst>
              <a:ext uri="{FF2B5EF4-FFF2-40B4-BE49-F238E27FC236}">
                <a16:creationId xmlns:a16="http://schemas.microsoft.com/office/drawing/2014/main" id="{B1D54074-33D5-950F-2D11-FFDBEF916860}"/>
              </a:ext>
            </a:extLst>
          </p:cNvPr>
          <p:cNvSpPr>
            <a:spLocks noGrp="1"/>
          </p:cNvSpPr>
          <p:nvPr>
            <p:ph type="title"/>
          </p:nvPr>
        </p:nvSpPr>
        <p:spPr/>
        <p:txBody>
          <a:bodyPr/>
          <a:lstStyle/>
          <a:p>
            <a:r>
              <a:rPr lang="en-US" dirty="0"/>
              <a:t>Wie </a:t>
            </a:r>
            <a:r>
              <a:rPr lang="en-US" dirty="0" err="1"/>
              <a:t>wird</a:t>
            </a:r>
            <a:r>
              <a:rPr lang="en-US" dirty="0"/>
              <a:t> Text (Output) </a:t>
            </a:r>
            <a:r>
              <a:rPr lang="en-US" dirty="0" err="1"/>
              <a:t>erzeugt</a:t>
            </a:r>
            <a:r>
              <a:rPr lang="en-US" dirty="0"/>
              <a:t>?</a:t>
            </a:r>
          </a:p>
        </p:txBody>
      </p:sp>
    </p:spTree>
    <p:extLst>
      <p:ext uri="{BB962C8B-B14F-4D97-AF65-F5344CB8AC3E}">
        <p14:creationId xmlns:p14="http://schemas.microsoft.com/office/powerpoint/2010/main" val="115487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051174-C270-6A48-E154-0A31D58A7AEF}"/>
              </a:ext>
            </a:extLst>
          </p:cNvPr>
          <p:cNvSpPr>
            <a:spLocks noGrp="1"/>
          </p:cNvSpPr>
          <p:nvPr>
            <p:ph type="title"/>
          </p:nvPr>
        </p:nvSpPr>
        <p:spPr/>
        <p:txBody>
          <a:bodyPr/>
          <a:lstStyle/>
          <a:p>
            <a:r>
              <a:rPr lang="de-CH" dirty="0"/>
              <a:t>Wie kann ich den Output beeinflussen?</a:t>
            </a:r>
            <a:br>
              <a:rPr lang="de-CH" dirty="0"/>
            </a:br>
            <a:endParaRPr lang="en-US" dirty="0"/>
          </a:p>
        </p:txBody>
      </p:sp>
      <p:pic>
        <p:nvPicPr>
          <p:cNvPr id="24" name="Picture 23">
            <a:extLst>
              <a:ext uri="{FF2B5EF4-FFF2-40B4-BE49-F238E27FC236}">
                <a16:creationId xmlns:a16="http://schemas.microsoft.com/office/drawing/2014/main" id="{6EF987D2-86A0-B236-6D95-EE2DD688F864}"/>
              </a:ext>
            </a:extLst>
          </p:cNvPr>
          <p:cNvPicPr>
            <a:picLocks noChangeAspect="1"/>
          </p:cNvPicPr>
          <p:nvPr/>
        </p:nvPicPr>
        <p:blipFill>
          <a:blip r:embed="rId3"/>
          <a:stretch>
            <a:fillRect/>
          </a:stretch>
        </p:blipFill>
        <p:spPr>
          <a:xfrm>
            <a:off x="2587433" y="4724385"/>
            <a:ext cx="6728756" cy="1534878"/>
          </a:xfrm>
          <a:prstGeom prst="rect">
            <a:avLst/>
          </a:prstGeom>
        </p:spPr>
      </p:pic>
      <p:pic>
        <p:nvPicPr>
          <p:cNvPr id="28" name="Picture 27">
            <a:extLst>
              <a:ext uri="{FF2B5EF4-FFF2-40B4-BE49-F238E27FC236}">
                <a16:creationId xmlns:a16="http://schemas.microsoft.com/office/drawing/2014/main" id="{9F908F6B-A72C-4764-F08B-0581656A2D5B}"/>
              </a:ext>
            </a:extLst>
          </p:cNvPr>
          <p:cNvPicPr>
            <a:picLocks noChangeAspect="1"/>
          </p:cNvPicPr>
          <p:nvPr/>
        </p:nvPicPr>
        <p:blipFill>
          <a:blip r:embed="rId4"/>
          <a:stretch>
            <a:fillRect/>
          </a:stretch>
        </p:blipFill>
        <p:spPr>
          <a:xfrm>
            <a:off x="2825079" y="1087127"/>
            <a:ext cx="5850256" cy="3661559"/>
          </a:xfrm>
          <a:prstGeom prst="rect">
            <a:avLst/>
          </a:prstGeom>
        </p:spPr>
      </p:pic>
    </p:spTree>
    <p:extLst>
      <p:ext uri="{BB962C8B-B14F-4D97-AF65-F5344CB8AC3E}">
        <p14:creationId xmlns:p14="http://schemas.microsoft.com/office/powerpoint/2010/main" val="83662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F83811-097A-FFDF-B874-4C3437AC36AB}"/>
              </a:ext>
            </a:extLst>
          </p:cNvPr>
          <p:cNvSpPr>
            <a:spLocks noGrp="1"/>
          </p:cNvSpPr>
          <p:nvPr>
            <p:ph sz="quarter" idx="11"/>
          </p:nvPr>
        </p:nvSpPr>
        <p:spPr/>
        <p:txBody>
          <a:bodyPr/>
          <a:lstStyle/>
          <a:p>
            <a:pPr marL="0" indent="0">
              <a:buNone/>
            </a:pPr>
            <a:r>
              <a:rPr lang="de-CH" b="1" i="0" dirty="0">
                <a:solidFill>
                  <a:srgbClr val="222222"/>
                </a:solidFill>
                <a:effectLst/>
                <a:latin typeface="+mj-lt"/>
              </a:rPr>
              <a:t>Überblick:</a:t>
            </a:r>
          </a:p>
          <a:p>
            <a:pPr marL="0" indent="0">
              <a:buNone/>
            </a:pPr>
            <a:endParaRPr lang="de-CH" b="1" dirty="0">
              <a:solidFill>
                <a:srgbClr val="222222"/>
              </a:solidFill>
              <a:latin typeface="+mj-lt"/>
            </a:endParaRPr>
          </a:p>
          <a:p>
            <a:pPr marL="0" indent="0">
              <a:buNone/>
            </a:pPr>
            <a:r>
              <a:rPr lang="de-CH" i="0" dirty="0">
                <a:solidFill>
                  <a:srgbClr val="222222"/>
                </a:solidFill>
                <a:effectLst/>
                <a:latin typeface="+mj-lt"/>
              </a:rPr>
              <a:t>1. Sei klar und präzise</a:t>
            </a:r>
          </a:p>
          <a:p>
            <a:pPr marL="0" indent="0">
              <a:buNone/>
            </a:pPr>
            <a:r>
              <a:rPr lang="de-CH" dirty="0">
                <a:solidFill>
                  <a:srgbClr val="222222"/>
                </a:solidFill>
                <a:latin typeface="+mj-lt"/>
              </a:rPr>
              <a:t>2. Fange einfach an und verbessere</a:t>
            </a:r>
            <a:endParaRPr lang="de-CH" i="0" dirty="0">
              <a:solidFill>
                <a:srgbClr val="222222"/>
              </a:solidFill>
              <a:effectLst/>
              <a:latin typeface="+mj-lt"/>
            </a:endParaRPr>
          </a:p>
          <a:p>
            <a:pPr marL="0" indent="0">
              <a:buNone/>
            </a:pPr>
            <a:r>
              <a:rPr lang="de-CH" dirty="0">
                <a:solidFill>
                  <a:srgbClr val="222222"/>
                </a:solidFill>
                <a:latin typeface="+mj-lt"/>
              </a:rPr>
              <a:t>3. </a:t>
            </a:r>
            <a:r>
              <a:rPr lang="de-CH" i="0" dirty="0">
                <a:solidFill>
                  <a:srgbClr val="222222"/>
                </a:solidFill>
                <a:effectLst/>
                <a:latin typeface="+mj-lt"/>
              </a:rPr>
              <a:t>Verwende Beispiele und Kontext</a:t>
            </a:r>
          </a:p>
          <a:p>
            <a:pPr marL="0" indent="0">
              <a:buNone/>
            </a:pPr>
            <a:r>
              <a:rPr lang="de-CH" i="0" dirty="0">
                <a:solidFill>
                  <a:srgbClr val="222222"/>
                </a:solidFill>
                <a:effectLst/>
                <a:latin typeface="+mj-lt"/>
              </a:rPr>
              <a:t>4. Leite den Denkprozess</a:t>
            </a:r>
          </a:p>
          <a:p>
            <a:pPr marL="0" indent="0">
              <a:buNone/>
            </a:pPr>
            <a:r>
              <a:rPr lang="de-CH" i="0" dirty="0">
                <a:solidFill>
                  <a:srgbClr val="222222"/>
                </a:solidFill>
                <a:effectLst/>
                <a:latin typeface="+mj-lt"/>
              </a:rPr>
              <a:t>5. Nutze ChatGPT/</a:t>
            </a:r>
            <a:r>
              <a:rPr lang="de-CH" i="0" dirty="0" err="1">
                <a:solidFill>
                  <a:srgbClr val="222222"/>
                </a:solidFill>
                <a:effectLst/>
                <a:latin typeface="+mj-lt"/>
              </a:rPr>
              <a:t>Copilots</a:t>
            </a:r>
            <a:r>
              <a:rPr lang="de-CH" i="0" dirty="0">
                <a:solidFill>
                  <a:srgbClr val="222222"/>
                </a:solidFill>
                <a:effectLst/>
                <a:latin typeface="+mj-lt"/>
              </a:rPr>
              <a:t> «Wissen»</a:t>
            </a:r>
          </a:p>
          <a:p>
            <a:pPr marL="0" indent="0">
              <a:buNone/>
            </a:pPr>
            <a:r>
              <a:rPr lang="de-CH" i="0" dirty="0">
                <a:solidFill>
                  <a:srgbClr val="222222"/>
                </a:solidFill>
                <a:effectLst/>
                <a:latin typeface="+mj-lt"/>
              </a:rPr>
              <a:t>6. Verwende Rollenspieltechniken</a:t>
            </a:r>
          </a:p>
          <a:p>
            <a:pPr marL="0" indent="0">
              <a:buNone/>
            </a:pPr>
            <a:endParaRPr lang="de-CH" sz="1997" b="1" dirty="0">
              <a:solidFill>
                <a:srgbClr val="222222"/>
              </a:solidFill>
              <a:latin typeface="+mj-lt"/>
            </a:endParaRPr>
          </a:p>
          <a:p>
            <a:pPr marL="0" indent="0">
              <a:buNone/>
            </a:pPr>
            <a:endParaRPr lang="de-CH" sz="1997" b="1" dirty="0"/>
          </a:p>
          <a:p>
            <a:pPr marL="0" indent="0">
              <a:buNone/>
            </a:pPr>
            <a:endParaRPr lang="de-CH" sz="1997" b="1" dirty="0">
              <a:solidFill>
                <a:srgbClr val="222222"/>
              </a:solidFill>
              <a:latin typeface="+mj-lt"/>
            </a:endParaRPr>
          </a:p>
          <a:p>
            <a:pPr marL="0" indent="0">
              <a:buNone/>
            </a:pPr>
            <a:endParaRPr lang="de-CH" sz="1997" b="1" dirty="0">
              <a:solidFill>
                <a:srgbClr val="222222"/>
              </a:solidFill>
              <a:latin typeface="+mj-lt"/>
            </a:endParaRPr>
          </a:p>
          <a:p>
            <a:pPr marL="0" indent="0">
              <a:buNone/>
            </a:pPr>
            <a:endParaRPr lang="de-CH" sz="1997" b="1" dirty="0">
              <a:solidFill>
                <a:srgbClr val="222222"/>
              </a:solidFill>
              <a:latin typeface="+mj-lt"/>
            </a:endParaRPr>
          </a:p>
        </p:txBody>
      </p:sp>
      <p:sp>
        <p:nvSpPr>
          <p:cNvPr id="3" name="Titel 2">
            <a:extLst>
              <a:ext uri="{FF2B5EF4-FFF2-40B4-BE49-F238E27FC236}">
                <a16:creationId xmlns:a16="http://schemas.microsoft.com/office/drawing/2014/main" id="{B347FFC7-5F55-D03D-D795-FF7B6D1DF234}"/>
              </a:ext>
            </a:extLst>
          </p:cNvPr>
          <p:cNvSpPr>
            <a:spLocks noGrp="1"/>
          </p:cNvSpPr>
          <p:nvPr>
            <p:ph type="title"/>
          </p:nvPr>
        </p:nvSpPr>
        <p:spPr/>
        <p:txBody>
          <a:bodyPr/>
          <a:lstStyle/>
          <a:p>
            <a:pPr algn="l" rtl="0" fontAlgn="base"/>
            <a:r>
              <a:rPr lang="de-CH"/>
              <a:t>Prompting: Grundlagen</a:t>
            </a:r>
          </a:p>
        </p:txBody>
      </p:sp>
      <p:pic>
        <p:nvPicPr>
          <p:cNvPr id="4" name="Picture 3">
            <a:extLst>
              <a:ext uri="{FF2B5EF4-FFF2-40B4-BE49-F238E27FC236}">
                <a16:creationId xmlns:a16="http://schemas.microsoft.com/office/drawing/2014/main" id="{A23F5817-398D-1E12-3C51-184BA9BC50AF}"/>
              </a:ext>
            </a:extLst>
          </p:cNvPr>
          <p:cNvPicPr>
            <a:picLocks noChangeAspect="1"/>
          </p:cNvPicPr>
          <p:nvPr/>
        </p:nvPicPr>
        <p:blipFill>
          <a:blip r:embed="rId3"/>
          <a:stretch>
            <a:fillRect/>
          </a:stretch>
        </p:blipFill>
        <p:spPr>
          <a:xfrm>
            <a:off x="7383310" y="1379031"/>
            <a:ext cx="3749554" cy="3749554"/>
          </a:xfrm>
          <a:prstGeom prst="rect">
            <a:avLst/>
          </a:prstGeom>
        </p:spPr>
      </p:pic>
      <p:sp>
        <p:nvSpPr>
          <p:cNvPr id="5" name="TextBox 4">
            <a:extLst>
              <a:ext uri="{FF2B5EF4-FFF2-40B4-BE49-F238E27FC236}">
                <a16:creationId xmlns:a16="http://schemas.microsoft.com/office/drawing/2014/main" id="{A98E6CE4-1631-42D7-F3A6-581F93956086}"/>
              </a:ext>
            </a:extLst>
          </p:cNvPr>
          <p:cNvSpPr txBox="1"/>
          <p:nvPr/>
        </p:nvSpPr>
        <p:spPr>
          <a:xfrm>
            <a:off x="7148719" y="5181145"/>
            <a:ext cx="4970230" cy="307377"/>
          </a:xfrm>
          <a:prstGeom prst="rect">
            <a:avLst/>
          </a:prstGeom>
          <a:noFill/>
        </p:spPr>
        <p:txBody>
          <a:bodyPr wrap="square" rtlCol="0">
            <a:spAutoFit/>
          </a:bodyPr>
          <a:lstStyle/>
          <a:p>
            <a:pPr algn="l"/>
            <a:r>
              <a:rPr lang="de-CH" sz="1398"/>
              <a:t>Bildquelle: Erstellt mit DALL-E 3; Stil «Pop Art»</a:t>
            </a:r>
          </a:p>
        </p:txBody>
      </p:sp>
    </p:spTree>
    <p:extLst>
      <p:ext uri="{BB962C8B-B14F-4D97-AF65-F5344CB8AC3E}">
        <p14:creationId xmlns:p14="http://schemas.microsoft.com/office/powerpoint/2010/main" val="76832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F83811-097A-FFDF-B874-4C3437AC36AB}"/>
              </a:ext>
            </a:extLst>
          </p:cNvPr>
          <p:cNvSpPr>
            <a:spLocks noGrp="1"/>
          </p:cNvSpPr>
          <p:nvPr>
            <p:ph sz="quarter" idx="11"/>
          </p:nvPr>
        </p:nvSpPr>
        <p:spPr/>
        <p:txBody>
          <a:bodyPr>
            <a:normAutofit/>
          </a:bodyPr>
          <a:lstStyle/>
          <a:p>
            <a:pPr marL="0" indent="0">
              <a:buNone/>
            </a:pPr>
            <a:r>
              <a:rPr lang="de-CH" sz="1898" b="1" dirty="0">
                <a:solidFill>
                  <a:srgbClr val="222222"/>
                </a:solidFill>
                <a:latin typeface="+mj-lt"/>
              </a:rPr>
              <a:t>1. Sei klar und präzise</a:t>
            </a:r>
          </a:p>
          <a:p>
            <a:pPr marL="0" indent="0">
              <a:buNone/>
            </a:pPr>
            <a:endParaRPr lang="de-CH" sz="1898" b="1" dirty="0">
              <a:solidFill>
                <a:srgbClr val="222222"/>
              </a:solidFill>
              <a:latin typeface="+mj-lt"/>
            </a:endParaRPr>
          </a:p>
          <a:p>
            <a:r>
              <a:rPr lang="de-CH" sz="1898" dirty="0">
                <a:solidFill>
                  <a:srgbClr val="222222"/>
                </a:solidFill>
              </a:rPr>
              <a:t>Formuliere deine Aufgabe oder Frage präzise</a:t>
            </a:r>
          </a:p>
          <a:p>
            <a:r>
              <a:rPr lang="de-CH" sz="1898" dirty="0">
                <a:solidFill>
                  <a:srgbClr val="222222"/>
                </a:solidFill>
              </a:rPr>
              <a:t>Gib relevanten Kontext und Details an</a:t>
            </a:r>
          </a:p>
          <a:p>
            <a:r>
              <a:rPr lang="de-CH" sz="1898" dirty="0">
                <a:solidFill>
                  <a:srgbClr val="222222"/>
                </a:solidFill>
              </a:rPr>
              <a:t>Unterteile komplexe Aufgaben in kleinere Schritte</a:t>
            </a:r>
          </a:p>
          <a:p>
            <a:pPr marL="0" indent="0">
              <a:buNone/>
            </a:pPr>
            <a:endParaRPr lang="de-CH" sz="1898" dirty="0"/>
          </a:p>
          <a:p>
            <a:pPr marL="0" indent="0">
              <a:buNone/>
            </a:pPr>
            <a:r>
              <a:rPr lang="de-CH" sz="1898" dirty="0"/>
              <a:t>❌ Beschreibe, wie KI in der Musikproduktion eingesetzt wird.</a:t>
            </a:r>
          </a:p>
          <a:p>
            <a:pPr marL="0" indent="0">
              <a:buNone/>
            </a:pPr>
            <a:endParaRPr lang="de-CH" sz="1898" dirty="0"/>
          </a:p>
          <a:p>
            <a:pPr marL="443922" indent="-443922" defTabSz="448096">
              <a:buNone/>
            </a:pPr>
            <a:r>
              <a:rPr lang="de-CH" sz="1898" dirty="0"/>
              <a:t>✅ Beschreibe in etwa 200 Wörtern, wie Künstliche Intelligenz zur Analyse und zum Arrangement von Jazz-Kompositionen verwendet werden kann. Gib konkrete Beispiele für Algorithmen oder Werkzeuge an, die in der Musikproduktion genutzt werden, um Muster zu erkennen und Vorschläge für Harmonievariationen zu generieren.</a:t>
            </a:r>
          </a:p>
        </p:txBody>
      </p:sp>
      <p:sp>
        <p:nvSpPr>
          <p:cNvPr id="3" name="Titel 2">
            <a:extLst>
              <a:ext uri="{FF2B5EF4-FFF2-40B4-BE49-F238E27FC236}">
                <a16:creationId xmlns:a16="http://schemas.microsoft.com/office/drawing/2014/main" id="{B347FFC7-5F55-D03D-D795-FF7B6D1DF234}"/>
              </a:ext>
            </a:extLst>
          </p:cNvPr>
          <p:cNvSpPr>
            <a:spLocks noGrp="1"/>
          </p:cNvSpPr>
          <p:nvPr>
            <p:ph type="title"/>
          </p:nvPr>
        </p:nvSpPr>
        <p:spPr/>
        <p:txBody>
          <a:bodyPr/>
          <a:lstStyle/>
          <a:p>
            <a:pPr algn="l" rtl="0" fontAlgn="base"/>
            <a:r>
              <a:rPr lang="de-CH"/>
              <a:t>Prompting: Grundlagen</a:t>
            </a:r>
          </a:p>
        </p:txBody>
      </p:sp>
    </p:spTree>
    <p:extLst>
      <p:ext uri="{BB962C8B-B14F-4D97-AF65-F5344CB8AC3E}">
        <p14:creationId xmlns:p14="http://schemas.microsoft.com/office/powerpoint/2010/main" val="418416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347FFC7-5F55-D03D-D795-FF7B6D1DF234}"/>
              </a:ext>
            </a:extLst>
          </p:cNvPr>
          <p:cNvSpPr>
            <a:spLocks noGrp="1"/>
          </p:cNvSpPr>
          <p:nvPr>
            <p:ph type="title"/>
          </p:nvPr>
        </p:nvSpPr>
        <p:spPr/>
        <p:txBody>
          <a:bodyPr/>
          <a:lstStyle/>
          <a:p>
            <a:pPr algn="l" rtl="0" fontAlgn="base"/>
            <a:r>
              <a:rPr lang="de-CH"/>
              <a:t>Prompting: Grundlagen</a:t>
            </a:r>
          </a:p>
        </p:txBody>
      </p:sp>
      <p:sp>
        <p:nvSpPr>
          <p:cNvPr id="5" name="Content Placeholder 4">
            <a:extLst>
              <a:ext uri="{FF2B5EF4-FFF2-40B4-BE49-F238E27FC236}">
                <a16:creationId xmlns:a16="http://schemas.microsoft.com/office/drawing/2014/main" id="{9FEB142A-E517-0EBA-97A6-E12C516F55C9}"/>
              </a:ext>
            </a:extLst>
          </p:cNvPr>
          <p:cNvSpPr>
            <a:spLocks noGrp="1"/>
          </p:cNvSpPr>
          <p:nvPr>
            <p:ph sz="quarter" idx="11"/>
          </p:nvPr>
        </p:nvSpPr>
        <p:spPr/>
        <p:txBody>
          <a:bodyPr>
            <a:normAutofit fontScale="92500" lnSpcReduction="10000"/>
          </a:bodyPr>
          <a:lstStyle/>
          <a:p>
            <a:pPr marL="0" indent="0">
              <a:buNone/>
            </a:pPr>
            <a:r>
              <a:rPr lang="de-CH" sz="1898" b="1" dirty="0">
                <a:solidFill>
                  <a:srgbClr val="222222"/>
                </a:solidFill>
              </a:rPr>
              <a:t>2. Fange einfach an und verbessere (Beispiel 1)</a:t>
            </a:r>
          </a:p>
          <a:p>
            <a:pPr marL="0" indent="0">
              <a:buNone/>
            </a:pPr>
            <a:endParaRPr lang="de-CH" sz="1898" dirty="0"/>
          </a:p>
          <a:p>
            <a:pPr marL="0" indent="0">
              <a:buNone/>
            </a:pPr>
            <a:r>
              <a:rPr lang="de-CH" sz="1898" dirty="0"/>
              <a:t>❌ Entwickle ein vollständiges Regiekonzept für eine moderne Adaption von Shakespeares Hamlet, einschliesslich Bühnenbild, Kostümgestaltung, Lichtdesign und einer Analyse der Charaktere.</a:t>
            </a:r>
          </a:p>
          <a:p>
            <a:pPr marL="0" indent="0">
              <a:buNone/>
            </a:pPr>
            <a:endParaRPr lang="de-CH" sz="1898" dirty="0"/>
          </a:p>
          <a:p>
            <a:pPr marL="443922" indent="-443922" defTabSz="448096">
              <a:buNone/>
            </a:pPr>
            <a:r>
              <a:rPr lang="de-CH" sz="1898" dirty="0"/>
              <a:t>✅ Erstelle drei zentrale Ideen, wie eine moderne Version von Hamlet durch Bühnenbild und Kostüme visuell vermittelt werden könnte.</a:t>
            </a:r>
          </a:p>
          <a:p>
            <a:pPr marL="530432" indent="-530432" defTabSz="448096">
              <a:buNone/>
            </a:pPr>
            <a:endParaRPr lang="de-CH" sz="1898" dirty="0"/>
          </a:p>
          <a:p>
            <a:pPr marL="530432" indent="-530432" defTabSz="448096">
              <a:buNone/>
            </a:pPr>
            <a:r>
              <a:rPr lang="de-CH" sz="1898" b="1" dirty="0"/>
              <a:t>Wichtig</a:t>
            </a:r>
            <a:r>
              <a:rPr lang="de-CH" sz="1898" dirty="0"/>
              <a:t>: Dies ist nur der Ausgangspunkt. Basierend auf der Antwort solltest du weitere Fragen stellen oder um Erklärungen bitten. Zum Beispiel:</a:t>
            </a:r>
          </a:p>
          <a:p>
            <a:pPr lvl="1" defTabSz="448096"/>
            <a:r>
              <a:rPr lang="de-CH" sz="1898" dirty="0"/>
              <a:t>„Kannst du ein Beispiel für ein spezifisches Kostümdetail geben, das moderne Elemente einbezieht?“</a:t>
            </a:r>
          </a:p>
          <a:p>
            <a:pPr lvl="1" defTabSz="448096"/>
            <a:r>
              <a:rPr lang="de-CH" sz="1898" dirty="0"/>
              <a:t>„Wie könnte das Bühnenbild die Stimmung oder den inneren Konflikt der Charaktere widerspiegeln?“</a:t>
            </a:r>
          </a:p>
        </p:txBody>
      </p:sp>
      <p:sp>
        <p:nvSpPr>
          <p:cNvPr id="6" name="Inhaltsplatzhalter 1">
            <a:extLst>
              <a:ext uri="{FF2B5EF4-FFF2-40B4-BE49-F238E27FC236}">
                <a16:creationId xmlns:a16="http://schemas.microsoft.com/office/drawing/2014/main" id="{98F83811-097A-FFDF-B874-4C3437AC36AB}"/>
              </a:ext>
            </a:extLst>
          </p:cNvPr>
          <p:cNvSpPr txBox="1">
            <a:spLocks/>
          </p:cNvSpPr>
          <p:nvPr/>
        </p:nvSpPr>
        <p:spPr>
          <a:xfrm>
            <a:off x="845037" y="1256160"/>
            <a:ext cx="10501926" cy="4345680"/>
          </a:xfrm>
          <a:prstGeom prst="rect">
            <a:avLst/>
          </a:prstGeom>
        </p:spPr>
        <p:txBody>
          <a:bodyPr vert="horz" lIns="0" tIns="0" rIns="0" bIns="0" rtlCol="0">
            <a:noAutofit/>
          </a:bodyPr>
          <a:lstStyle>
            <a:lvl1pPr marL="266700" marR="0" indent="-266700"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ＭＳ Ｐゴシック" charset="0"/>
              </a:defRPr>
            </a:lvl1pPr>
            <a:lvl2pPr marL="538163" marR="0" indent="-271463"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2pPr>
            <a:lvl3pPr marL="808038" marR="0" indent="-269875"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3pPr>
            <a:lvl4pPr marL="1074738" marR="0" indent="-266700"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4pPr>
            <a:lvl5pPr marL="1346200" marR="0" indent="-271463"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CH" sz="1997" dirty="0"/>
          </a:p>
        </p:txBody>
      </p:sp>
    </p:spTree>
    <p:extLst>
      <p:ext uri="{BB962C8B-B14F-4D97-AF65-F5344CB8AC3E}">
        <p14:creationId xmlns:p14="http://schemas.microsoft.com/office/powerpoint/2010/main" val="215164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7644C-F908-E944-5A73-9B6AEDE2E362}"/>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E4172A75-AF75-ABA3-37CC-1C08509A4A17}"/>
              </a:ext>
            </a:extLst>
          </p:cNvPr>
          <p:cNvSpPr>
            <a:spLocks noGrp="1"/>
          </p:cNvSpPr>
          <p:nvPr>
            <p:ph type="title"/>
          </p:nvPr>
        </p:nvSpPr>
        <p:spPr/>
        <p:txBody>
          <a:bodyPr/>
          <a:lstStyle/>
          <a:p>
            <a:pPr algn="l" rtl="0" fontAlgn="base"/>
            <a:r>
              <a:rPr lang="de-CH"/>
              <a:t>Prompting: Grundlagen</a:t>
            </a:r>
          </a:p>
        </p:txBody>
      </p:sp>
      <p:sp>
        <p:nvSpPr>
          <p:cNvPr id="5" name="Content Placeholder 4">
            <a:extLst>
              <a:ext uri="{FF2B5EF4-FFF2-40B4-BE49-F238E27FC236}">
                <a16:creationId xmlns:a16="http://schemas.microsoft.com/office/drawing/2014/main" id="{1EF60C72-DA06-6244-DFEF-0E529825B282}"/>
              </a:ext>
            </a:extLst>
          </p:cNvPr>
          <p:cNvSpPr>
            <a:spLocks noGrp="1"/>
          </p:cNvSpPr>
          <p:nvPr>
            <p:ph sz="quarter" idx="11"/>
          </p:nvPr>
        </p:nvSpPr>
        <p:spPr/>
        <p:txBody>
          <a:bodyPr>
            <a:normAutofit fontScale="92500" lnSpcReduction="10000"/>
          </a:bodyPr>
          <a:lstStyle/>
          <a:p>
            <a:pPr marL="0" indent="0">
              <a:buNone/>
            </a:pPr>
            <a:r>
              <a:rPr lang="de-CH" sz="1898" b="1" dirty="0">
                <a:solidFill>
                  <a:srgbClr val="222222"/>
                </a:solidFill>
              </a:rPr>
              <a:t>2. Fange einfach an und verbessere (Beispiel 2)</a:t>
            </a:r>
          </a:p>
          <a:p>
            <a:pPr marL="0" indent="0">
              <a:buNone/>
            </a:pPr>
            <a:endParaRPr lang="de-CH" sz="1898" dirty="0"/>
          </a:p>
          <a:p>
            <a:pPr marL="0" indent="0">
              <a:buNone/>
            </a:pPr>
            <a:r>
              <a:rPr lang="de-CH" sz="2000" dirty="0"/>
              <a:t>❌ Erstelle einen umfassenden, mehrstufigen Behandlungsplan für einen Patienten mit chronischer Hypertonie, einschließlich Medikamentenregime, Lebensstiländerungen, Nachsorgezeitplan und möglichen Komplikationen.</a:t>
            </a:r>
          </a:p>
          <a:p>
            <a:pPr marL="0" indent="0">
              <a:buNone/>
            </a:pPr>
            <a:endParaRPr lang="de-CH" sz="2000" dirty="0"/>
          </a:p>
          <a:p>
            <a:pPr marL="531122" indent="-531122" defTabSz="448679">
              <a:buNone/>
            </a:pPr>
            <a:r>
              <a:rPr lang="de-CH" sz="2000" dirty="0"/>
              <a:t>✅ Schlage drei wichtige Lebensstiländerungen für einen Patienten vor, bei dem kürzlich eine leichte Hypertonie diagnostiziert wurde.</a:t>
            </a:r>
          </a:p>
          <a:p>
            <a:pPr marL="531122" indent="-531122" defTabSz="448679">
              <a:buNone/>
            </a:pPr>
            <a:endParaRPr lang="de-CH" sz="2000" dirty="0"/>
          </a:p>
          <a:p>
            <a:pPr marL="531122" indent="-531122" defTabSz="448679">
              <a:buNone/>
            </a:pPr>
            <a:r>
              <a:rPr lang="de-CH" sz="2000" b="1" dirty="0"/>
              <a:t>Wichtig</a:t>
            </a:r>
            <a:r>
              <a:rPr lang="de-CH" sz="2000" dirty="0"/>
              <a:t>: Dies ist nur der Ausgangspunkt. Basierend auf der Antwort solltest du weitere Fragen stellen oder um Erklärungen bitten. Zum Beispiel:</a:t>
            </a:r>
          </a:p>
          <a:p>
            <a:pPr lvl="1" defTabSz="448679"/>
            <a:r>
              <a:rPr lang="de-CH" sz="2000" dirty="0"/>
              <a:t>"Kannst du mehr Details zu einer dieser Änderungen geben?"</a:t>
            </a:r>
          </a:p>
          <a:p>
            <a:pPr lvl="1" defTabSz="448679"/>
            <a:r>
              <a:rPr lang="de-CH" sz="2000" dirty="0"/>
              <a:t>"Welche Auswirkungen hätte jede dieser Änderungen auf den Blutdruck?"</a:t>
            </a:r>
          </a:p>
          <a:p>
            <a:pPr lvl="1" defTabSz="448679"/>
            <a:r>
              <a:rPr lang="de-CH" sz="2000" dirty="0"/>
              <a:t>"Gibt es mögliche Herausforderungen bei der Umsetzung dieser Änderungen?"</a:t>
            </a:r>
          </a:p>
        </p:txBody>
      </p:sp>
      <p:sp>
        <p:nvSpPr>
          <p:cNvPr id="6" name="Inhaltsplatzhalter 1">
            <a:extLst>
              <a:ext uri="{FF2B5EF4-FFF2-40B4-BE49-F238E27FC236}">
                <a16:creationId xmlns:a16="http://schemas.microsoft.com/office/drawing/2014/main" id="{BF478EED-C025-92E8-8F80-19771648C2FD}"/>
              </a:ext>
            </a:extLst>
          </p:cNvPr>
          <p:cNvSpPr txBox="1">
            <a:spLocks/>
          </p:cNvSpPr>
          <p:nvPr/>
        </p:nvSpPr>
        <p:spPr>
          <a:xfrm>
            <a:off x="845037" y="1256160"/>
            <a:ext cx="10501926" cy="4345680"/>
          </a:xfrm>
          <a:prstGeom prst="rect">
            <a:avLst/>
          </a:prstGeom>
        </p:spPr>
        <p:txBody>
          <a:bodyPr vert="horz" lIns="0" tIns="0" rIns="0" bIns="0" rtlCol="0">
            <a:noAutofit/>
          </a:bodyPr>
          <a:lstStyle>
            <a:lvl1pPr marL="266700" marR="0" indent="-266700"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ＭＳ Ｐゴシック" charset="0"/>
              </a:defRPr>
            </a:lvl1pPr>
            <a:lvl2pPr marL="538163" marR="0" indent="-271463"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2pPr>
            <a:lvl3pPr marL="808038" marR="0" indent="-269875"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3pPr>
            <a:lvl4pPr marL="1074738" marR="0" indent="-266700"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4pPr>
            <a:lvl5pPr marL="1346200" marR="0" indent="-271463" algn="l" defTabSz="457200" rtl="0" eaLnBrk="1" fontAlgn="base" latinLnBrk="0" hangingPunct="1">
              <a:lnSpc>
                <a:spcPct val="100000"/>
              </a:lnSpc>
              <a:spcBef>
                <a:spcPct val="20000"/>
              </a:spcBef>
              <a:spcAft>
                <a:spcPct val="0"/>
              </a:spcAft>
              <a:buClr>
                <a:schemeClr val="accent6"/>
              </a:buClr>
              <a:buSzPct val="75000"/>
              <a:buFont typeface="Wingdings 3" panose="05040102010807070707" pitchFamily="18" charset="2"/>
              <a:buChar char=""/>
              <a:tabLst/>
              <a:defRPr sz="2200" kern="1200" baseline="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CH" sz="1997" dirty="0"/>
          </a:p>
        </p:txBody>
      </p:sp>
    </p:spTree>
    <p:extLst>
      <p:ext uri="{BB962C8B-B14F-4D97-AF65-F5344CB8AC3E}">
        <p14:creationId xmlns:p14="http://schemas.microsoft.com/office/powerpoint/2010/main" val="234168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8F83811-097A-FFDF-B874-4C3437AC36AB}"/>
              </a:ext>
            </a:extLst>
          </p:cNvPr>
          <p:cNvSpPr>
            <a:spLocks noGrp="1"/>
          </p:cNvSpPr>
          <p:nvPr>
            <p:ph sz="quarter" idx="11"/>
          </p:nvPr>
        </p:nvSpPr>
        <p:spPr/>
        <p:txBody>
          <a:bodyPr>
            <a:normAutofit fontScale="92500" lnSpcReduction="10000"/>
          </a:bodyPr>
          <a:lstStyle/>
          <a:p>
            <a:pPr marL="0" indent="0">
              <a:buNone/>
            </a:pPr>
            <a:r>
              <a:rPr lang="de-CH" sz="1898" b="1" dirty="0">
                <a:solidFill>
                  <a:srgbClr val="222222"/>
                </a:solidFill>
              </a:rPr>
              <a:t>3. Verwende Beispiele und Kontext</a:t>
            </a:r>
          </a:p>
          <a:p>
            <a:pPr marL="0" indent="0">
              <a:buNone/>
            </a:pPr>
            <a:endParaRPr lang="de-CH" sz="1898" b="1" dirty="0">
              <a:solidFill>
                <a:srgbClr val="222222"/>
              </a:solidFill>
            </a:endParaRPr>
          </a:p>
          <a:p>
            <a:r>
              <a:rPr lang="de-CH" sz="1898" dirty="0">
                <a:solidFill>
                  <a:srgbClr val="222222"/>
                </a:solidFill>
              </a:rPr>
              <a:t>Beschreibe, welche Art von Output du erwartest</a:t>
            </a:r>
          </a:p>
          <a:p>
            <a:r>
              <a:rPr lang="de-CH" sz="1898" dirty="0">
                <a:solidFill>
                  <a:srgbClr val="222222"/>
                </a:solidFill>
              </a:rPr>
              <a:t>Gib ein Muster vor, wenn du ein bestimmtes Format oder einen Stil wünschst</a:t>
            </a:r>
          </a:p>
          <a:p>
            <a:pPr marL="0" indent="0">
              <a:buNone/>
            </a:pPr>
            <a:endParaRPr lang="de-CH" sz="1898" dirty="0"/>
          </a:p>
          <a:p>
            <a:pPr marL="0" indent="0">
              <a:buNone/>
            </a:pPr>
            <a:r>
              <a:rPr lang="de-CH" sz="1898" dirty="0"/>
              <a:t>❌ Erkläre, wie man eine Skulptur restauriert.</a:t>
            </a:r>
          </a:p>
          <a:p>
            <a:pPr marL="0" indent="0">
              <a:buNone/>
            </a:pPr>
            <a:endParaRPr lang="de-CH" sz="1898" dirty="0"/>
          </a:p>
          <a:p>
            <a:pPr marL="443922" indent="-443922" defTabSz="448096">
              <a:buNone/>
            </a:pPr>
            <a:r>
              <a:rPr lang="de-CH" sz="1898" dirty="0"/>
              <a:t>✅ Erkläre, wie man eine Marmorskulptur mit sichtbaren Rissen restauriert. Berücksichtige dabei Schritte wie:</a:t>
            </a:r>
          </a:p>
          <a:p>
            <a:pPr lvl="2" defTabSz="448096"/>
            <a:r>
              <a:rPr lang="de-CH" sz="1898" dirty="0"/>
              <a:t>Sichtung und Dokumentation des Schadens</a:t>
            </a:r>
          </a:p>
          <a:p>
            <a:pPr lvl="2" defTabSz="448096"/>
            <a:r>
              <a:rPr lang="de-CH" sz="1898" dirty="0"/>
              <a:t>Auswahl und Testen geeigneter Materialien zur Rissfüllung</a:t>
            </a:r>
          </a:p>
          <a:p>
            <a:pPr lvl="2" defTabSz="448096"/>
            <a:r>
              <a:rPr lang="de-CH" sz="1898" dirty="0"/>
              <a:t>Anwendung und Glättung des Füllmaterials</a:t>
            </a:r>
          </a:p>
          <a:p>
            <a:pPr marL="0" indent="0" defTabSz="448096">
              <a:buNone/>
            </a:pPr>
            <a:r>
              <a:rPr lang="de-CH" sz="1898" dirty="0"/>
              <a:t>	Gib Details zu den Werkzeugen, Materialien und Techniken an, die für jeden Schritt notwendig sind.</a:t>
            </a:r>
          </a:p>
        </p:txBody>
      </p:sp>
      <p:sp>
        <p:nvSpPr>
          <p:cNvPr id="3" name="Titel 2">
            <a:extLst>
              <a:ext uri="{FF2B5EF4-FFF2-40B4-BE49-F238E27FC236}">
                <a16:creationId xmlns:a16="http://schemas.microsoft.com/office/drawing/2014/main" id="{B347FFC7-5F55-D03D-D795-FF7B6D1DF234}"/>
              </a:ext>
            </a:extLst>
          </p:cNvPr>
          <p:cNvSpPr>
            <a:spLocks noGrp="1"/>
          </p:cNvSpPr>
          <p:nvPr>
            <p:ph type="title"/>
          </p:nvPr>
        </p:nvSpPr>
        <p:spPr/>
        <p:txBody>
          <a:bodyPr/>
          <a:lstStyle/>
          <a:p>
            <a:pPr algn="l" rtl="0" fontAlgn="base"/>
            <a:r>
              <a:rPr lang="de-CH"/>
              <a:t>Prompting: Grundlagen</a:t>
            </a:r>
          </a:p>
        </p:txBody>
      </p:sp>
    </p:spTree>
    <p:extLst>
      <p:ext uri="{BB962C8B-B14F-4D97-AF65-F5344CB8AC3E}">
        <p14:creationId xmlns:p14="http://schemas.microsoft.com/office/powerpoint/2010/main" val="2734872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1037</Words>
  <Application>Microsoft Macintosh PowerPoint</Application>
  <PresentationFormat>Widescreen</PresentationFormat>
  <Paragraphs>128</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Lucida Sans</vt:lpstr>
      <vt:lpstr>Wingdings</vt:lpstr>
      <vt:lpstr>Office Theme</vt:lpstr>
      <vt:lpstr>Prompting: Eine Einführung</vt:lpstr>
      <vt:lpstr>Was ist ein Prompt?</vt:lpstr>
      <vt:lpstr>Wie wird Text (Output) erzeugt?</vt:lpstr>
      <vt:lpstr>Wie kann ich den Output beeinflussen? </vt:lpstr>
      <vt:lpstr>Prompting: Grundlagen</vt:lpstr>
      <vt:lpstr>Prompting: Grundlagen</vt:lpstr>
      <vt:lpstr>Prompting: Grundlagen</vt:lpstr>
      <vt:lpstr>Prompting: Grundlagen</vt:lpstr>
      <vt:lpstr>Prompting: Grundlagen</vt:lpstr>
      <vt:lpstr>Prompting: Grundlagen</vt:lpstr>
      <vt:lpstr>Prompting: Grundlagen</vt:lpstr>
      <vt:lpstr>Prompting: Grundlagen</vt:lpstr>
      <vt:lpstr>Prompting: Grundlagen</vt:lpstr>
      <vt:lpstr>Prompting: Bonustips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Ellis</dc:creator>
  <cp:lastModifiedBy>Andrew Ellis</cp:lastModifiedBy>
  <cp:revision>4</cp:revision>
  <dcterms:created xsi:type="dcterms:W3CDTF">2024-12-04T23:47:17Z</dcterms:created>
  <dcterms:modified xsi:type="dcterms:W3CDTF">2024-12-05T00:06:56Z</dcterms:modified>
</cp:coreProperties>
</file>