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Space Grotesk Light"/>
      <p:regular r:id="rId35"/>
      <p:bold r:id="rId36"/>
    </p:embeddedFont>
    <p:embeddedFont>
      <p:font typeface="Space Grotesk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paceGroteskLigh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paceGrotesk-regular.fntdata"/><Relationship Id="rId14" Type="http://schemas.openxmlformats.org/officeDocument/2006/relationships/slide" Target="slides/slide10.xml"/><Relationship Id="rId36" Type="http://schemas.openxmlformats.org/officeDocument/2006/relationships/font" Target="fonts/SpaceGrotesk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paceGrotesk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8b465bc37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8b465bc3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8b465bc37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8b465bc3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e8b465bc37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e8b465bc3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e99f98a0e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e99f98a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e8b465bc37_1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e8b465bc3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8b465bc37_1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8b465bc37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e99f98a0e1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e99f98a0e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99f98a0e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99f98a0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99f98a0e1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99f98a0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e99f98a0e1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e99f98a0e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e99f98a0e1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e99f98a0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e99f98a0e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e99f98a0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e99f98a0e1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e99f98a0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e99f98a0e1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e99f98a0e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e99f98a0e1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e99f98a0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9f98a0e1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9f98a0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e99f98a0e1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e99f98a0e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e99f98a0e1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e99f98a0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e99f98a0e1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e99f98a0e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8b465bc37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8b465bc3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8b465bc37_1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8b465bc3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e8b465bc37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e8b465bc3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e8b465bc37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e8b465bc3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problems/contains-duplicat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problems/majority-elemen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eetcode.com/problems/two-su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eetcode.com/problems/3s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virtuoso98/leetcode_worksho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137600" y="1398450"/>
            <a:ext cx="6868800" cy="23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Leetcode Workshop</a:t>
            </a:r>
            <a:endParaRPr sz="5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Session 1 - Intro + HashTables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2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Contains Duplicate</a:t>
            </a:r>
            <a:r>
              <a:rPr lang="en" sz="1600"/>
              <a:t>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https://leetcode.com/problems/contains-duplicate/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5" name="Google Shape;975;p22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22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77" name="Google Shape;977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22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2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2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2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4" name="Google Shape;984;p22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85" name="Google Shape;985;p22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22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87" name="Google Shape;987;p22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5" name="Google Shape;995;p22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Programming Warmup 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3"/>
          <p:cNvSpPr txBox="1"/>
          <p:nvPr>
            <p:ph idx="1" type="body"/>
          </p:nvPr>
        </p:nvSpPr>
        <p:spPr>
          <a:xfrm>
            <a:off x="1308450" y="1793850"/>
            <a:ext cx="6527100" cy="155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This is a very trivial LeetCode Question, but how did you solve it?</a:t>
            </a:r>
            <a:endParaRPr/>
          </a:p>
        </p:txBody>
      </p:sp>
      <p:sp>
        <p:nvSpPr>
          <p:cNvPr id="1001" name="Google Shape;1001;p2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 txBox="1"/>
          <p:nvPr>
            <p:ph idx="1" type="body"/>
          </p:nvPr>
        </p:nvSpPr>
        <p:spPr>
          <a:xfrm>
            <a:off x="1308450" y="160625"/>
            <a:ext cx="6527100" cy="80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Compare these 2 valid solutions...</a:t>
            </a:r>
            <a:endParaRPr/>
          </a:p>
        </p:txBody>
      </p:sp>
      <p:sp>
        <p:nvSpPr>
          <p:cNvPr id="1007" name="Google Shape;1007;p2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8" name="Google Shape;10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422050"/>
            <a:ext cx="4016050" cy="24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374" y="1422050"/>
            <a:ext cx="4115351" cy="24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5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Runtime Complexity</a:t>
            </a:r>
            <a:endParaRPr sz="5200"/>
          </a:p>
        </p:txBody>
      </p:sp>
      <p:sp>
        <p:nvSpPr>
          <p:cNvPr id="1015" name="Google Shape;1015;p25"/>
          <p:cNvSpPr txBox="1"/>
          <p:nvPr>
            <p:ph idx="4294967295" type="subTitle"/>
          </p:nvPr>
        </p:nvSpPr>
        <p:spPr>
          <a:xfrm>
            <a:off x="776400" y="1499200"/>
            <a:ext cx="4769400" cy="28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Focus on runtime - Big-O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Loosely, how does program runtime scale relative to data size?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 excel, code needs to be efficient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 general, think about brute force solution first, then efficient solution</a:t>
            </a:r>
            <a:endParaRPr b="1" sz="1800"/>
          </a:p>
        </p:txBody>
      </p:sp>
      <p:sp>
        <p:nvSpPr>
          <p:cNvPr id="1016" name="Google Shape;1016;p2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7" name="Google Shape;10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450" y="1499200"/>
            <a:ext cx="3340326" cy="2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6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Food for Thought</a:t>
            </a:r>
            <a:endParaRPr sz="5200"/>
          </a:p>
        </p:txBody>
      </p:sp>
      <p:sp>
        <p:nvSpPr>
          <p:cNvPr id="1023" name="Google Shape;1023;p26"/>
          <p:cNvSpPr txBox="1"/>
          <p:nvPr>
            <p:ph idx="4294967295" type="subTitle"/>
          </p:nvPr>
        </p:nvSpPr>
        <p:spPr>
          <a:xfrm>
            <a:off x="776400" y="1499200"/>
            <a:ext cx="7539000" cy="28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broad technique am I using to solve the problem?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High-level </a:t>
            </a:r>
            <a:r>
              <a:rPr b="1" lang="en" sz="1800"/>
              <a:t>approach</a:t>
            </a:r>
            <a:r>
              <a:rPr b="1" lang="en" sz="1800"/>
              <a:t> to algorithm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Any edge cases I need to account for?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Coding out the actual approach</a:t>
            </a:r>
            <a:endParaRPr b="1" sz="1800"/>
          </a:p>
        </p:txBody>
      </p:sp>
      <p:sp>
        <p:nvSpPr>
          <p:cNvPr id="1024" name="Google Shape;1024;p2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7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900"/>
              <a:t>A perfect way to remember data that you’ve previously seen</a:t>
            </a:r>
            <a:endParaRPr sz="1900"/>
          </a:p>
        </p:txBody>
      </p:sp>
      <p:sp>
        <p:nvSpPr>
          <p:cNvPr id="1030" name="Google Shape;1030;p27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27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032" name="Google Shape;1032;p2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27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7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7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7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9" name="Google Shape;1039;p27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040" name="Google Shape;1040;p27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1" name="Google Shape;1041;p27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042" name="Google Shape;1042;p27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7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" name="Google Shape;1050;p27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Hash Tables/ Sets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8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Hash Tables</a:t>
            </a:r>
            <a:endParaRPr sz="5200"/>
          </a:p>
        </p:txBody>
      </p:sp>
      <p:sp>
        <p:nvSpPr>
          <p:cNvPr id="1056" name="Google Shape;1056;p28"/>
          <p:cNvSpPr txBox="1"/>
          <p:nvPr>
            <p:ph idx="4294967295" type="subTitle"/>
          </p:nvPr>
        </p:nvSpPr>
        <p:spPr>
          <a:xfrm>
            <a:off x="770000" y="130405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Hashing </a:t>
            </a:r>
            <a:r>
              <a:rPr b="1" lang="en" sz="1600"/>
              <a:t>- Deterministic conversion of value to a unique key, or index in a Hash Table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Hash Table</a:t>
            </a:r>
            <a:r>
              <a:rPr b="1" lang="en" sz="1600"/>
              <a:t> - Data structure that stores data in an associative manner (key-value) pair in a large 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O(1) Lookup Time (Keys), O(1) Insertion, O(1) Removal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O(n) Lookup Time (Values)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More in-depth explanation in YSC2229 DSA, not here!</a:t>
            </a:r>
            <a:endParaRPr b="1" sz="1600"/>
          </a:p>
        </p:txBody>
      </p:sp>
      <p:sp>
        <p:nvSpPr>
          <p:cNvPr id="1057" name="Google Shape;1057;p2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9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Hash Sets</a:t>
            </a:r>
            <a:endParaRPr sz="5200"/>
          </a:p>
        </p:txBody>
      </p:sp>
      <p:sp>
        <p:nvSpPr>
          <p:cNvPr id="1063" name="Google Shape;1063;p29"/>
          <p:cNvSpPr txBox="1"/>
          <p:nvPr>
            <p:ph idx="4294967295" type="subTitle"/>
          </p:nvPr>
        </p:nvSpPr>
        <p:spPr>
          <a:xfrm>
            <a:off x="770000" y="130405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Very similar to what you learnt in Mathematics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Highly optimized for lookup-time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Stores a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collection of values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as opposed to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Key-Value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relationships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O(1) Lookup Time, O(1) Insertion, O(1) Removal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Values are not stored in any particular order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Only instances of immutable types can be added</a:t>
            </a:r>
            <a:endParaRPr b="1" sz="1600"/>
          </a:p>
        </p:txBody>
      </p:sp>
      <p:sp>
        <p:nvSpPr>
          <p:cNvPr id="1064" name="Google Shape;1064;p2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0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Majority Element</a:t>
            </a:r>
            <a:r>
              <a:rPr lang="en" sz="1700"/>
              <a:t>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https://leetcode.com/problems/majority-element/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0" name="Google Shape;1070;p30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30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072" name="Google Shape;1072;p3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30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0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0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0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9" name="Google Shape;1079;p30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080" name="Google Shape;1080;p30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30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082" name="Google Shape;1082;p30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0" name="Google Shape;1090;p30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Programming Warmup 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1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096" name="Google Shape;1096;p31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Think about how to avoid a KeyError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which often appears!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Do not hesitate on how to search Google for this very useful snippet (but NOT the solution)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Otherwise, Algorithm is very straightforward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97" name="Google Shape;1097;p3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/>
          <p:nvPr>
            <p:ph type="title"/>
          </p:nvPr>
        </p:nvSpPr>
        <p:spPr>
          <a:xfrm>
            <a:off x="855300" y="482200"/>
            <a:ext cx="6240900" cy="75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Agenda</a:t>
            </a:r>
            <a:endParaRPr sz="5600"/>
          </a:p>
        </p:txBody>
      </p:sp>
      <p:sp>
        <p:nvSpPr>
          <p:cNvPr id="883" name="Google Shape;883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Google Shape;884;p14"/>
          <p:cNvSpPr txBox="1"/>
          <p:nvPr/>
        </p:nvSpPr>
        <p:spPr>
          <a:xfrm>
            <a:off x="782250" y="1468050"/>
            <a:ext cx="5154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Introduction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Housekeeping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Pair Programming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Leetcode IDE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Warmup - Single Number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Hash Tables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Hash Table Practice Questions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2"/>
          <p:cNvSpPr txBox="1"/>
          <p:nvPr>
            <p:ph idx="4294967295" type="ctrTitle"/>
          </p:nvPr>
        </p:nvSpPr>
        <p:spPr>
          <a:xfrm>
            <a:off x="770000" y="968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1103" name="Google Shape;1103;p3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4" name="Google Shape;11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258" y="1067375"/>
            <a:ext cx="3605268" cy="35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2"/>
          <p:cNvSpPr txBox="1"/>
          <p:nvPr/>
        </p:nvSpPr>
        <p:spPr>
          <a:xfrm>
            <a:off x="825100" y="1253725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06" name="Google Shape;1106;p32"/>
          <p:cNvSpPr txBox="1"/>
          <p:nvPr>
            <p:ph idx="4294967295" type="subTitle"/>
          </p:nvPr>
        </p:nvSpPr>
        <p:spPr>
          <a:xfrm>
            <a:off x="770000" y="1206675"/>
            <a:ext cx="402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Broad approach: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Initialize freq table and majority threshold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Populate freq table then check if it exceeds threshold (to do it in 1-pass)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3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 Sum 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https://leetcode.com/problems/two-sum/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12" name="Google Shape;1112;p33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33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114" name="Google Shape;1114;p3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33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3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3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3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1" name="Google Shape;1121;p33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122" name="Google Shape;1122;p33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33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2" name="Google Shape;1132;p33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Programming Warmup 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4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138" name="Google Shape;1138;p34"/>
          <p:cNvSpPr txBox="1"/>
          <p:nvPr>
            <p:ph idx="4294967295" type="subTitle"/>
          </p:nvPr>
        </p:nvSpPr>
        <p:spPr>
          <a:xfrm>
            <a:off x="770000" y="1489475"/>
            <a:ext cx="7591200" cy="31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Think briefly about the brute-force implementation and see how that is inefficient.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Consider the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Relationship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between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key-value pairs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in the dictionary.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Remember the return type! This is something you must be very sensitive to.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9" name="Google Shape;1139;p3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5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Brute</a:t>
            </a:r>
            <a:endParaRPr sz="5200"/>
          </a:p>
        </p:txBody>
      </p:sp>
      <p:sp>
        <p:nvSpPr>
          <p:cNvPr id="1145" name="Google Shape;1145;p3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6" name="Google Shape;11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359075"/>
            <a:ext cx="6047085" cy="30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6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Hash</a:t>
            </a:r>
            <a:endParaRPr sz="5200"/>
          </a:p>
        </p:txBody>
      </p:sp>
      <p:sp>
        <p:nvSpPr>
          <p:cNvPr id="1152" name="Google Shape;1152;p3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3" name="Google Shape;11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251925"/>
            <a:ext cx="4815690" cy="32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 Sum</a:t>
            </a:r>
            <a:r>
              <a:rPr lang="en" sz="1700"/>
              <a:t> 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https://leetcode.com/problems/3sum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900"/>
              <a:t> </a:t>
            </a:r>
            <a:endParaRPr sz="1900"/>
          </a:p>
        </p:txBody>
      </p:sp>
      <p:sp>
        <p:nvSpPr>
          <p:cNvPr id="1159" name="Google Shape;1159;p37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37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161" name="Google Shape;1161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7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7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7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7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8" name="Google Shape;1168;p37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169" name="Google Shape;1169;p37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37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171" name="Google Shape;1171;p37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79" name="Google Shape;1179;p37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Extension</a:t>
            </a:r>
            <a:r>
              <a:rPr lang="en" sz="5400"/>
              <a:t> 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8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185" name="Google Shape;1185;p38"/>
          <p:cNvSpPr txBox="1"/>
          <p:nvPr>
            <p:ph idx="4294967295" type="subTitle"/>
          </p:nvPr>
        </p:nvSpPr>
        <p:spPr>
          <a:xfrm>
            <a:off x="770000" y="130405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There are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Multiple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requirements to this question. Think about how to tackle them one-by-one!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Consider using Python’s built-in sorting function. They usually run at O(n log(n)) complexity so if your final algorithm is running at O(n log(n)) or slower, sorting has a positive effect.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Can you apply 2Sum to 3Sum? If you fix one element, then…?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After sorting the function, consider how you’d avoid repetition of triplets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after finding one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6" name="Google Shape;1186;p3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9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1192" name="Google Shape;1192;p3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3" name="Google Shape;1193;p39"/>
          <p:cNvSpPr txBox="1"/>
          <p:nvPr/>
        </p:nvSpPr>
        <p:spPr>
          <a:xfrm>
            <a:off x="835825" y="1307300"/>
            <a:ext cx="7608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Sort the Array in ascending order</a:t>
            </a:r>
            <a:b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</a:b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Fix a pointer to the lowest value and For-loop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lphaL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If Lowest value is positive, break from the loop because sum must be positive</a:t>
            </a:r>
            <a:b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</a:b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Perform 2Sum to the right of the pointer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lphaL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Once found, append answer and prevent repetition by shifting pointer to prevent repetition</a:t>
            </a:r>
            <a:b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</a:b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Return Answer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0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Main</a:t>
            </a:r>
            <a:endParaRPr sz="5200"/>
          </a:p>
        </p:txBody>
      </p:sp>
      <p:sp>
        <p:nvSpPr>
          <p:cNvPr id="1199" name="Google Shape;1199;p4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0" name="Google Shape;1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359075"/>
            <a:ext cx="5963291" cy="30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1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Helper</a:t>
            </a:r>
            <a:endParaRPr sz="5200"/>
          </a:p>
        </p:txBody>
      </p:sp>
      <p:sp>
        <p:nvSpPr>
          <p:cNvPr id="1206" name="Google Shape;1206;p4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7" name="Google Shape;1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311000"/>
            <a:ext cx="4577101" cy="31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5"/>
          <p:cNvSpPr txBox="1"/>
          <p:nvPr>
            <p:ph idx="4294967295" type="ctrTitle"/>
          </p:nvPr>
        </p:nvSpPr>
        <p:spPr>
          <a:xfrm>
            <a:off x="770000" y="114300"/>
            <a:ext cx="38289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About Me</a:t>
            </a:r>
            <a:endParaRPr sz="5200"/>
          </a:p>
        </p:txBody>
      </p:sp>
      <p:sp>
        <p:nvSpPr>
          <p:cNvPr id="890" name="Google Shape;890;p15"/>
          <p:cNvSpPr txBox="1"/>
          <p:nvPr>
            <p:ph idx="4294967295" type="subTitle"/>
          </p:nvPr>
        </p:nvSpPr>
        <p:spPr>
          <a:xfrm>
            <a:off x="770000" y="1304200"/>
            <a:ext cx="4666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Year 3 Math Major, but also interested to be a Software Engineer</a:t>
            </a:r>
            <a:br>
              <a:rPr b="1" lang="en" sz="1250"/>
            </a:b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Experience in Software Engineering and Preparing for Technical Interviews</a:t>
            </a:r>
            <a:br>
              <a:rPr b="1" lang="en" sz="1250"/>
            </a:b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Stack: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React (Front-End)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Cypress (e2e testing)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Kotlin Spring (Back-End)</a:t>
            </a:r>
            <a:br>
              <a:rPr b="1" lang="en" sz="1250"/>
            </a:b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Notable project: kzhaoyuan.com</a:t>
            </a:r>
            <a:br>
              <a:rPr b="1" lang="en" sz="1250"/>
            </a:b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Fun fact: Self-learned Japanese to N2 During National Service</a:t>
            </a:r>
            <a:endParaRPr b="1" sz="1250"/>
          </a:p>
        </p:txBody>
      </p:sp>
      <p:sp>
        <p:nvSpPr>
          <p:cNvPr id="891" name="Google Shape;891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801" y="1529801"/>
            <a:ext cx="3138299" cy="235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2"/>
          <p:cNvSpPr txBox="1"/>
          <p:nvPr>
            <p:ph type="ctrTitle"/>
          </p:nvPr>
        </p:nvSpPr>
        <p:spPr>
          <a:xfrm>
            <a:off x="1632600" y="170521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 you!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</a:rPr>
              <a:t>See you next week.</a:t>
            </a:r>
            <a:endParaRPr sz="2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6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Self-Introductions</a:t>
            </a:r>
            <a:endParaRPr/>
          </a:p>
        </p:txBody>
      </p:sp>
      <p:sp>
        <p:nvSpPr>
          <p:cNvPr id="898" name="Google Shape;898;p16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You’ll be working with each other often!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7"/>
          <p:cNvSpPr txBox="1"/>
          <p:nvPr>
            <p:ph idx="4294967295" type="ctrTitle"/>
          </p:nvPr>
        </p:nvSpPr>
        <p:spPr>
          <a:xfrm>
            <a:off x="855300" y="2116750"/>
            <a:ext cx="7725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Housekeeping</a:t>
            </a:r>
            <a:endParaRPr sz="5300"/>
          </a:p>
        </p:txBody>
      </p:sp>
      <p:sp>
        <p:nvSpPr>
          <p:cNvPr id="904" name="Google Shape;904;p17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17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06" name="Google Shape;906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17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7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7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7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3" name="Google Shape;913;p17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14" name="Google Shape;914;p17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17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16" name="Google Shape;916;p17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8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Housekeeping</a:t>
            </a:r>
            <a:endParaRPr sz="5200"/>
          </a:p>
        </p:txBody>
      </p:sp>
      <p:sp>
        <p:nvSpPr>
          <p:cNvPr id="929" name="Google Shape;929;p18"/>
          <p:cNvSpPr txBox="1"/>
          <p:nvPr>
            <p:ph idx="4294967295" type="subTitle"/>
          </p:nvPr>
        </p:nvSpPr>
        <p:spPr>
          <a:xfrm>
            <a:off x="776400" y="14992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Fork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https://github.com/virtuoso98/leetcode_workshop</a:t>
            </a:r>
            <a:r>
              <a:rPr b="1" lang="en" sz="1800"/>
              <a:t> for resources, code and schedule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Telegram Group for Info dissemination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Please pay $15 deposit by PayLah or PayNow. Will be returned upon end of workshop, provided at least  5/7 sessions attended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Location, Hours: TBC</a:t>
            </a:r>
            <a:endParaRPr b="1" sz="1800"/>
          </a:p>
        </p:txBody>
      </p:sp>
      <p:sp>
        <p:nvSpPr>
          <p:cNvPr id="930" name="Google Shape;930;p1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9"/>
          <p:cNvSpPr txBox="1"/>
          <p:nvPr>
            <p:ph idx="4294967295" type="ctrTitle"/>
          </p:nvPr>
        </p:nvSpPr>
        <p:spPr>
          <a:xfrm>
            <a:off x="855300" y="2116750"/>
            <a:ext cx="7725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Why Pair Programming?</a:t>
            </a:r>
            <a:endParaRPr sz="5300"/>
          </a:p>
        </p:txBody>
      </p:sp>
      <p:sp>
        <p:nvSpPr>
          <p:cNvPr id="936" name="Google Shape;936;p19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38" name="Google Shape;938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19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9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9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9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5" name="Google Shape;945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46" name="Google Shape;946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48" name="Google Shape;948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0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Pair Programming</a:t>
            </a:r>
            <a:endParaRPr sz="5200"/>
          </a:p>
        </p:txBody>
      </p:sp>
      <p:sp>
        <p:nvSpPr>
          <p:cNvPr id="961" name="Google Shape;961;p20"/>
          <p:cNvSpPr txBox="1"/>
          <p:nvPr>
            <p:ph idx="4294967295" type="subTitle"/>
          </p:nvPr>
        </p:nvSpPr>
        <p:spPr>
          <a:xfrm>
            <a:off x="776400" y="14992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Pair programming - Working in pairs to solve problems (loosely)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Tech firms are not just looking for good coders, but coders who can communicate their solutions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Working in Tech is not a silo job, but a team effort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Please work with different people each week!</a:t>
            </a:r>
            <a:endParaRPr b="1" sz="1800"/>
          </a:p>
        </p:txBody>
      </p:sp>
      <p:sp>
        <p:nvSpPr>
          <p:cNvPr id="962" name="Google Shape;962;p2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1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Leetcode IDE</a:t>
            </a:r>
            <a:endParaRPr sz="5200"/>
          </a:p>
        </p:txBody>
      </p:sp>
      <p:sp>
        <p:nvSpPr>
          <p:cNvPr id="968" name="Google Shape;968;p21"/>
          <p:cNvSpPr txBox="1"/>
          <p:nvPr>
            <p:ph idx="4294967295" type="subTitle"/>
          </p:nvPr>
        </p:nvSpPr>
        <p:spPr>
          <a:xfrm>
            <a:off x="776400" y="14992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Simple and easy to navigate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Clean, no frills answering format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Curated questions from top companies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 short tour of the Leetcode IDE (Please create an account!)</a:t>
            </a:r>
            <a:endParaRPr b="1" sz="1800"/>
          </a:p>
        </p:txBody>
      </p:sp>
      <p:sp>
        <p:nvSpPr>
          <p:cNvPr id="969" name="Google Shape;969;p2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