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Space Grotesk Light"/>
      <p:regular r:id="rId31"/>
      <p:bold r:id="rId32"/>
    </p:embeddedFont>
    <p:embeddedFont>
      <p:font typeface="Space Grotesk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paceGrotesk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paceGrotesk-regular.fntdata"/><Relationship Id="rId10" Type="http://schemas.openxmlformats.org/officeDocument/2006/relationships/slide" Target="slides/slide6.xml"/><Relationship Id="rId32" Type="http://schemas.openxmlformats.org/officeDocument/2006/relationships/font" Target="fonts/SpaceGrotesk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paceGrotesk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8b465bed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8b465b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6fac5d4dd_0_8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6fac5d4dd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6fac5d4dd_0_4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6fac5d4dd_0_4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6fe563f7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6fe563f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6fac5d4dd_0_17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6fac5d4dd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6fac5d4dd_0_6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6fac5d4dd_0_6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e7028dee4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e7028dee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e6fac5d4dd_0_9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e6fac5d4dd_0_9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e6fac5d4dd_0_35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e6fac5d4dd_0_3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e6fac5d4dd_0_5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e6fac5d4dd_0_5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7028dee4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7028dee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8b465bed5_0_8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8b465bed5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e7028dee4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e7028dee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e6fac5d4dd_0_88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e6fac5d4dd_0_8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e6fac5d4dd_0_26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e6fac5d4dd_0_2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e6fac5d4dd_0_70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e6fac5d4dd_0_7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7028dee4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7028dee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e6fac5d4dd_0_79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e6fac5d4dd_0_7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e6fac5d4dd_0_44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e6fac5d4dd_0_4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6fac5d4dd_0_8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6fac5d4d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6fe563f7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6fe563f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6fe563f7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6fe563f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6fe563f7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6fe563f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e6fe563f7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e6fe563f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e7028dee4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e7028dee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6fe563f7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6fe563f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problems/remove-duplicates-from-sorted-arra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move-zero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etcode.com/problems/number-of-island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eetcode.com/problems/sort-color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137600" y="1398450"/>
            <a:ext cx="6868800" cy="23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Leetcode Workshop</a:t>
            </a:r>
            <a:endParaRPr sz="5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Session 2 - Arrays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2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Remove Duplicates - </a:t>
            </a:r>
            <a:r>
              <a:rPr lang="en" sz="1300"/>
              <a:t>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https://leetcode.com/problems/remove-duplicates-from-sorted-array/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8" name="Google Shape;938;p22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40" name="Google Shape;940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22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2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2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22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7" name="Google Shape;947;p22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48" name="Google Shape;948;p22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8" name="Google Shape;958;p22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Programming Warmup 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3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964" name="Google Shape;964;p23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●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Read the question very, very carefully! 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○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Checker only checks first k elements and ignores the rest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○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You shouldn’t produce a new array</a:t>
            </a:r>
            <a:b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</a:b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●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Array is already sorted in non-decreasing order. What does this mean for duplicate numbers?</a:t>
            </a:r>
            <a:b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</a:b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●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Could you use a solution with a pointer to  track unique elements and another pointer to traverse through the array?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Char char="○"/>
            </a:pP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What would you do if you (do not) </a:t>
            </a: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encounter</a:t>
            </a:r>
            <a:r>
              <a:rPr lang="en" sz="1500">
                <a:latin typeface="Space Grotesk"/>
                <a:ea typeface="Space Grotesk"/>
                <a:cs typeface="Space Grotesk"/>
                <a:sym typeface="Space Grotesk"/>
              </a:rPr>
              <a:t> an identical element?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5" name="Google Shape;965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4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971" name="Google Shape;971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5" y="1206673"/>
            <a:ext cx="4889670" cy="33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5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Move Zeros </a:t>
            </a:r>
            <a:r>
              <a:rPr lang="en" sz="2000"/>
              <a:t>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https://leetcode.com/problems/move-zeroes/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8" name="Google Shape;978;p25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25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80" name="Google Shape;980;p2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5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5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5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5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7" name="Google Shape;987;p25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88" name="Google Shape;988;p25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9" name="Google Shape;989;p25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90" name="Google Shape;990;p25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8" name="Google Shape;998;p25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Programming Warmup 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6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004" name="Google Shape;1004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26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You’re asked to do this </a:t>
            </a: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in-place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. What function must you use?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If you’re looping from left to right, what would you want to </a:t>
            </a: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keep track 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of? Zeros or non-zeros? Any potential pitfalls?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b="1" lang="en" sz="1700">
                <a:latin typeface="Space Grotesk"/>
                <a:ea typeface="Space Grotesk"/>
                <a:cs typeface="Space Grotesk"/>
                <a:sym typeface="Space Grotesk"/>
              </a:rPr>
              <a:t>Bonus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: What if you’re looping from right to left?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7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011" name="Google Shape;1011;p2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2" name="Google Shape;1012;p27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Loop from Left to Right (Demonstrated):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Pointer to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track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number of non-zeros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If track zeros, you risk swapping a zero into front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Loop from Right to Left (For overachievers):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Pointer to keep track of number of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zeros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○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No fear of unintended swapping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Perform swapping operation as needed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8"/>
          <p:cNvSpPr txBox="1"/>
          <p:nvPr>
            <p:ph idx="4294967295" type="ctrTitle"/>
          </p:nvPr>
        </p:nvSpPr>
        <p:spPr>
          <a:xfrm>
            <a:off x="770000" y="968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1018" name="Google Shape;1018;p2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9" name="Google Shape;1019;p28"/>
          <p:cNvSpPr txBox="1"/>
          <p:nvPr/>
        </p:nvSpPr>
        <p:spPr>
          <a:xfrm>
            <a:off x="825100" y="1253725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pic>
        <p:nvPicPr>
          <p:cNvPr id="1020" name="Google Shape;10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131225"/>
            <a:ext cx="5098929" cy="3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9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Number of Islands </a:t>
            </a:r>
            <a:r>
              <a:rPr lang="en" sz="1700"/>
              <a:t>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https://leetcode.com/problems/number-of-islands/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6" name="Google Shape;1026;p29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028" name="Google Shape;1028;p2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29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9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9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9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5" name="Google Shape;1035;p2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36" name="Google Shape;1036;p2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7" name="Google Shape;1037;p2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38" name="Google Shape;1038;p2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6" name="Google Shape;1046;p29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Challenge</a:t>
            </a:r>
            <a:r>
              <a:rPr lang="en" sz="5400"/>
              <a:t> 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0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052" name="Google Shape;1052;p30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Break your program down into stages. Don’t hesitate to write 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auxiliary</a:t>
            </a: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 functions. They’re a mark of a good programmer.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How should your program avoid double-counting islands?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Be careful of boundary conditions!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What letters refer to rows &amp; columns in Grid[a][b]?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3" name="Google Shape;1053;p3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1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059" name="Google Shape;1059;p31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Traverse the entire matrix through a nested for-loop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Every instance where pointer hits a “1”, increase island count by 1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Initiate a cleanup function to mark the island as explored (change “1” to “0” on 4 directions)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pace Grotesk"/>
              <a:buChar char="●"/>
            </a:pPr>
            <a: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  <a:t>Return total number of Islands</a:t>
            </a:r>
            <a:br>
              <a:rPr lang="en" sz="1700">
                <a:latin typeface="Space Grotesk"/>
                <a:ea typeface="Space Grotesk"/>
                <a:cs typeface="Space Grotesk"/>
                <a:sym typeface="Space Grotesk"/>
              </a:rPr>
            </a:b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0" name="Google Shape;1060;p3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/>
          <p:nvPr>
            <p:ph type="title"/>
          </p:nvPr>
        </p:nvSpPr>
        <p:spPr>
          <a:xfrm>
            <a:off x="855300" y="482200"/>
            <a:ext cx="6240900" cy="75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Agenda</a:t>
            </a:r>
            <a:endParaRPr sz="5600"/>
          </a:p>
        </p:txBody>
      </p:sp>
      <p:sp>
        <p:nvSpPr>
          <p:cNvPr id="883" name="Google Shape;883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14"/>
          <p:cNvSpPr txBox="1"/>
          <p:nvPr/>
        </p:nvSpPr>
        <p:spPr>
          <a:xfrm>
            <a:off x="782250" y="1468050"/>
            <a:ext cx="5154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Discussion on Arrays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Tested Topics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Practice - Remove Duplicates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Space Efficiency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lphaL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Practice- Move Zeros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lphaL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Practice - Sort Colours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AutoNum type="arabicPeriod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Practice - Number of Islands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2"/>
          <p:cNvSpPr txBox="1"/>
          <p:nvPr>
            <p:ph idx="4294967295" type="ctrTitle"/>
          </p:nvPr>
        </p:nvSpPr>
        <p:spPr>
          <a:xfrm>
            <a:off x="770000" y="968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Main</a:t>
            </a:r>
            <a:endParaRPr sz="5200"/>
          </a:p>
        </p:txBody>
      </p:sp>
      <p:sp>
        <p:nvSpPr>
          <p:cNvPr id="1066" name="Google Shape;1066;p3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7" name="Google Shape;1067;p32"/>
          <p:cNvSpPr txBox="1"/>
          <p:nvPr/>
        </p:nvSpPr>
        <p:spPr>
          <a:xfrm>
            <a:off x="825100" y="1253725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pic>
        <p:nvPicPr>
          <p:cNvPr id="1068" name="Google Shape;10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067375"/>
            <a:ext cx="3992850" cy="36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3"/>
          <p:cNvSpPr txBox="1"/>
          <p:nvPr>
            <p:ph idx="4294967295" type="ctrTitle"/>
          </p:nvPr>
        </p:nvSpPr>
        <p:spPr>
          <a:xfrm>
            <a:off x="770000" y="968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 - Helper</a:t>
            </a:r>
            <a:endParaRPr sz="5200"/>
          </a:p>
        </p:txBody>
      </p:sp>
      <p:sp>
        <p:nvSpPr>
          <p:cNvPr id="1074" name="Google Shape;1074;p3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5" name="Google Shape;1075;p33"/>
          <p:cNvSpPr txBox="1"/>
          <p:nvPr/>
        </p:nvSpPr>
        <p:spPr>
          <a:xfrm>
            <a:off x="825100" y="1253725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pic>
        <p:nvPicPr>
          <p:cNvPr id="1076" name="Google Shape;10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00" y="1067375"/>
            <a:ext cx="4692903" cy="35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4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Sort Colours </a:t>
            </a:r>
            <a:r>
              <a:rPr lang="en" sz="1900"/>
              <a:t>-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https://leetcode.com/problems/sort-colors/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82" name="Google Shape;1082;p34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34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1084" name="Google Shape;1084;p3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34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1" name="Google Shape;1091;p34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1092" name="Google Shape;1092;p34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3" name="Google Shape;1093;p34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1094" name="Google Shape;1094;p34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2" name="Google Shape;1102;p34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Challenge</a:t>
            </a:r>
            <a:endParaRPr sz="5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5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Hints</a:t>
            </a:r>
            <a:endParaRPr sz="5200"/>
          </a:p>
        </p:txBody>
      </p:sp>
      <p:sp>
        <p:nvSpPr>
          <p:cNvPr id="1108" name="Google Shape;1108;p35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Remember Moving Zeros? This problem is an extension.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2s need to be on the right while 0s need to be on the left. How would you assign these boundary pointers?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Think carefully about the conditions to be used here.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For the initiated, another straightforward solution exists.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09" name="Google Shape;1109;p3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6"/>
          <p:cNvSpPr txBox="1"/>
          <p:nvPr>
            <p:ph idx="4294967295" type="ctrTitle"/>
          </p:nvPr>
        </p:nvSpPr>
        <p:spPr>
          <a:xfrm>
            <a:off x="770000" y="2361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Intuition</a:t>
            </a:r>
            <a:endParaRPr sz="5200"/>
          </a:p>
        </p:txBody>
      </p:sp>
      <p:sp>
        <p:nvSpPr>
          <p:cNvPr id="1115" name="Google Shape;1115;p36"/>
          <p:cNvSpPr txBox="1"/>
          <p:nvPr>
            <p:ph idx="4294967295" type="subTitle"/>
          </p:nvPr>
        </p:nvSpPr>
        <p:spPr>
          <a:xfrm>
            <a:off x="776400" y="1475500"/>
            <a:ext cx="7591200" cy="3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Create a boundary pointer for “2” at the last index of the array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Create a boundary pointer for “0” at the first index of the array</a:t>
            </a:r>
            <a:b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latin typeface="Space Grotesk"/>
                <a:ea typeface="Space Grotesk"/>
                <a:cs typeface="Space Grotesk"/>
                <a:sym typeface="Space Grotesk"/>
              </a:rPr>
              <a:t>Traverse through the array (while-loop) and update the boundary pointers depending on the value of the current index.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6" name="Google Shape;1116;p3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7"/>
          <p:cNvSpPr txBox="1"/>
          <p:nvPr>
            <p:ph idx="4294967295" type="ctrTitle"/>
          </p:nvPr>
        </p:nvSpPr>
        <p:spPr>
          <a:xfrm>
            <a:off x="770000" y="96875"/>
            <a:ext cx="69576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Solution</a:t>
            </a:r>
            <a:endParaRPr sz="5200"/>
          </a:p>
        </p:txBody>
      </p:sp>
      <p:sp>
        <p:nvSpPr>
          <p:cNvPr id="1122" name="Google Shape;1122;p3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3" name="Google Shape;1123;p37"/>
          <p:cNvSpPr txBox="1"/>
          <p:nvPr/>
        </p:nvSpPr>
        <p:spPr>
          <a:xfrm>
            <a:off x="825100" y="1253725"/>
            <a:ext cx="40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pic>
        <p:nvPicPr>
          <p:cNvPr id="1124" name="Google Shape;11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1926650"/>
            <a:ext cx="3675475" cy="20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675" y="1487025"/>
            <a:ext cx="3992901" cy="290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8"/>
          <p:cNvSpPr txBox="1"/>
          <p:nvPr>
            <p:ph type="ctrTitle"/>
          </p:nvPr>
        </p:nvSpPr>
        <p:spPr>
          <a:xfrm>
            <a:off x="1632600" y="170521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 you!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</a:rPr>
              <a:t>See you next week.</a:t>
            </a:r>
            <a:endParaRPr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5"/>
          <p:cNvSpPr txBox="1"/>
          <p:nvPr>
            <p:ph type="title"/>
          </p:nvPr>
        </p:nvSpPr>
        <p:spPr>
          <a:xfrm>
            <a:off x="855300" y="66455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Arrays? </a:t>
            </a:r>
            <a:endParaRPr/>
          </a:p>
        </p:txBody>
      </p:sp>
      <p:sp>
        <p:nvSpPr>
          <p:cNvPr id="890" name="Google Shape;890;p15"/>
          <p:cNvSpPr txBox="1"/>
          <p:nvPr>
            <p:ph idx="1" type="body"/>
          </p:nvPr>
        </p:nvSpPr>
        <p:spPr>
          <a:xfrm>
            <a:off x="855300" y="1262050"/>
            <a:ext cx="6656400" cy="31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Collection of Values stored in contiguous memory locations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 zeroth index is assigned as the starting point, then so on</a:t>
            </a:r>
            <a:endParaRPr sz="1700"/>
          </a:p>
        </p:txBody>
      </p:sp>
      <p:sp>
        <p:nvSpPr>
          <p:cNvPr id="891" name="Google Shape;891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2764625"/>
            <a:ext cx="4931150" cy="17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6"/>
          <p:cNvSpPr txBox="1"/>
          <p:nvPr>
            <p:ph type="title"/>
          </p:nvPr>
        </p:nvSpPr>
        <p:spPr>
          <a:xfrm>
            <a:off x="855300" y="66455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O(1)</a:t>
            </a:r>
            <a:endParaRPr/>
          </a:p>
        </p:txBody>
      </p:sp>
      <p:sp>
        <p:nvSpPr>
          <p:cNvPr id="898" name="Google Shape;898;p16"/>
          <p:cNvSpPr txBox="1"/>
          <p:nvPr>
            <p:ph idx="1" type="body"/>
          </p:nvPr>
        </p:nvSpPr>
        <p:spPr>
          <a:xfrm>
            <a:off x="855300" y="1262050"/>
            <a:ext cx="6656400" cy="31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Append - add value to right end of array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Pop - Remove and return value from right end of array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Lookup - Return value corresponding to the given index from the array.</a:t>
            </a:r>
            <a:endParaRPr sz="1700"/>
          </a:p>
        </p:txBody>
      </p:sp>
      <p:sp>
        <p:nvSpPr>
          <p:cNvPr id="899" name="Google Shape;899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7"/>
          <p:cNvSpPr txBox="1"/>
          <p:nvPr>
            <p:ph type="title"/>
          </p:nvPr>
        </p:nvSpPr>
        <p:spPr>
          <a:xfrm>
            <a:off x="855300" y="66455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905" name="Google Shape;905;p17"/>
          <p:cNvSpPr txBox="1"/>
          <p:nvPr>
            <p:ph idx="1" type="body"/>
          </p:nvPr>
        </p:nvSpPr>
        <p:spPr>
          <a:xfrm>
            <a:off x="855300" y="1262050"/>
            <a:ext cx="6656400" cy="31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Popping and append from the right side is extremely efficient at O(1)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Lookup is efficient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Mutable Data Structure - can update on the fly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Theoretically the easiest data structure to manipulate</a:t>
            </a:r>
            <a:endParaRPr sz="1700"/>
          </a:p>
        </p:txBody>
      </p:sp>
      <p:sp>
        <p:nvSpPr>
          <p:cNvPr id="906" name="Google Shape;906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/>
          <p:nvPr>
            <p:ph type="title"/>
          </p:nvPr>
        </p:nvSpPr>
        <p:spPr>
          <a:xfrm>
            <a:off x="855300" y="66455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912" name="Google Shape;912;p18"/>
          <p:cNvSpPr txBox="1"/>
          <p:nvPr>
            <p:ph idx="1" type="body"/>
          </p:nvPr>
        </p:nvSpPr>
        <p:spPr>
          <a:xfrm>
            <a:off x="855300" y="1262050"/>
            <a:ext cx="6656400" cy="31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Popping and appending from left side or middle is inefficient O(n) due to shifting operations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Certain operations like list </a:t>
            </a:r>
            <a:r>
              <a:rPr lang="en" sz="1700"/>
              <a:t>concatenation</a:t>
            </a:r>
            <a:r>
              <a:rPr lang="en" sz="1700"/>
              <a:t> can force one to make a new copy of the array, taking O(n)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In more low-level languages, the size of array is fixed.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In general, these problems stem from arrays being contiguous</a:t>
            </a:r>
            <a:endParaRPr sz="1700"/>
          </a:p>
        </p:txBody>
      </p:sp>
      <p:sp>
        <p:nvSpPr>
          <p:cNvPr id="913" name="Google Shape;913;p1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/>
          <p:nvPr>
            <p:ph type="title"/>
          </p:nvPr>
        </p:nvSpPr>
        <p:spPr>
          <a:xfrm>
            <a:off x="855300" y="66455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O(1)</a:t>
            </a:r>
            <a:endParaRPr/>
          </a:p>
        </p:txBody>
      </p:sp>
      <p:sp>
        <p:nvSpPr>
          <p:cNvPr id="919" name="Google Shape;919;p19"/>
          <p:cNvSpPr txBox="1"/>
          <p:nvPr>
            <p:ph idx="1" type="body"/>
          </p:nvPr>
        </p:nvSpPr>
        <p:spPr>
          <a:xfrm>
            <a:off x="855300" y="1262050"/>
            <a:ext cx="6656400" cy="31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Append - add value to right end of array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Pop - Remove and return value from right end of array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Lookup - Return value corresponding to the given index from the array.</a:t>
            </a:r>
            <a:endParaRPr sz="1700"/>
          </a:p>
        </p:txBody>
      </p:sp>
      <p:sp>
        <p:nvSpPr>
          <p:cNvPr id="920" name="Google Shape;920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0"/>
          <p:cNvSpPr txBox="1"/>
          <p:nvPr>
            <p:ph type="title"/>
          </p:nvPr>
        </p:nvSpPr>
        <p:spPr>
          <a:xfrm>
            <a:off x="855300" y="482200"/>
            <a:ext cx="6240900" cy="75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Tested Topics</a:t>
            </a:r>
            <a:endParaRPr sz="5600"/>
          </a:p>
        </p:txBody>
      </p:sp>
      <p:sp>
        <p:nvSpPr>
          <p:cNvPr id="926" name="Google Shape;926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20"/>
          <p:cNvSpPr txBox="1"/>
          <p:nvPr/>
        </p:nvSpPr>
        <p:spPr>
          <a:xfrm>
            <a:off x="782250" y="1468050"/>
            <a:ext cx="631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Char char="●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Honestly, anything under the sun!</a:t>
            </a:r>
            <a:b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</a:b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Char char="●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Dynamic Programming, Traversal, Backtracking, you name it. Please get comfortable with operating with Arrays!</a:t>
            </a:r>
            <a:b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</a:b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Light"/>
              <a:buChar char="●"/>
            </a:pPr>
            <a:r>
              <a:rPr lang="en" sz="1600">
                <a:latin typeface="Space Grotesk Light"/>
                <a:ea typeface="Space Grotesk Light"/>
                <a:cs typeface="Space Grotesk Light"/>
                <a:sym typeface="Space Grotesk Light"/>
              </a:rPr>
              <a:t>Today’s focus will be on Programming Restrictions (Space Efficiency) and Slightly more complex implementations.</a:t>
            </a:r>
            <a:endParaRPr sz="16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1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