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23"/>
  </p:notesMasterIdLst>
  <p:handoutMasterIdLst>
    <p:handoutMasterId r:id="rId24"/>
  </p:handoutMasterIdLst>
  <p:sldIdLst>
    <p:sldId id="270" r:id="rId3"/>
    <p:sldId id="271" r:id="rId4"/>
    <p:sldId id="272" r:id="rId5"/>
    <p:sldId id="273" r:id="rId6"/>
    <p:sldId id="274" r:id="rId7"/>
    <p:sldId id="283" r:id="rId8"/>
    <p:sldId id="284" r:id="rId9"/>
    <p:sldId id="285" r:id="rId10"/>
    <p:sldId id="286" r:id="rId11"/>
    <p:sldId id="275" r:id="rId12"/>
    <p:sldId id="287" r:id="rId13"/>
    <p:sldId id="276" r:id="rId14"/>
    <p:sldId id="288" r:id="rId15"/>
    <p:sldId id="277" r:id="rId16"/>
    <p:sldId id="289" r:id="rId17"/>
    <p:sldId id="278" r:id="rId18"/>
    <p:sldId id="290" r:id="rId19"/>
    <p:sldId id="291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hugomathien/socc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Luca Petrelli, Ph.D.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Euro Leagues Soccer Outcome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10972800" cy="96012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Bookmakers’s</a:t>
            </a:r>
            <a:r>
              <a:rPr lang="en-US" dirty="0" smtClean="0"/>
              <a:t> odds: 2 days before game</a:t>
            </a:r>
          </a:p>
          <a:p>
            <a:r>
              <a:rPr lang="en-US" dirty="0" smtClean="0"/>
              <a:t>Points: average points during current season</a:t>
            </a:r>
          </a:p>
          <a:p>
            <a:r>
              <a:rPr lang="en-US" dirty="0" smtClean="0"/>
              <a:t>Streak: average points of last 5 games</a:t>
            </a:r>
          </a:p>
          <a:p>
            <a:r>
              <a:rPr lang="en-US" dirty="0" smtClean="0"/>
              <a:t>Formation: defensive, offensive (binary)</a:t>
            </a:r>
          </a:p>
          <a:p>
            <a:r>
              <a:rPr lang="en-US" dirty="0" smtClean="0"/>
              <a:t>League and stage: (categorical) and (numerical)</a:t>
            </a:r>
          </a:p>
          <a:p>
            <a:r>
              <a:rPr lang="en-US" dirty="0" smtClean="0"/>
              <a:t>Overall rating: team average rating from FIFA game</a:t>
            </a:r>
          </a:p>
          <a:p>
            <a:r>
              <a:rPr lang="en-US" dirty="0" smtClean="0"/>
              <a:t>Best player: rating of best player in team</a:t>
            </a:r>
          </a:p>
          <a:p>
            <a:r>
              <a:rPr lang="en-US" dirty="0" smtClean="0"/>
              <a:t>Diff: absolute value of difference between max and min odds</a:t>
            </a:r>
          </a:p>
          <a:p>
            <a:r>
              <a:rPr lang="en-US" dirty="0" smtClean="0"/>
              <a:t>Tie: score on 5 most likely criteria to identify tie games (0 to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10972800" cy="960120"/>
          </a:xfrm>
        </p:spPr>
        <p:txBody>
          <a:bodyPr/>
          <a:lstStyle/>
          <a:p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LR = LogisticRegression(C</a:t>
            </a:r>
            <a:r>
              <a:rPr lang="it-IT" dirty="0"/>
              <a:t>=.01, solver='sag', random_state=r, </a:t>
            </a:r>
            <a:r>
              <a:rPr lang="it-IT" dirty="0" smtClean="0"/>
              <a:t>							multi_class</a:t>
            </a:r>
            <a:r>
              <a:rPr lang="it-IT" dirty="0"/>
              <a:t>='multinomial</a:t>
            </a:r>
            <a:r>
              <a:rPr lang="it-IT" dirty="0" smtClean="0"/>
              <a:t>')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RF = </a:t>
            </a:r>
            <a:r>
              <a:rPr lang="en-US" dirty="0" err="1" smtClean="0"/>
              <a:t>RandomForestClassifier</a:t>
            </a:r>
            <a:r>
              <a:rPr lang="en-US" dirty="0" smtClean="0"/>
              <a:t>(</a:t>
            </a:r>
            <a:r>
              <a:rPr lang="en-US" dirty="0" err="1" smtClean="0"/>
              <a:t>n_estimators</a:t>
            </a:r>
            <a:r>
              <a:rPr lang="en-US" dirty="0" smtClean="0"/>
              <a:t>=200</a:t>
            </a:r>
            <a:r>
              <a:rPr lang="en-US" dirty="0"/>
              <a:t>, </a:t>
            </a:r>
            <a:r>
              <a:rPr lang="en-US" dirty="0" err="1" smtClean="0"/>
              <a:t>max_depth</a:t>
            </a:r>
            <a:r>
              <a:rPr lang="en-US" dirty="0" smtClean="0"/>
              <a:t>=8, 				</a:t>
            </a:r>
            <a:r>
              <a:rPr lang="en-US" dirty="0" err="1" smtClean="0"/>
              <a:t>min_samples_leaf</a:t>
            </a:r>
            <a:r>
              <a:rPr lang="en-US" dirty="0" smtClean="0"/>
              <a:t>=6</a:t>
            </a:r>
            <a:r>
              <a:rPr lang="en-US" dirty="0"/>
              <a:t>, </a:t>
            </a:r>
            <a:r>
              <a:rPr lang="en-US" dirty="0" err="1"/>
              <a:t>min_samples_split</a:t>
            </a:r>
            <a:r>
              <a:rPr lang="en-US" dirty="0"/>
              <a:t>=20, </a:t>
            </a:r>
            <a:r>
              <a:rPr lang="en-US" dirty="0" err="1" smtClean="0"/>
              <a:t>random_state</a:t>
            </a:r>
            <a:r>
              <a:rPr lang="en-US" dirty="0" smtClean="0"/>
              <a:t> </a:t>
            </a:r>
            <a:r>
              <a:rPr lang="en-US" dirty="0"/>
              <a:t>= r, </a:t>
            </a:r>
            <a:r>
              <a:rPr lang="en-US" dirty="0" smtClean="0"/>
              <a:t>		</a:t>
            </a:r>
            <a:r>
              <a:rPr lang="en-US" dirty="0"/>
              <a:t>	</a:t>
            </a:r>
            <a:r>
              <a:rPr lang="en-US" dirty="0" err="1" smtClean="0"/>
              <a:t>max_features</a:t>
            </a:r>
            <a:r>
              <a:rPr lang="en-US" dirty="0"/>
              <a:t>='</a:t>
            </a:r>
            <a:r>
              <a:rPr lang="en-US" dirty="0" err="1"/>
              <a:t>sqrt</a:t>
            </a:r>
            <a:r>
              <a:rPr lang="en-US" dirty="0" smtClean="0"/>
              <a:t>')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ABRF = </a:t>
            </a:r>
            <a:r>
              <a:rPr lang="en-US" dirty="0" err="1" smtClean="0"/>
              <a:t>AdaBoostClassifier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base_estimator</a:t>
            </a:r>
            <a:r>
              <a:rPr lang="en-US" dirty="0" smtClean="0"/>
              <a:t>=</a:t>
            </a:r>
            <a:r>
              <a:rPr lang="en-US" dirty="0" err="1" smtClean="0"/>
              <a:t>RandomForestClassifier</a:t>
            </a:r>
            <a:r>
              <a:rPr lang="en-US" dirty="0" smtClean="0"/>
              <a:t>(</a:t>
            </a:r>
            <a:r>
              <a:rPr lang="en-US" dirty="0" err="1" smtClean="0"/>
              <a:t>n_estimators</a:t>
            </a:r>
            <a:r>
              <a:rPr lang="en-US" dirty="0" smtClean="0"/>
              <a:t>=30</a:t>
            </a:r>
            <a:r>
              <a:rPr lang="en-US" dirty="0"/>
              <a:t>, </a:t>
            </a:r>
            <a:r>
              <a:rPr lang="en-US" dirty="0" err="1"/>
              <a:t>max_depth</a:t>
            </a:r>
            <a:r>
              <a:rPr lang="en-US" dirty="0"/>
              <a:t>=6, </a:t>
            </a:r>
            <a:r>
              <a:rPr lang="en-US" dirty="0" smtClean="0"/>
              <a:t>		</a:t>
            </a:r>
            <a:r>
              <a:rPr lang="en-US" dirty="0" err="1" smtClean="0"/>
              <a:t>min_samples_leaf</a:t>
            </a:r>
            <a:r>
              <a:rPr lang="en-US" dirty="0" smtClean="0"/>
              <a:t>=3</a:t>
            </a:r>
            <a:r>
              <a:rPr lang="en-US" dirty="0"/>
              <a:t>, </a:t>
            </a:r>
            <a:r>
              <a:rPr lang="en-US" dirty="0" err="1" smtClean="0"/>
              <a:t>min_samples_split</a:t>
            </a:r>
            <a:r>
              <a:rPr lang="en-US" dirty="0" smtClean="0"/>
              <a:t>=10</a:t>
            </a:r>
            <a:r>
              <a:rPr lang="en-US" dirty="0"/>
              <a:t>, </a:t>
            </a:r>
            <a:r>
              <a:rPr lang="en-US" dirty="0" err="1"/>
              <a:t>random_state</a:t>
            </a:r>
            <a:r>
              <a:rPr lang="en-US" dirty="0"/>
              <a:t>=r, </a:t>
            </a:r>
            <a:r>
              <a:rPr lang="en-US" dirty="0" smtClean="0"/>
              <a:t>			</a:t>
            </a:r>
            <a:r>
              <a:rPr lang="en-US" dirty="0" err="1" smtClean="0"/>
              <a:t>max_features</a:t>
            </a:r>
            <a:r>
              <a:rPr lang="en-US" dirty="0"/>
              <a:t>='</a:t>
            </a:r>
            <a:r>
              <a:rPr lang="en-US" dirty="0" err="1"/>
              <a:t>sqrt</a:t>
            </a:r>
            <a:r>
              <a:rPr lang="en-US" dirty="0"/>
              <a:t>'), </a:t>
            </a:r>
            <a:r>
              <a:rPr lang="en-US" dirty="0" err="1"/>
              <a:t>n_estimators</a:t>
            </a:r>
            <a:r>
              <a:rPr lang="en-US" dirty="0"/>
              <a:t>=15, </a:t>
            </a:r>
            <a:r>
              <a:rPr lang="en-US" dirty="0" err="1"/>
              <a:t>learning_rate</a:t>
            </a:r>
            <a:r>
              <a:rPr lang="en-US" dirty="0"/>
              <a:t>=.35)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5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7472"/>
            <a:ext cx="10972800" cy="886968"/>
          </a:xfrm>
        </p:spPr>
        <p:txBody>
          <a:bodyPr/>
          <a:lstStyle/>
          <a:p>
            <a:r>
              <a:rPr lang="en-US" dirty="0" smtClean="0"/>
              <a:t>Log Loss and Accuracy Evaluation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4" y="1491704"/>
            <a:ext cx="11509452" cy="2293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85416" y="4462272"/>
            <a:ext cx="7114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Bookmakers’ Accuracy:  52.73 (on test set)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7472"/>
            <a:ext cx="10972800" cy="886968"/>
          </a:xfrm>
        </p:spPr>
        <p:txBody>
          <a:bodyPr/>
          <a:lstStyle/>
          <a:p>
            <a:r>
              <a:rPr lang="en-US" dirty="0" smtClean="0"/>
              <a:t>Log Loss and Accuracy Evaluation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94" y="1399032"/>
            <a:ext cx="10342211" cy="509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4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"/>
            <a:ext cx="10972800" cy="822960"/>
          </a:xfrm>
        </p:spPr>
        <p:txBody>
          <a:bodyPr/>
          <a:lstStyle/>
          <a:p>
            <a:r>
              <a:rPr lang="en-US" dirty="0" smtClean="0"/>
              <a:t>Probability Calibration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" y="905256"/>
            <a:ext cx="5806440" cy="5806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76" y="899160"/>
            <a:ext cx="5812536" cy="581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"/>
            <a:ext cx="10972800" cy="822960"/>
          </a:xfrm>
        </p:spPr>
        <p:txBody>
          <a:bodyPr/>
          <a:lstStyle/>
          <a:p>
            <a:r>
              <a:rPr lang="en-US" dirty="0" smtClean="0"/>
              <a:t>Probability Calibration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" y="905256"/>
            <a:ext cx="5809488" cy="5809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016" y="905256"/>
            <a:ext cx="5806440" cy="580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3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On Investment (ROI)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Assumptions</a:t>
            </a:r>
          </a:p>
          <a:p>
            <a:r>
              <a:rPr lang="en-US" dirty="0" smtClean="0"/>
              <a:t>Bookmakers’ and Model impose same commission (6.11%)</a:t>
            </a:r>
          </a:p>
          <a:p>
            <a:r>
              <a:rPr lang="en-US" dirty="0" smtClean="0"/>
              <a:t>Bet amounts are balanced: same payout regardless of outcome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/>
              <a:t>Comparison</a:t>
            </a:r>
          </a:p>
          <a:p>
            <a:r>
              <a:rPr lang="en-US" dirty="0" smtClean="0"/>
              <a:t>Bet amount is average of balanced amounts for bookmakers and model</a:t>
            </a:r>
          </a:p>
          <a:p>
            <a:r>
              <a:rPr lang="en-US" dirty="0" smtClean="0"/>
              <a:t>ROI includes any commission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2920"/>
            <a:ext cx="10972800" cy="1097280"/>
          </a:xfrm>
        </p:spPr>
        <p:txBody>
          <a:bodyPr/>
          <a:lstStyle/>
          <a:p>
            <a:r>
              <a:rPr lang="en-US" dirty="0" smtClean="0"/>
              <a:t>Return On Investment (ROI)</a:t>
            </a:r>
            <a:br>
              <a:rPr lang="en-US" dirty="0" smtClean="0"/>
            </a:br>
            <a:r>
              <a:rPr lang="en-US" sz="3600" dirty="0" err="1" smtClean="0"/>
              <a:t>ADABoost</a:t>
            </a:r>
            <a:r>
              <a:rPr lang="en-US" sz="3600" dirty="0" smtClean="0"/>
              <a:t> (not calibrated) w/ RF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2" y="1920240"/>
            <a:ext cx="11618976" cy="435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0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2920"/>
            <a:ext cx="10972800" cy="1097280"/>
          </a:xfrm>
        </p:spPr>
        <p:txBody>
          <a:bodyPr/>
          <a:lstStyle/>
          <a:p>
            <a:r>
              <a:rPr lang="en-US" dirty="0" smtClean="0"/>
              <a:t>Return On Investment (ROI)</a:t>
            </a:r>
            <a:br>
              <a:rPr lang="en-US" dirty="0" smtClean="0"/>
            </a:br>
            <a:r>
              <a:rPr lang="en-US" sz="3600" dirty="0" err="1" smtClean="0"/>
              <a:t>LogisticRegression</a:t>
            </a:r>
            <a:r>
              <a:rPr lang="en-US" sz="3600" dirty="0" smtClean="0"/>
              <a:t> (not calibrated)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" y="1810512"/>
            <a:ext cx="11875008" cy="445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Best Classifier(s): </a:t>
            </a:r>
            <a:r>
              <a:rPr lang="en-US" sz="2800" dirty="0" err="1" smtClean="0"/>
              <a:t>LinearRegression</a:t>
            </a:r>
            <a:r>
              <a:rPr lang="en-US" sz="2800" dirty="0" smtClean="0"/>
              <a:t> and/or </a:t>
            </a:r>
            <a:r>
              <a:rPr lang="en-US" sz="2800" dirty="0" err="1" smtClean="0"/>
              <a:t>RandomForest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Model vs Bookies: </a:t>
            </a:r>
          </a:p>
          <a:p>
            <a:pPr marL="857250" lvl="1" indent="-457200"/>
            <a:r>
              <a:rPr lang="en-US" sz="2800" dirty="0" smtClean="0"/>
              <a:t>Accuracy:  52.78%  vs  52.73%</a:t>
            </a:r>
          </a:p>
          <a:p>
            <a:pPr marL="857250" lvl="1" indent="-457200"/>
            <a:r>
              <a:rPr lang="en-US" sz="2800" dirty="0" smtClean="0"/>
              <a:t>ROI:             6.34%  vs    6.03%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67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Description</a:t>
            </a:r>
            <a:endParaRPr lang="en-US" dirty="0" smtClean="0"/>
          </a:p>
          <a:p>
            <a:r>
              <a:rPr lang="en-US" dirty="0" smtClean="0"/>
              <a:t>Data</a:t>
            </a:r>
            <a:endParaRPr lang="en-US" dirty="0" smtClean="0"/>
          </a:p>
          <a:p>
            <a:r>
              <a:rPr lang="en-US" dirty="0" smtClean="0"/>
              <a:t>Data Exploration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Classifiers</a:t>
            </a:r>
            <a:endParaRPr lang="en-US" dirty="0" smtClean="0"/>
          </a:p>
          <a:p>
            <a:r>
              <a:rPr lang="en-US" dirty="0" smtClean="0"/>
              <a:t>Log Loss and Accuracy Evaluation</a:t>
            </a:r>
            <a:endParaRPr lang="en-US" dirty="0" smtClean="0"/>
          </a:p>
          <a:p>
            <a:r>
              <a:rPr lang="en-US" dirty="0" smtClean="0"/>
              <a:t>Probability Calibration</a:t>
            </a:r>
            <a:endParaRPr lang="en-US" dirty="0" smtClean="0"/>
          </a:p>
          <a:p>
            <a:r>
              <a:rPr lang="en-US" dirty="0" smtClean="0"/>
              <a:t>Return On Investment</a:t>
            </a:r>
            <a:endParaRPr lang="en-US" dirty="0" smtClean="0"/>
          </a:p>
          <a:p>
            <a:r>
              <a:rPr lang="en-US" dirty="0" smtClean="0"/>
              <a:t>Conclusion</a:t>
            </a:r>
            <a:endParaRPr lang="en-US" dirty="0" smtClean="0"/>
          </a:p>
          <a:p>
            <a:r>
              <a:rPr lang="en-US" dirty="0" smtClean="0"/>
              <a:t>Recommendations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Use </a:t>
            </a:r>
            <a:r>
              <a:rPr lang="en-US" dirty="0" err="1"/>
              <a:t>LogisticRegression</a:t>
            </a:r>
            <a:r>
              <a:rPr lang="en-US" dirty="0"/>
              <a:t> or </a:t>
            </a:r>
            <a:r>
              <a:rPr lang="en-US" dirty="0" err="1"/>
              <a:t>RandomForest</a:t>
            </a:r>
            <a:r>
              <a:rPr lang="en-US" dirty="0"/>
              <a:t>, without calibration, and/or boosting</a:t>
            </a:r>
            <a:r>
              <a:rPr lang="en-US" dirty="0" smtClean="0"/>
              <a:t>.</a:t>
            </a:r>
          </a:p>
          <a:p>
            <a:r>
              <a:rPr lang="en-US" dirty="0"/>
              <a:t>Do not use Accuracy score to evaluate probabilities, log loss or ROI are preferred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Make sure classifiers are well calibrated on extreme probabilities.</a:t>
            </a:r>
          </a:p>
          <a:p>
            <a:r>
              <a:rPr lang="en-US" dirty="0" smtClean="0"/>
              <a:t>Determine better features than player attributes from FIFA games. Use real game statistics.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Predicting </a:t>
            </a:r>
            <a:r>
              <a:rPr lang="en-US" dirty="0"/>
              <a:t>s</a:t>
            </a:r>
            <a:r>
              <a:rPr lang="en-US" dirty="0" smtClean="0"/>
              <a:t>occer outcomes for games in the 5 major European leagues. Setting probabilities of Home win, Draw, or Away win. Predicting games outcomes is a difficult process, and bookmakers would like to improve their predictions.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Goal: improve on current bookmakers’ odds assignment. Deliver a model that does better, not only in terms of accuracy but also in terms of actual returns for the bookmakers.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 is taken from the European Soccer Database at: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www.kaggle.com/hugomathien/soccer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8 seasons of soccer statistics from 11 European Leagues, 4 tables:</a:t>
            </a:r>
            <a:endParaRPr lang="en-US" dirty="0" smtClean="0"/>
          </a:p>
          <a:p>
            <a:r>
              <a:rPr lang="en-US" dirty="0" smtClean="0"/>
              <a:t>Player: names, birthdates</a:t>
            </a:r>
          </a:p>
          <a:p>
            <a:r>
              <a:rPr lang="en-US" dirty="0" err="1" smtClean="0"/>
              <a:t>Player_Stats</a:t>
            </a:r>
            <a:r>
              <a:rPr lang="en-US" dirty="0" smtClean="0"/>
              <a:t>: FIFA games attributes</a:t>
            </a:r>
          </a:p>
          <a:p>
            <a:r>
              <a:rPr lang="en-US" dirty="0" smtClean="0"/>
              <a:t>Team: short and long names, </a:t>
            </a:r>
            <a:r>
              <a:rPr lang="en-US" dirty="0" err="1" smtClean="0"/>
              <a:t>team_ids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Match: game scores, dates, in-game events, bookmakers’ odds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Bookmakers’ Accuracy</a:t>
            </a:r>
          </a:p>
          <a:p>
            <a:r>
              <a:rPr lang="en-US" dirty="0" smtClean="0"/>
              <a:t>Home Advantage</a:t>
            </a:r>
          </a:p>
          <a:p>
            <a:r>
              <a:rPr lang="en-US" dirty="0" smtClean="0"/>
              <a:t>Individual Team Performance</a:t>
            </a:r>
          </a:p>
          <a:p>
            <a:r>
              <a:rPr lang="en-US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70432"/>
          </a:xfrm>
        </p:spPr>
        <p:txBody>
          <a:bodyPr/>
          <a:lstStyle/>
          <a:p>
            <a:r>
              <a:rPr lang="en-US" sz="4000" dirty="0" smtClean="0"/>
              <a:t>Bookmakers Accuracy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" y="1600200"/>
            <a:ext cx="10862310" cy="4525963"/>
          </a:xfrm>
        </p:spPr>
      </p:pic>
    </p:spTree>
    <p:extLst>
      <p:ext uri="{BB962C8B-B14F-4D97-AF65-F5344CB8AC3E}">
        <p14:creationId xmlns:p14="http://schemas.microsoft.com/office/powerpoint/2010/main" val="200312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832104"/>
          </a:xfrm>
        </p:spPr>
        <p:txBody>
          <a:bodyPr/>
          <a:lstStyle/>
          <a:p>
            <a:r>
              <a:rPr lang="en-US" sz="4000" dirty="0" smtClean="0"/>
              <a:t>Home Advantage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40" y="1060704"/>
            <a:ext cx="7513320" cy="563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3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832104"/>
          </a:xfrm>
        </p:spPr>
        <p:txBody>
          <a:bodyPr/>
          <a:lstStyle/>
          <a:p>
            <a:r>
              <a:rPr lang="en-US" sz="4000" dirty="0" smtClean="0"/>
              <a:t>Team Performance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5156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8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8016"/>
            <a:ext cx="10972800" cy="731520"/>
          </a:xfrm>
        </p:spPr>
        <p:txBody>
          <a:bodyPr/>
          <a:lstStyle/>
          <a:p>
            <a:r>
              <a:rPr lang="en-US" sz="4000" dirty="0" smtClean="0"/>
              <a:t>Goals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87552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0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any background presentation" id="{7C18907C-4901-42BD-8F2C-E63B32C9DCA3}" vid="{B4FC953D-0C69-4290-95E2-4EA0E2E67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111A70-0198-4F40-BEFB-ADDC651BCC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0</TotalTime>
  <Words>441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Courier New</vt:lpstr>
      <vt:lpstr>Palatino Linotype</vt:lpstr>
      <vt:lpstr>Company background presentation</vt:lpstr>
      <vt:lpstr>Euro Leagues Soccer Outcome Prediction</vt:lpstr>
      <vt:lpstr>Outline</vt:lpstr>
      <vt:lpstr>Problem Description</vt:lpstr>
      <vt:lpstr>Data</vt:lpstr>
      <vt:lpstr>Data Exploration</vt:lpstr>
      <vt:lpstr>Bookmakers Accuracy</vt:lpstr>
      <vt:lpstr>Home Advantage</vt:lpstr>
      <vt:lpstr>Team Performance</vt:lpstr>
      <vt:lpstr>Goals</vt:lpstr>
      <vt:lpstr>Features</vt:lpstr>
      <vt:lpstr>Classifiers</vt:lpstr>
      <vt:lpstr>Log Loss and Accuracy Evaluation</vt:lpstr>
      <vt:lpstr>Log Loss and Accuracy Evaluation</vt:lpstr>
      <vt:lpstr>Probability Calibration</vt:lpstr>
      <vt:lpstr>Probability Calibration</vt:lpstr>
      <vt:lpstr>Return On Investment (ROI)</vt:lpstr>
      <vt:lpstr>Return On Investment (ROI) ADABoost (not calibrated) w/ RF</vt:lpstr>
      <vt:lpstr>Return On Investment (ROI) LogisticRegression (not calibrated)</vt:lpstr>
      <vt:lpstr>Conclusions</vt:lpstr>
      <vt:lpstr>Recommendations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2017-11-03T18:41:22Z</dcterms:created>
  <dcterms:modified xsi:type="dcterms:W3CDTF">2017-11-03T20:29:21Z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TC034605109991</vt:lpwstr>
  </property>
</Properties>
</file>