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9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78" r:id="rId10"/>
    <p:sldId id="264" r:id="rId11"/>
    <p:sldId id="263" r:id="rId12"/>
    <p:sldId id="283" r:id="rId13"/>
    <p:sldId id="268" r:id="rId14"/>
    <p:sldId id="265" r:id="rId15"/>
    <p:sldId id="266" r:id="rId16"/>
    <p:sldId id="267" r:id="rId17"/>
    <p:sldId id="279" r:id="rId18"/>
    <p:sldId id="269" r:id="rId19"/>
    <p:sldId id="270" r:id="rId20"/>
    <p:sldId id="271" r:id="rId21"/>
    <p:sldId id="28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BDDAF2-A4DF-469F-9D07-F72272902DFB}">
          <p14:sldIdLst>
            <p14:sldId id="256"/>
            <p14:sldId id="257"/>
            <p14:sldId id="258"/>
            <p14:sldId id="282"/>
            <p14:sldId id="259"/>
            <p14:sldId id="260"/>
            <p14:sldId id="261"/>
            <p14:sldId id="262"/>
            <p14:sldId id="278"/>
            <p14:sldId id="264"/>
            <p14:sldId id="263"/>
            <p14:sldId id="283"/>
            <p14:sldId id="268"/>
            <p14:sldId id="265"/>
            <p14:sldId id="266"/>
            <p14:sldId id="267"/>
            <p14:sldId id="279"/>
            <p14:sldId id="269"/>
            <p14:sldId id="270"/>
            <p14:sldId id="271"/>
            <p14:sldId id="28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1CFEE-9C3F-4B61-9E1F-87AEE7C0EF70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BD16F-1648-4CB5-B5C6-6C4BF6F286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63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A833-5E72-4EF8-92FE-307742745A7C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95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C5-FF8F-48DA-BF9B-110C8946F9B5}" type="datetime1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920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C5-FF8F-48DA-BF9B-110C8946F9B5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20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C5-FF8F-48DA-BF9B-110C8946F9B5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84747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C5-FF8F-48DA-BF9B-110C8946F9B5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4487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C5-FF8F-48DA-BF9B-110C8946F9B5}" type="datetime1">
              <a:rPr lang="en-AU" smtClean="0"/>
              <a:t>29/10/2019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36698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C5-FF8F-48DA-BF9B-110C8946F9B5}" type="datetime1">
              <a:rPr lang="en-AU" smtClean="0"/>
              <a:t>29/10/2019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2075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1EBD-0BBF-49D1-B172-71D67BDA5A80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76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BFF3-6505-4565-A059-45CD141DDD8D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0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0510-2C9F-4C73-A061-AA05B38004C0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1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CA98-611F-4F07-BB5A-A71325B7B42A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41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348F-291F-4A22-BEE9-64F1E71F54BE}" type="datetime1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4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7472-711A-47A0-9920-5E0DC4E64F94}" type="datetime1">
              <a:rPr lang="en-AU" smtClean="0"/>
              <a:t>29/10/2019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9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3FD-D8F6-43D7-AC73-A6419C2A7117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8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E541-2DB8-4F0E-8688-85A315233181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0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5D23-AA1B-4D1F-AD78-B7058CC41DA8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5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1B66-7225-4A5E-8102-909C1D8DD356}" type="datetime1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-13063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6C4FC5-FF8F-48DA-BF9B-110C8946F9B5}" type="datetime1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113" y="642303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AU"/>
              <a:t>Monash University Malaysia - FYP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4A5F-2ED1-469A-B5F5-EB0E544F2DB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210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16FE-F9AC-43F5-B195-5C6D8204F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830443"/>
            <a:ext cx="10668000" cy="119711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 Mathematical Modelling Study of the Effects of Air Expansion in the Brain on the Intracranial Pressure</a:t>
            </a: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1C8AC-F7BA-485A-82DA-0300F072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357" y="4916554"/>
            <a:ext cx="4784033" cy="1197113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Viruj, Bala Soupramanien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Supervisor: Dr. </a:t>
            </a:r>
            <a:r>
              <a:rPr lang="en-US" sz="1800" dirty="0" err="1">
                <a:solidFill>
                  <a:schemeClr val="tx1"/>
                </a:solidFill>
              </a:rPr>
              <a:t>Ooi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Hin</a:t>
            </a:r>
            <a:endParaRPr lang="en-US" sz="1800" dirty="0">
              <a:solidFill>
                <a:schemeClr val="tx1"/>
              </a:solidFill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Moderator: Dr. </a:t>
            </a:r>
            <a:r>
              <a:rPr lang="en-US" sz="1800" dirty="0" err="1">
                <a:solidFill>
                  <a:schemeClr val="tx1"/>
                </a:solidFill>
              </a:rPr>
              <a:t>Chiew</a:t>
            </a:r>
            <a:r>
              <a:rPr lang="en-US" sz="1800" dirty="0">
                <a:solidFill>
                  <a:schemeClr val="tx1"/>
                </a:solidFill>
              </a:rPr>
              <a:t> Yeong </a:t>
            </a:r>
            <a:r>
              <a:rPr lang="en-US" sz="1800" dirty="0" err="1">
                <a:solidFill>
                  <a:schemeClr val="tx1"/>
                </a:solidFill>
              </a:rPr>
              <a:t>Shiong</a:t>
            </a:r>
            <a:endParaRPr lang="en-AU" sz="1800" dirty="0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monash university malaysia logo">
            <a:extLst>
              <a:ext uri="{FF2B5EF4-FFF2-40B4-BE49-F238E27FC236}">
                <a16:creationId xmlns:a16="http://schemas.microsoft.com/office/drawing/2014/main" id="{E232466C-4222-48B9-9551-1BE8C403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44333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806C-5945-4070-8230-A64400A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Schematics</a:t>
            </a:r>
            <a:endParaRPr lang="en-AU" dirty="0"/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2847781-64DC-4167-B62A-343AF7C7B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56" y="1690688"/>
            <a:ext cx="8176287" cy="30138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604BF-B37C-4375-9649-C3F62986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CD9F6-DA71-4C19-983E-14E97A96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1B2A4-64EE-415A-8C10-8659A17C0C8D}"/>
              </a:ext>
            </a:extLst>
          </p:cNvPr>
          <p:cNvSpPr txBox="1"/>
          <p:nvPr/>
        </p:nvSpPr>
        <p:spPr>
          <a:xfrm>
            <a:off x="1782569" y="2828273"/>
            <a:ext cx="450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</a:t>
            </a:r>
            <a:r>
              <a:rPr lang="en-US" b="1" baseline="-25000" dirty="0"/>
              <a:t>IA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70419-84C2-438D-90A2-76816F48066A}"/>
              </a:ext>
            </a:extLst>
          </p:cNvPr>
          <p:cNvSpPr txBox="1"/>
          <p:nvPr/>
        </p:nvSpPr>
        <p:spPr>
          <a:xfrm>
            <a:off x="4038600" y="2864716"/>
            <a:ext cx="450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  <a:r>
              <a:rPr lang="en-US" b="1" baseline="-25000" dirty="0"/>
              <a:t>f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16072-B78A-4F93-92E4-18652F88E614}"/>
              </a:ext>
            </a:extLst>
          </p:cNvPr>
          <p:cNvSpPr txBox="1"/>
          <p:nvPr/>
        </p:nvSpPr>
        <p:spPr>
          <a:xfrm>
            <a:off x="4585403" y="2145959"/>
            <a:ext cx="450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baseline="-25000" dirty="0" err="1"/>
              <a:t>tot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62518-DE59-4A5F-8FD7-F2CFAAC30303}"/>
              </a:ext>
            </a:extLst>
          </p:cNvPr>
          <p:cNvSpPr txBox="1"/>
          <p:nvPr/>
        </p:nvSpPr>
        <p:spPr>
          <a:xfrm>
            <a:off x="5980347" y="2331936"/>
            <a:ext cx="450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baseline="-25000" dirty="0" err="1"/>
              <a:t>r</a:t>
            </a:r>
            <a:endParaRPr lang="en-A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80D90-681C-414D-A0FD-87B4B6E3AAC2}"/>
              </a:ext>
            </a:extLst>
          </p:cNvPr>
          <p:cNvSpPr txBox="1"/>
          <p:nvPr/>
        </p:nvSpPr>
        <p:spPr>
          <a:xfrm>
            <a:off x="7083592" y="2147270"/>
            <a:ext cx="450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baseline="-25000" dirty="0" err="1"/>
              <a:t>a</a:t>
            </a:r>
            <a:endParaRPr lang="en-A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2E469-E464-4C15-B2F0-06BDB77325E4}"/>
              </a:ext>
            </a:extLst>
          </p:cNvPr>
          <p:cNvSpPr txBox="1"/>
          <p:nvPr/>
        </p:nvSpPr>
        <p:spPr>
          <a:xfrm>
            <a:off x="6205634" y="3015906"/>
            <a:ext cx="8779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C(P</a:t>
            </a:r>
            <a:r>
              <a:rPr lang="en-US" b="1" baseline="-25000" dirty="0"/>
              <a:t>IC</a:t>
            </a:r>
            <a:r>
              <a:rPr lang="en-US" b="1" dirty="0"/>
              <a:t>)</a:t>
            </a:r>
            <a:endParaRPr lang="en-A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FEFAF-CE21-4FAA-8535-92D6CC67F1B0}"/>
              </a:ext>
            </a:extLst>
          </p:cNvPr>
          <p:cNvSpPr txBox="1"/>
          <p:nvPr/>
        </p:nvSpPr>
        <p:spPr>
          <a:xfrm>
            <a:off x="8610600" y="2458941"/>
            <a:ext cx="450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22415-24B9-4AAE-BE7C-DB1536D5732A}"/>
              </a:ext>
            </a:extLst>
          </p:cNvPr>
          <p:cNvSpPr txBox="1"/>
          <p:nvPr/>
        </p:nvSpPr>
        <p:spPr>
          <a:xfrm>
            <a:off x="8835887" y="3581731"/>
            <a:ext cx="450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d</a:t>
            </a:r>
            <a:endParaRPr lang="en-A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968C3-4256-4078-82C2-2D37552E20F5}"/>
              </a:ext>
            </a:extLst>
          </p:cNvPr>
          <p:cNvSpPr txBox="1"/>
          <p:nvPr/>
        </p:nvSpPr>
        <p:spPr>
          <a:xfrm>
            <a:off x="9733569" y="2973184"/>
            <a:ext cx="577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IC</a:t>
            </a:r>
            <a:endParaRPr lang="en-A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5587B-ED4C-4139-AE41-1C0EFFDA5AD6}"/>
              </a:ext>
            </a:extLst>
          </p:cNvPr>
          <p:cNvSpPr txBox="1"/>
          <p:nvPr/>
        </p:nvSpPr>
        <p:spPr>
          <a:xfrm>
            <a:off x="508855" y="4791772"/>
            <a:ext cx="109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Analogous electrical system describing the hydrodynamic system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8BB95-5AF7-48A5-889C-10447BB7CA5E}"/>
              </a:ext>
            </a:extLst>
          </p:cNvPr>
          <p:cNvSpPr txBox="1"/>
          <p:nvPr/>
        </p:nvSpPr>
        <p:spPr>
          <a:xfrm>
            <a:off x="838199" y="561637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Anderson, N., Grip, H., </a:t>
            </a:r>
            <a:r>
              <a:rPr lang="en-AU" sz="1400" dirty="0" err="1"/>
              <a:t>Lindvall</a:t>
            </a:r>
            <a:r>
              <a:rPr lang="en-AU" sz="1400" dirty="0"/>
              <a:t>, P., Koskinen, L., </a:t>
            </a:r>
            <a:r>
              <a:rPr lang="en-AU" sz="1400" dirty="0" err="1"/>
              <a:t>Brandstrom</a:t>
            </a:r>
            <a:r>
              <a:rPr lang="en-AU" sz="1400" dirty="0"/>
              <a:t>, H., Malam, J., &amp; Eklund, A. (2003). Air Transport of Patients with Intracranial Air: Computer Model of Pressure Effects. Aviation, Space And Environmental Medicine, Vol. 74(2), 138-144.</a:t>
            </a:r>
          </a:p>
        </p:txBody>
      </p:sp>
    </p:spTree>
    <p:extLst>
      <p:ext uri="{BB962C8B-B14F-4D97-AF65-F5344CB8AC3E}">
        <p14:creationId xmlns:p14="http://schemas.microsoft.com/office/powerpoint/2010/main" val="215818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487E-F858-4FD9-8811-E2D0EECD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Anderson et al. (2003) Model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9C1D3-AEB1-429C-823F-D1DF61E89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sub>
                          </m:sSub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Intracranial air pressure varies with:</a:t>
                </a:r>
              </a:p>
              <a:p>
                <a:pPr lvl="1"/>
                <a:r>
                  <a:rPr lang="en-AU" dirty="0"/>
                  <a:t>Atmospheric pressure (75-100 kPa)</a:t>
                </a:r>
              </a:p>
              <a:p>
                <a:pPr lvl="1"/>
                <a:r>
                  <a:rPr lang="en-AU" dirty="0"/>
                  <a:t>Intracranial pressure (1-3 kPa)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Intracranial air pressure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AU" dirty="0"/>
                  <a:t> Atmospheric pressure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9C1D3-AEB1-429C-823F-D1DF61E89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3E0CE-BFDA-4E3A-B367-E6A2587D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B86A4-D203-4645-BD75-706F94CD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11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55E70-4A61-404F-AF1C-B0E09D6A8FF5}"/>
                  </a:ext>
                </a:extLst>
              </p:cNvPr>
              <p:cNvSpPr txBox="1"/>
              <p:nvPr/>
            </p:nvSpPr>
            <p:spPr>
              <a:xfrm>
                <a:off x="4890052" y="2172187"/>
                <a:ext cx="4664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Linear approximation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55E70-4A61-404F-AF1C-B0E09D6A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52" y="2172187"/>
                <a:ext cx="4664765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C255-EA69-47F9-8A13-3987DAA2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3485-DD02-4F06-AF24-D233FD27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Hydrodynamic equilibrium between pressure and flow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Re-absorption of air rate negligible</a:t>
            </a:r>
          </a:p>
          <a:p>
            <a:r>
              <a:rPr lang="en-US" dirty="0"/>
              <a:t>Fluid accumulation from tissue swelling negligible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Rapid cabin decompression not considered</a:t>
            </a:r>
          </a:p>
          <a:p>
            <a:pPr lvl="1"/>
            <a:r>
              <a:rPr lang="en-US" dirty="0"/>
              <a:t>Only cabin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F926F-76FB-4800-A213-5CEC0C2A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3CC6F-3DA8-469B-A5B9-984A31B1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6434337-5A76-4D56-8DAF-98A1D0DDE477}"/>
              </a:ext>
            </a:extLst>
          </p:cNvPr>
          <p:cNvSpPr/>
          <p:nvPr/>
        </p:nvSpPr>
        <p:spPr>
          <a:xfrm>
            <a:off x="7195931" y="2796208"/>
            <a:ext cx="1630017" cy="1046922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954E7-34BD-4A4D-94AD-1846D287C5E5}"/>
              </a:ext>
            </a:extLst>
          </p:cNvPr>
          <p:cNvSpPr txBox="1"/>
          <p:nvPr/>
        </p:nvSpPr>
        <p:spPr>
          <a:xfrm>
            <a:off x="9141622" y="2965726"/>
            <a:ext cx="163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Compared to inputs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0438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E740-09DA-4670-B69C-989A0D7F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 of System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607-0BE9-4B27-9326-E2982E5EB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For changing ambient pressure – Boyle-Mariotte’s law: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AU" sz="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For changing ambient temperature – Charles’ law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AU" dirty="0"/>
                  <a:t>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607-0BE9-4B27-9326-E2982E5EB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F1BA4-FB4E-4B07-BE02-D9FBCD69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C122F-212D-440D-824D-D3A42D53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2052" name="Picture 4" descr="Image result for matlab">
            <a:extLst>
              <a:ext uri="{FF2B5EF4-FFF2-40B4-BE49-F238E27FC236}">
                <a16:creationId xmlns:a16="http://schemas.microsoft.com/office/drawing/2014/main" id="{7A581290-6AC9-40F2-ADC9-52383FA6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626" y="5049078"/>
            <a:ext cx="2983174" cy="11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E191F-F2E4-4744-B692-F3A33D03AD9F}"/>
                  </a:ext>
                </a:extLst>
              </p:cNvPr>
              <p:cNvSpPr txBox="1"/>
              <p:nvPr/>
            </p:nvSpPr>
            <p:spPr>
              <a:xfrm>
                <a:off x="4847700" y="3706809"/>
                <a:ext cx="4166374" cy="116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𝑑𝐻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E191F-F2E4-4744-B692-F3A33D03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00" y="3706809"/>
                <a:ext cx="4166374" cy="1162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48E82F-1404-43B1-B239-D0E5686A88DD}"/>
                  </a:ext>
                </a:extLst>
              </p:cNvPr>
              <p:cNvSpPr txBox="1"/>
              <p:nvPr/>
            </p:nvSpPr>
            <p:spPr>
              <a:xfrm>
                <a:off x="6785113" y="1827143"/>
                <a:ext cx="4568687" cy="116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sub>
                          </m:sSub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𝐼𝐴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algn="ctr"/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48E82F-1404-43B1-B239-D0E5686A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13" y="1827143"/>
                <a:ext cx="4568687" cy="1162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FE9CA8-73B0-4D90-8C0A-BE2AEBDF8B3F}"/>
                  </a:ext>
                </a:extLst>
              </p:cNvPr>
              <p:cNvSpPr txBox="1"/>
              <p:nvPr/>
            </p:nvSpPr>
            <p:spPr>
              <a:xfrm>
                <a:off x="838201" y="1825625"/>
                <a:ext cx="1374912" cy="88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FE9CA8-73B0-4D90-8C0A-BE2AEBDF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5625"/>
                <a:ext cx="1374912" cy="880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1C321-688B-4162-A7B0-D03B6FB34490}"/>
                  </a:ext>
                </a:extLst>
              </p:cNvPr>
              <p:cNvSpPr txBox="1"/>
              <p:nvPr/>
            </p:nvSpPr>
            <p:spPr>
              <a:xfrm>
                <a:off x="3906077" y="1825625"/>
                <a:ext cx="2372139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0.4343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𝑃𝑉𝐼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1C321-688B-4162-A7B0-D03B6FB34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77" y="1825625"/>
                <a:ext cx="2372139" cy="786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1C753-D7D4-47C7-9461-7E9E5F742C39}"/>
                  </a:ext>
                </a:extLst>
              </p:cNvPr>
              <p:cNvSpPr txBox="1"/>
              <p:nvPr/>
            </p:nvSpPr>
            <p:spPr>
              <a:xfrm>
                <a:off x="2213113" y="1841558"/>
                <a:ext cx="1186067" cy="84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1C753-D7D4-47C7-9461-7E9E5F74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113" y="1841558"/>
                <a:ext cx="1186067" cy="849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9359-592E-480C-8F60-F5ED0980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Parameter Selection</a:t>
            </a:r>
            <a:br>
              <a:rPr lang="en-US" dirty="0"/>
            </a:br>
            <a:r>
              <a:rPr lang="en-US" sz="3200" dirty="0"/>
              <a:t>Effects of Altitude Change on System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58C9A-4A7B-4454-BF23-B6C51000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8E292-ADBA-42FC-B2F9-57EABE02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14</a:t>
            </a:fld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9541BF-43AB-4F1C-9B95-6B5EBE3C1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95546"/>
              </p:ext>
            </p:extLst>
          </p:nvPr>
        </p:nvGraphicFramePr>
        <p:xfrm>
          <a:off x="838200" y="2249052"/>
          <a:ext cx="4807226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526">
                  <a:extLst>
                    <a:ext uri="{9D8B030D-6E8A-4147-A177-3AD203B41FA5}">
                      <a16:colId xmlns:a16="http://schemas.microsoft.com/office/drawing/2014/main" val="2507925434"/>
                    </a:ext>
                  </a:extLst>
                </a:gridCol>
                <a:gridCol w="3285700">
                  <a:extLst>
                    <a:ext uri="{9D8B030D-6E8A-4147-A177-3AD203B41FA5}">
                      <a16:colId xmlns:a16="http://schemas.microsoft.com/office/drawing/2014/main" val="2905416478"/>
                    </a:ext>
                  </a:extLst>
                </a:gridCol>
              </a:tblGrid>
              <a:tr h="36286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87407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 err="1"/>
                        <a:t>P</a:t>
                      </a:r>
                      <a:r>
                        <a:rPr lang="en-US" baseline="-25000" dirty="0" err="1"/>
                        <a:t>ICr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and 20 mm Hg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84394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/>
                        <a:t>PVI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 ml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96186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 mm Hg ml</a:t>
                      </a:r>
                      <a:r>
                        <a:rPr lang="en-US" baseline="30000" dirty="0"/>
                        <a:t>-1</a:t>
                      </a:r>
                      <a:r>
                        <a:rPr lang="en-US" baseline="0" dirty="0"/>
                        <a:t> min</a:t>
                      </a:r>
                      <a:r>
                        <a:rPr lang="en-US" baseline="30000" dirty="0"/>
                        <a:t>-1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83422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baseline="-25000" dirty="0"/>
                        <a:t>IA0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20 and 30 ml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0590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 err="1"/>
                        <a:t>dH</a:t>
                      </a:r>
                      <a:r>
                        <a:rPr lang="en-US" dirty="0"/>
                        <a:t>/dt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250, 500 and 1000 ft min</a:t>
                      </a:r>
                      <a:r>
                        <a:rPr lang="en-US" baseline="30000" dirty="0"/>
                        <a:t>-1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19402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2288, 2824 and 3641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98220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141.49, 223.04 and 375.23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55925"/>
                  </a:ext>
                </a:extLst>
              </a:tr>
              <a:tr h="362862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0.0015, 0.0026 and 0.0042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99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315215-5A59-40E7-874C-533DC34B8686}"/>
              </a:ext>
            </a:extLst>
          </p:cNvPr>
          <p:cNvSpPr txBox="1"/>
          <p:nvPr/>
        </p:nvSpPr>
        <p:spPr>
          <a:xfrm>
            <a:off x="1533111" y="1778578"/>
            <a:ext cx="34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values for model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5DFE04-64B2-4861-B610-D515EB9FE5BA}"/>
                  </a:ext>
                </a:extLst>
              </p:cNvPr>
              <p:cNvSpPr txBox="1"/>
              <p:nvPr/>
            </p:nvSpPr>
            <p:spPr>
              <a:xfrm>
                <a:off x="7235689" y="871279"/>
                <a:ext cx="3949148" cy="154541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+ 1)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𝑍𝑡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5DFE04-64B2-4861-B610-D515EB9F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89" y="871279"/>
                <a:ext cx="3949148" cy="1545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8C85E3A-E5DA-4EE0-953D-42B312245523}"/>
              </a:ext>
            </a:extLst>
          </p:cNvPr>
          <p:cNvSpPr txBox="1"/>
          <p:nvPr/>
        </p:nvSpPr>
        <p:spPr>
          <a:xfrm>
            <a:off x="7239000" y="5584688"/>
            <a:ext cx="394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Linear, logarithmic and exponential functions of altitude with time</a:t>
            </a:r>
            <a:endParaRPr lang="en-AU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4F7275F3-4C44-4560-BB88-A15A0910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3" y="2416693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1072-8479-4D3C-BA01-647CBF62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  <a:br>
              <a:rPr lang="en-US" dirty="0"/>
            </a:br>
            <a:r>
              <a:rPr lang="en-US" sz="3200" dirty="0"/>
              <a:t>Effects of Temperature Change on System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6CB58-63F9-4F17-BB52-BF7BCDB0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D0BD0-A59B-466D-B169-3D6C10FE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15</a:t>
            </a:fld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DD884F-0C83-42AB-A1B9-9CDDD18D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44643"/>
              </p:ext>
            </p:extLst>
          </p:nvPr>
        </p:nvGraphicFramePr>
        <p:xfrm>
          <a:off x="4038600" y="2438875"/>
          <a:ext cx="4400828" cy="346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207">
                  <a:extLst>
                    <a:ext uri="{9D8B030D-6E8A-4147-A177-3AD203B41FA5}">
                      <a16:colId xmlns:a16="http://schemas.microsoft.com/office/drawing/2014/main" val="2366098094"/>
                    </a:ext>
                  </a:extLst>
                </a:gridCol>
                <a:gridCol w="1100207">
                  <a:extLst>
                    <a:ext uri="{9D8B030D-6E8A-4147-A177-3AD203B41FA5}">
                      <a16:colId xmlns:a16="http://schemas.microsoft.com/office/drawing/2014/main" val="1179165201"/>
                    </a:ext>
                  </a:extLst>
                </a:gridCol>
                <a:gridCol w="1100207">
                  <a:extLst>
                    <a:ext uri="{9D8B030D-6E8A-4147-A177-3AD203B41FA5}">
                      <a16:colId xmlns:a16="http://schemas.microsoft.com/office/drawing/2014/main" val="3611623693"/>
                    </a:ext>
                  </a:extLst>
                </a:gridCol>
                <a:gridCol w="1100207">
                  <a:extLst>
                    <a:ext uri="{9D8B030D-6E8A-4147-A177-3AD203B41FA5}">
                      <a16:colId xmlns:a16="http://schemas.microsoft.com/office/drawing/2014/main" val="1129116771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  <a:endParaRPr lang="en-AU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  <a:endParaRPr lang="en-AU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  <a:endParaRPr lang="en-AU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1303"/>
                  </a:ext>
                </a:extLst>
              </a:tr>
              <a:tr h="8670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AU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3.54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2.97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2.45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73167"/>
                  </a:ext>
                </a:extLst>
              </a:tr>
              <a:tr h="8670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  <a:endParaRPr lang="en-AU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1.58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424530"/>
                  </a:ext>
                </a:extLst>
              </a:tr>
              <a:tr h="8670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  <a:endParaRPr lang="en-AU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004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315469-EB04-4725-ADCF-512364440B92}"/>
              </a:ext>
            </a:extLst>
          </p:cNvPr>
          <p:cNvSpPr txBox="1"/>
          <p:nvPr/>
        </p:nvSpPr>
        <p:spPr>
          <a:xfrm>
            <a:off x="4038600" y="2647661"/>
            <a:ext cx="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r>
              <a:rPr lang="en-US" b="1" baseline="-25000" dirty="0"/>
              <a:t>IA0 </a:t>
            </a:r>
            <a:r>
              <a:rPr lang="en-US" b="1" dirty="0"/>
              <a:t>(ml)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5BF2F-2C04-40CE-8271-CBEFAD80F276}"/>
              </a:ext>
            </a:extLst>
          </p:cNvPr>
          <p:cNvSpPr txBox="1"/>
          <p:nvPr/>
        </p:nvSpPr>
        <p:spPr>
          <a:xfrm>
            <a:off x="4377082" y="2438875"/>
            <a:ext cx="10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baseline="-25000" dirty="0" err="1"/>
              <a:t>i</a:t>
            </a:r>
            <a:r>
              <a:rPr lang="en-US" b="1" dirty="0"/>
              <a:t> (°C)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900D9-84E7-474F-A342-709F9452741D}"/>
              </a:ext>
            </a:extLst>
          </p:cNvPr>
          <p:cNvSpPr txBox="1"/>
          <p:nvPr/>
        </p:nvSpPr>
        <p:spPr>
          <a:xfrm>
            <a:off x="4093818" y="1838710"/>
            <a:ext cx="429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rate of temperature change for all initial volumes and temperature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4AFC9-7E8A-44EA-B6E9-D335520DDA5D}"/>
              </a:ext>
            </a:extLst>
          </p:cNvPr>
          <p:cNvSpPr txBox="1"/>
          <p:nvPr/>
        </p:nvSpPr>
        <p:spPr>
          <a:xfrm flipH="1">
            <a:off x="642113" y="5937246"/>
            <a:ext cx="1054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Fong, K. (2010). Surgeons use cold to suspend life. [online] BBC News. Available at: https://www.bbc.com/news/health-11389464.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3974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B45088-7409-4585-8C5C-02B5A992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  <a:br>
              <a:rPr lang="en-US" dirty="0"/>
            </a:br>
            <a:r>
              <a:rPr lang="en-US" sz="3200" dirty="0"/>
              <a:t>Effects of Temperature Change on System</a:t>
            </a:r>
            <a:endParaRPr lang="en-AU" dirty="0"/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E93E80-4C94-43EE-9147-9037C28FF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3704"/>
            <a:ext cx="3267456" cy="24505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8948-3561-432A-B0CB-5B981FE1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6A24-74C7-4813-980D-D90B2FA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F4D4F49-FBFF-4B62-B6FF-199DF365A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05" y="2203704"/>
            <a:ext cx="3267456" cy="2450592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EA62A00-E050-4F9D-8348-4B7B5171C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210" y="2203704"/>
            <a:ext cx="3267456" cy="2450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99E56A-F074-4E57-AA89-D30D58DCEC82}"/>
              </a:ext>
            </a:extLst>
          </p:cNvPr>
          <p:cNvSpPr txBox="1"/>
          <p:nvPr/>
        </p:nvSpPr>
        <p:spPr>
          <a:xfrm>
            <a:off x="1968345" y="4654296"/>
            <a:ext cx="130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10 ml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00940-0E5D-4020-95A8-FA0E1228164D}"/>
              </a:ext>
            </a:extLst>
          </p:cNvPr>
          <p:cNvSpPr txBox="1"/>
          <p:nvPr/>
        </p:nvSpPr>
        <p:spPr>
          <a:xfrm>
            <a:off x="5639925" y="4654296"/>
            <a:ext cx="136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20 ml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24915-10F2-4725-9AEB-D6F7EA850E5A}"/>
              </a:ext>
            </a:extLst>
          </p:cNvPr>
          <p:cNvSpPr txBox="1"/>
          <p:nvPr/>
        </p:nvSpPr>
        <p:spPr>
          <a:xfrm>
            <a:off x="9361930" y="4654296"/>
            <a:ext cx="136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30 ml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79FB7-07AF-4371-95D0-0C6EB94DA322}"/>
              </a:ext>
            </a:extLst>
          </p:cNvPr>
          <p:cNvSpPr txBox="1"/>
          <p:nvPr/>
        </p:nvSpPr>
        <p:spPr>
          <a:xfrm>
            <a:off x="838200" y="516731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body temperature with time for all initial volumes and temperature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F9C99-2F10-430B-ABEB-6DB32A114428}"/>
              </a:ext>
            </a:extLst>
          </p:cNvPr>
          <p:cNvSpPr txBox="1"/>
          <p:nvPr/>
        </p:nvSpPr>
        <p:spPr>
          <a:xfrm>
            <a:off x="1973679" y="4642098"/>
            <a:ext cx="130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10 ml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21364-5FFF-402D-A1C0-06E4DE0A0EBB}"/>
              </a:ext>
            </a:extLst>
          </p:cNvPr>
          <p:cNvSpPr txBox="1"/>
          <p:nvPr/>
        </p:nvSpPr>
        <p:spPr>
          <a:xfrm>
            <a:off x="5645259" y="4642098"/>
            <a:ext cx="136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20 ml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21FBF-7CC6-4A51-8635-705B94DF5BAC}"/>
              </a:ext>
            </a:extLst>
          </p:cNvPr>
          <p:cNvSpPr txBox="1"/>
          <p:nvPr/>
        </p:nvSpPr>
        <p:spPr>
          <a:xfrm>
            <a:off x="9367264" y="4642098"/>
            <a:ext cx="136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30 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512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66F8-141A-4499-8554-33D9C82F3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45349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5C10E9-95A8-402A-ABBC-769F57FC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3149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Effects of Changing Ambient Pressure</a:t>
            </a:r>
            <a:endParaRPr lang="en-AU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8FE6-A0EF-449D-A92F-EF70F42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0446F-13FE-43B8-88BA-2DCE7C9D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8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907E-489C-4739-A36F-3D2454E5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Constant Ascension Rates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E3D6D-5D7D-4029-BE53-DF362C91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355F6-AD1B-45D8-8AE8-E65EBDDF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552D104-9F36-49C4-BE65-7F4151656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72" y="1908221"/>
            <a:ext cx="3267456" cy="245059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79004F7-A21E-43D5-929C-EB839D56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44" y="1907657"/>
            <a:ext cx="3267456" cy="2450592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5097D3-42C3-4380-AEB7-C4D98B1B2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7657"/>
            <a:ext cx="3267456" cy="2450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C922F-CC2F-4BA2-A5E7-2E2A7D7A52E8}"/>
              </a:ext>
            </a:extLst>
          </p:cNvPr>
          <p:cNvSpPr txBox="1"/>
          <p:nvPr/>
        </p:nvSpPr>
        <p:spPr>
          <a:xfrm>
            <a:off x="5901390" y="4358249"/>
            <a:ext cx="59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E547C-0148-4E2C-942B-A96C05E24A8C}"/>
              </a:ext>
            </a:extLst>
          </p:cNvPr>
          <p:cNvSpPr txBox="1"/>
          <p:nvPr/>
        </p:nvSpPr>
        <p:spPr>
          <a:xfrm>
            <a:off x="9421500" y="4358249"/>
            <a:ext cx="5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33134-0E18-4C1E-82C7-1D1F5D504EBE}"/>
              </a:ext>
            </a:extLst>
          </p:cNvPr>
          <p:cNvSpPr txBox="1"/>
          <p:nvPr/>
        </p:nvSpPr>
        <p:spPr>
          <a:xfrm>
            <a:off x="838200" y="44229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air volume during ascent at 500 ft min</a:t>
            </a:r>
            <a:r>
              <a:rPr lang="en-US" baseline="30000" dirty="0"/>
              <a:t>-1</a:t>
            </a:r>
            <a:r>
              <a:rPr lang="en-US" dirty="0"/>
              <a:t>, simulated for three initial volumes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4FFBF-4979-4B8F-9310-0B74D882E57E}"/>
              </a:ext>
            </a:extLst>
          </p:cNvPr>
          <p:cNvSpPr txBox="1"/>
          <p:nvPr/>
        </p:nvSpPr>
        <p:spPr>
          <a:xfrm>
            <a:off x="4462272" y="4727581"/>
            <a:ext cx="689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pressure during ascent at 500 ft min</a:t>
            </a:r>
            <a:r>
              <a:rPr lang="en-US" baseline="30000" dirty="0"/>
              <a:t>-1</a:t>
            </a:r>
            <a:r>
              <a:rPr lang="en-US" dirty="0"/>
              <a:t> simulated for three initial volumes for (a) 10 mm Hg and (b) 20 mm Hg resting pressure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68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3145FD-6ED6-453D-8FA3-750CAE4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Exponential Ascension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EFEC3-742B-4D9B-AEFB-C616BF70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82141-4585-4D6C-9AD0-50F36AC1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EB6D4F8-B9B3-433B-82D1-5E9734799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72" y="1968785"/>
            <a:ext cx="3267456" cy="2450592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9577D1A-21F7-4196-AC92-EBF1FBC7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44" y="1968785"/>
            <a:ext cx="3267456" cy="2450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6B2D20-2CFC-4AC4-AF1D-C6F22F031F00}"/>
              </a:ext>
            </a:extLst>
          </p:cNvPr>
          <p:cNvSpPr txBox="1"/>
          <p:nvPr/>
        </p:nvSpPr>
        <p:spPr>
          <a:xfrm>
            <a:off x="5951662" y="4419377"/>
            <a:ext cx="7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A31B1-9C01-450C-BF79-97DDF139DC7E}"/>
              </a:ext>
            </a:extLst>
          </p:cNvPr>
          <p:cNvSpPr txBox="1"/>
          <p:nvPr/>
        </p:nvSpPr>
        <p:spPr>
          <a:xfrm>
            <a:off x="9575734" y="4414098"/>
            <a:ext cx="7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4CC78-2FEA-4811-938D-29921DFA6877}"/>
              </a:ext>
            </a:extLst>
          </p:cNvPr>
          <p:cNvSpPr txBox="1"/>
          <p:nvPr/>
        </p:nvSpPr>
        <p:spPr>
          <a:xfrm>
            <a:off x="838200" y="4414098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air volume during exponential ascent, simulated for three initial volumes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AECC7-A8D1-4953-B3EE-78D3B0BE4E2D}"/>
              </a:ext>
            </a:extLst>
          </p:cNvPr>
          <p:cNvSpPr txBox="1"/>
          <p:nvPr/>
        </p:nvSpPr>
        <p:spPr>
          <a:xfrm>
            <a:off x="4462272" y="4783430"/>
            <a:ext cx="689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pressure during exponential ascent, simulated for three initial volumes for (a) 10 mm Hg and (b) 20 mm Hg resting pressure</a:t>
            </a:r>
            <a:endParaRPr lang="en-AU" dirty="0"/>
          </a:p>
        </p:txBody>
      </p:sp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1ADA55D-E9E4-4074-A54B-1BF5E8D05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785"/>
            <a:ext cx="3267456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598C-C390-4117-90DD-2E1E272A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677B-244B-4FB4-A5F2-7206A979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347"/>
            <a:ext cx="10515600" cy="3079406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  <a:p>
            <a:r>
              <a:rPr lang="en-AU" dirty="0"/>
              <a:t>Background</a:t>
            </a:r>
          </a:p>
          <a:p>
            <a:r>
              <a:rPr lang="en-AU" dirty="0"/>
              <a:t>Previous studies</a:t>
            </a:r>
          </a:p>
          <a:p>
            <a:r>
              <a:rPr lang="en-AU" dirty="0"/>
              <a:t>Methodology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CC14-258C-400A-AE55-97E3F200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F67E3-B549-4DCA-8448-AEEE2697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75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BBE33D-770E-40B6-A289-D65ED41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1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Logarithmic Ascension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D388E-1CC1-47D8-BA11-7FBBAE3D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30CD1-DCE9-462D-A7AC-D69FBEC5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215251C-55C0-4CCF-A767-940074DD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92" y="1954963"/>
            <a:ext cx="3267456" cy="2450592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AEB8C2B-5C8E-41E0-A18B-0699DFEA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19" y="1954963"/>
            <a:ext cx="3267456" cy="245059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3D9CB4-3611-4D65-9D3F-6442C13E3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5" y="1954963"/>
            <a:ext cx="3267456" cy="2450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391CA5-F634-4C1B-8F4D-CB90A1DF1648}"/>
              </a:ext>
            </a:extLst>
          </p:cNvPr>
          <p:cNvSpPr txBox="1"/>
          <p:nvPr/>
        </p:nvSpPr>
        <p:spPr>
          <a:xfrm>
            <a:off x="5876145" y="4425136"/>
            <a:ext cx="69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27687-D2D2-4711-A5F4-43019A1DFB6A}"/>
              </a:ext>
            </a:extLst>
          </p:cNvPr>
          <p:cNvSpPr txBox="1"/>
          <p:nvPr/>
        </p:nvSpPr>
        <p:spPr>
          <a:xfrm>
            <a:off x="9500217" y="4419857"/>
            <a:ext cx="69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9BF7A-825E-4F7F-921B-0058EC860E9F}"/>
              </a:ext>
            </a:extLst>
          </p:cNvPr>
          <p:cNvSpPr txBox="1"/>
          <p:nvPr/>
        </p:nvSpPr>
        <p:spPr>
          <a:xfrm>
            <a:off x="831176" y="4439438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air volume during logarithmic ascent, simulated for three initial volumes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9F6FD-62B0-4112-B152-BF0916BD0978}"/>
              </a:ext>
            </a:extLst>
          </p:cNvPr>
          <p:cNvSpPr txBox="1"/>
          <p:nvPr/>
        </p:nvSpPr>
        <p:spPr>
          <a:xfrm>
            <a:off x="4455247" y="4808770"/>
            <a:ext cx="689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pressure during logarithmic ascent, simulated for three initial volumes for (a) 10 mm Hg and (b) 20 mm Hg resting pressure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59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0FDBA9-0F0B-4687-9CBD-4187368F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45349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7088A4F-E98C-46D1-A6CC-273FF0A6B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3149"/>
            <a:ext cx="8825658" cy="108243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Effects of Changing Ambient Temperature</a:t>
            </a:r>
            <a:endParaRPr lang="en-AU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3C916-9A9E-4353-A780-FF17A1BF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FF4CF-922B-4034-BCA5-FE29899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27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560073-73C5-4A24-861D-BEFAF872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1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Change in Intracranial Air Volume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D4C27-9BF5-4F0C-81DE-BA562D25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BDCC0-E722-4413-943B-E192DA0F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78CCE73-E416-466C-849B-2DD9FAB74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02"/>
            <a:ext cx="3267456" cy="245059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79611-7B99-47E2-B1E1-0AAAEEC8D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72" y="2018802"/>
            <a:ext cx="3267456" cy="245059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C83C45-E409-4CA6-BDB4-25AE2892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44" y="2018802"/>
            <a:ext cx="3267456" cy="24505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FC4943-A411-461F-97F4-EC4C052F28F1}"/>
              </a:ext>
            </a:extLst>
          </p:cNvPr>
          <p:cNvSpPr txBox="1"/>
          <p:nvPr/>
        </p:nvSpPr>
        <p:spPr>
          <a:xfrm>
            <a:off x="2376322" y="4469394"/>
            <a:ext cx="72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E1DD1-0F32-4795-9E4D-B80D9BDB823B}"/>
              </a:ext>
            </a:extLst>
          </p:cNvPr>
          <p:cNvSpPr txBox="1"/>
          <p:nvPr/>
        </p:nvSpPr>
        <p:spPr>
          <a:xfrm>
            <a:off x="6000394" y="4469394"/>
            <a:ext cx="72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F9EE61-41D5-4421-AF49-FA6AF7E980AA}"/>
              </a:ext>
            </a:extLst>
          </p:cNvPr>
          <p:cNvSpPr txBox="1"/>
          <p:nvPr/>
        </p:nvSpPr>
        <p:spPr>
          <a:xfrm>
            <a:off x="9624466" y="4469394"/>
            <a:ext cx="72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5FA0DA-1469-4051-9397-8E0076B86A70}"/>
              </a:ext>
            </a:extLst>
          </p:cNvPr>
          <p:cNvSpPr txBox="1"/>
          <p:nvPr/>
        </p:nvSpPr>
        <p:spPr>
          <a:xfrm>
            <a:off x="838200" y="498339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air volume with change in temperature simulated with three initial volumes and (a) 18 °C, (b) 21 °C and (c) 24 °C, initial temperatures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569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E0B4DB-FCF1-494D-8FF3-C9B7BD7B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1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Change in Intracranial Pressure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893E8-7D5C-4193-BB12-438E2567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B2936-3890-44FA-A0A6-CC1F1605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23</a:t>
            </a:fld>
            <a:endParaRPr lang="en-AU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1580E44-822E-4C3B-AFBF-35FB19CE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02"/>
            <a:ext cx="3267456" cy="2450592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10ADBF0-E10D-4D23-990F-CF961870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72" y="2018802"/>
            <a:ext cx="3267456" cy="2450592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ACD7CFE-4E33-48A5-A0CE-73F79269A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44" y="2018802"/>
            <a:ext cx="3267456" cy="2450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5AFCE3-6E9E-4551-BF1D-1109ADCE4F80}"/>
              </a:ext>
            </a:extLst>
          </p:cNvPr>
          <p:cNvSpPr txBox="1"/>
          <p:nvPr/>
        </p:nvSpPr>
        <p:spPr>
          <a:xfrm>
            <a:off x="2401236" y="4417620"/>
            <a:ext cx="7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2D493-BA38-44BE-A1BD-233CAE301707}"/>
              </a:ext>
            </a:extLst>
          </p:cNvPr>
          <p:cNvSpPr txBox="1"/>
          <p:nvPr/>
        </p:nvSpPr>
        <p:spPr>
          <a:xfrm>
            <a:off x="6025308" y="4417620"/>
            <a:ext cx="7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7A624-BD6E-4244-834E-8E6305464F45}"/>
              </a:ext>
            </a:extLst>
          </p:cNvPr>
          <p:cNvSpPr txBox="1"/>
          <p:nvPr/>
        </p:nvSpPr>
        <p:spPr>
          <a:xfrm>
            <a:off x="9649380" y="4417620"/>
            <a:ext cx="7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9D7CF-DBFD-4979-B860-1788DE44E46B}"/>
              </a:ext>
            </a:extLst>
          </p:cNvPr>
          <p:cNvSpPr txBox="1"/>
          <p:nvPr/>
        </p:nvSpPr>
        <p:spPr>
          <a:xfrm>
            <a:off x="838200" y="493162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pressure with change in temperature simulated with three initial volumes, 10 mm Hg resting pressure and (a) 18 °C, (b) 21 °C and (c) 24 °C, initial temperatures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31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5FC1CE-3DF0-4BC8-A1CB-24C9E80F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Change in Intracranial Pressure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05380-A208-4C2A-A8E7-FA6911BD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82C20-5ABE-4994-9E86-3390DA20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B115F8C-B17E-4201-B4D6-6F3EFE69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054"/>
            <a:ext cx="3267456" cy="2450592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6704BA4-A117-446B-B805-381C90C6C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72" y="2034338"/>
            <a:ext cx="3267456" cy="2450592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A82C58E-9448-4E5F-9959-549077AD9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44" y="2032054"/>
            <a:ext cx="3267456" cy="2450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60BD56-2DAC-40F7-8CD0-AACF0CB8B641}"/>
              </a:ext>
            </a:extLst>
          </p:cNvPr>
          <p:cNvSpPr txBox="1"/>
          <p:nvPr/>
        </p:nvSpPr>
        <p:spPr>
          <a:xfrm>
            <a:off x="2454244" y="4456141"/>
            <a:ext cx="6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76CDC-E482-478C-9FAD-23937DFDFF68}"/>
              </a:ext>
            </a:extLst>
          </p:cNvPr>
          <p:cNvSpPr txBox="1"/>
          <p:nvPr/>
        </p:nvSpPr>
        <p:spPr>
          <a:xfrm>
            <a:off x="6078316" y="4456141"/>
            <a:ext cx="6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B18D3-DF36-4A82-804C-EB2121B129AB}"/>
              </a:ext>
            </a:extLst>
          </p:cNvPr>
          <p:cNvSpPr txBox="1"/>
          <p:nvPr/>
        </p:nvSpPr>
        <p:spPr>
          <a:xfrm>
            <a:off x="9702388" y="4456141"/>
            <a:ext cx="6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3DB19-215E-4CC6-ABE3-AD525EC5C91C}"/>
              </a:ext>
            </a:extLst>
          </p:cNvPr>
          <p:cNvSpPr txBox="1"/>
          <p:nvPr/>
        </p:nvSpPr>
        <p:spPr>
          <a:xfrm>
            <a:off x="838200" y="497014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intracranial pressure with change in temperature simulated with three initial volumes, 20 mm Hg resting pressure and (a) 18 °C, (b) 21 °C and (c) 24 °C, initial temperatures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97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FAC3-3CFF-401E-BF69-D5E02F88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9466"/>
            <a:ext cx="9404723" cy="1400530"/>
          </a:xfrm>
        </p:spPr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000A-023B-4912-8D48-037E5312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1464"/>
            <a:ext cx="10515600" cy="3609493"/>
          </a:xfrm>
        </p:spPr>
        <p:txBody>
          <a:bodyPr>
            <a:normAutofit/>
          </a:bodyPr>
          <a:lstStyle/>
          <a:p>
            <a:r>
              <a:rPr lang="en-US" dirty="0"/>
              <a:t>Revision of model proposed by Anderson et al. (2003)</a:t>
            </a:r>
          </a:p>
          <a:p>
            <a:r>
              <a:rPr lang="en-US" dirty="0"/>
              <a:t>Intracranial pressure depends on ascension rates and rate of temperature change</a:t>
            </a:r>
          </a:p>
          <a:p>
            <a:r>
              <a:rPr lang="en-US" dirty="0"/>
              <a:t>Intracranial pressure can reach high levels</a:t>
            </a:r>
          </a:p>
          <a:p>
            <a:pPr lvl="1"/>
            <a:r>
              <a:rPr lang="en-US" dirty="0"/>
              <a:t>High initial intracranial air volume</a:t>
            </a:r>
          </a:p>
          <a:p>
            <a:pPr lvl="1"/>
            <a:r>
              <a:rPr lang="en-US" dirty="0"/>
              <a:t>High ascension rate</a:t>
            </a:r>
          </a:p>
          <a:p>
            <a:pPr lvl="1"/>
            <a:r>
              <a:rPr lang="en-US" dirty="0"/>
              <a:t>Low initial temperature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C4906-3873-4178-B09F-A65E44E0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5A83D-DCD5-41BC-9199-F8B5D37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055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6242-B9A4-4D58-AA21-2AB170FA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61"/>
            <a:ext cx="10515600" cy="1069191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07B0-3FC7-412F-9FD0-0C3A2DEF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23"/>
            <a:ext cx="10515600" cy="4637407"/>
          </a:xfrm>
        </p:spPr>
        <p:txBody>
          <a:bodyPr>
            <a:noAutofit/>
          </a:bodyPr>
          <a:lstStyle/>
          <a:p>
            <a:r>
              <a:rPr lang="en-AU" sz="1250" dirty="0"/>
              <a:t>Anderson, N., Grip, H., </a:t>
            </a:r>
            <a:r>
              <a:rPr lang="en-AU" sz="1250" dirty="0" err="1"/>
              <a:t>Lindvall</a:t>
            </a:r>
            <a:r>
              <a:rPr lang="en-AU" sz="1250" dirty="0"/>
              <a:t>, P., Koskinen, L., </a:t>
            </a:r>
            <a:r>
              <a:rPr lang="en-AU" sz="1250" dirty="0" err="1"/>
              <a:t>Brandstrom</a:t>
            </a:r>
            <a:r>
              <a:rPr lang="en-AU" sz="1250" dirty="0"/>
              <a:t>, H., Malam, J., &amp; Eklund, A. (2003). Air Transport of Patients with Intracranial Air: Computer Model of Pressure Effects. Aviation, Space And Environmental Medicine, Vol. 74(2), 138-144.</a:t>
            </a:r>
          </a:p>
          <a:p>
            <a:r>
              <a:rPr lang="en-AU" sz="1250" dirty="0"/>
              <a:t>Eklund, A., </a:t>
            </a:r>
            <a:r>
              <a:rPr lang="en-AU" sz="1250" dirty="0" err="1"/>
              <a:t>Smielewski</a:t>
            </a:r>
            <a:r>
              <a:rPr lang="en-AU" sz="1250" dirty="0"/>
              <a:t>, P., Chambers, I., </a:t>
            </a:r>
            <a:r>
              <a:rPr lang="en-AU" sz="1250" dirty="0" err="1"/>
              <a:t>Alperin</a:t>
            </a:r>
            <a:r>
              <a:rPr lang="en-AU" sz="1250" dirty="0"/>
              <a:t>, N., </a:t>
            </a:r>
            <a:r>
              <a:rPr lang="en-AU" sz="1250" dirty="0" err="1"/>
              <a:t>Malm</a:t>
            </a:r>
            <a:r>
              <a:rPr lang="en-AU" sz="1250" dirty="0"/>
              <a:t>, J., </a:t>
            </a:r>
            <a:r>
              <a:rPr lang="en-AU" sz="1250" dirty="0" err="1"/>
              <a:t>Czosnyka</a:t>
            </a:r>
            <a:r>
              <a:rPr lang="en-AU" sz="1250" dirty="0"/>
              <a:t>, M., &amp; </a:t>
            </a:r>
            <a:r>
              <a:rPr lang="en-AU" sz="1250" dirty="0" err="1"/>
              <a:t>Marmarou</a:t>
            </a:r>
            <a:r>
              <a:rPr lang="en-AU" sz="1250" dirty="0"/>
              <a:t>, A. (2007). Assessment of cerebrospinal fluid outflow resistance. Medical &amp; Biological Engineering &amp; Computing, 45(8), 719-735.</a:t>
            </a:r>
          </a:p>
          <a:p>
            <a:r>
              <a:rPr lang="en-US" sz="1250" dirty="0"/>
              <a:t>Fong, K. (2010). Surgeons use cold to suspend life. [online] BBC News. Available at: https://www.bbc.com/news/health-11389464.</a:t>
            </a:r>
            <a:endParaRPr lang="en-AU" sz="1250" dirty="0"/>
          </a:p>
          <a:p>
            <a:r>
              <a:rPr lang="en-AU" sz="1250" dirty="0" err="1"/>
              <a:t>Lakin</a:t>
            </a:r>
            <a:r>
              <a:rPr lang="en-AU" sz="1250" dirty="0"/>
              <a:t>, W.D., Stevens, S.A., </a:t>
            </a:r>
            <a:r>
              <a:rPr lang="en-AU" sz="1250" dirty="0" err="1"/>
              <a:t>Tranmer</a:t>
            </a:r>
            <a:r>
              <a:rPr lang="en-AU" sz="1250" dirty="0"/>
              <a:t>, B.I. and </a:t>
            </a:r>
            <a:r>
              <a:rPr lang="en-AU" sz="1250" dirty="0" err="1"/>
              <a:t>Penar</a:t>
            </a:r>
            <a:r>
              <a:rPr lang="en-AU" sz="1250" dirty="0"/>
              <a:t>, P.L., 2003. A whole-body mathematical model for intracranial pressure dynamics. Journal of mathematical biology, 46(4), pp.347-383.</a:t>
            </a:r>
          </a:p>
          <a:p>
            <a:r>
              <a:rPr lang="en-AU" sz="1250" dirty="0" err="1"/>
              <a:t>Marmarou</a:t>
            </a:r>
            <a:r>
              <a:rPr lang="en-AU" sz="1250" dirty="0"/>
              <a:t>, A., Shulman, K., &amp; </a:t>
            </a:r>
            <a:r>
              <a:rPr lang="en-AU" sz="1250" dirty="0" err="1"/>
              <a:t>Rosende</a:t>
            </a:r>
            <a:r>
              <a:rPr lang="en-AU" sz="1250" dirty="0"/>
              <a:t>, R. (1978). A nonlinear analysis of the cerebrospinal fluid system and intracranial pressure dynamics. Journal Of Neurosurgery, 48(3), 332-344.</a:t>
            </a:r>
          </a:p>
          <a:p>
            <a:r>
              <a:rPr lang="en-AU" sz="1250" dirty="0"/>
              <a:t>Meier, U., </a:t>
            </a:r>
            <a:r>
              <a:rPr lang="en-AU" sz="1250" dirty="0" err="1"/>
              <a:t>Zeilinger</a:t>
            </a:r>
            <a:r>
              <a:rPr lang="en-AU" sz="1250" dirty="0"/>
              <a:t>, F.S. and </a:t>
            </a:r>
            <a:r>
              <a:rPr lang="en-AU" sz="1250" dirty="0" err="1"/>
              <a:t>Kintzel</a:t>
            </a:r>
            <a:r>
              <a:rPr lang="en-AU" sz="1250" dirty="0"/>
              <a:t>, D., 1999. Diagnostic in normal pressure hydrocephalus: A mathematical model for determination of the ICP-dependent resistance and compliance. </a:t>
            </a:r>
            <a:r>
              <a:rPr lang="en-AU" sz="1250" i="1" dirty="0"/>
              <a:t>Acta </a:t>
            </a:r>
            <a:r>
              <a:rPr lang="en-AU" sz="1250" i="1" dirty="0" err="1"/>
              <a:t>neurochirurgica</a:t>
            </a:r>
            <a:r>
              <a:rPr lang="en-AU" sz="1250" dirty="0"/>
              <a:t>, </a:t>
            </a:r>
            <a:r>
              <a:rPr lang="en-AU" sz="1250" i="1" dirty="0"/>
              <a:t>141</a:t>
            </a:r>
            <a:r>
              <a:rPr lang="en-AU" sz="1250" dirty="0"/>
              <a:t>(9), pp.941-948.</a:t>
            </a:r>
          </a:p>
          <a:p>
            <a:r>
              <a:rPr lang="en-US" sz="1250" dirty="0"/>
              <a:t>Peterson, E., Kent, B., &amp; Cone, W. (1944). Intracranial pressure in the human subject at altitude. Archives of Neurology and Psychiatry, 52(6), 520.</a:t>
            </a:r>
            <a:endParaRPr lang="en-AU" sz="12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36A2F-4BCB-4609-9CBB-472AE78D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D4853-1748-403C-91D6-1BA4EB89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01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1136C3-7C9B-46C6-8EEB-0AE85A4C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</a:t>
            </a:r>
            <a:br>
              <a:rPr lang="en-US" sz="7200" dirty="0"/>
            </a:br>
            <a:endParaRPr lang="en-AU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1AC91-532F-4D53-BB51-DD735FB5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800"/>
              <a:t>Monash University Malaysia - FYP</a:t>
            </a:r>
          </a:p>
        </p:txBody>
      </p:sp>
    </p:spTree>
    <p:extLst>
      <p:ext uri="{BB962C8B-B14F-4D97-AF65-F5344CB8AC3E}">
        <p14:creationId xmlns:p14="http://schemas.microsoft.com/office/powerpoint/2010/main" val="38022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E682-7985-4B47-BD2A-7E2453FE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80DA-F1CD-4284-9693-BF329207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377"/>
            <a:ext cx="10515600" cy="1951245"/>
          </a:xfrm>
        </p:spPr>
        <p:txBody>
          <a:bodyPr/>
          <a:lstStyle/>
          <a:p>
            <a:r>
              <a:rPr lang="en-US" dirty="0"/>
              <a:t>Mathematically model the intracranial system to include intracranial air</a:t>
            </a:r>
          </a:p>
          <a:p>
            <a:r>
              <a:rPr lang="en-AU" dirty="0"/>
              <a:t>Investigate the effects of altitude change on the system</a:t>
            </a:r>
          </a:p>
          <a:p>
            <a:r>
              <a:rPr lang="en-AU" dirty="0"/>
              <a:t>Investigate the effects of temperature change on the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BC37-8DBA-4A3B-ABC8-1AF64F71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731E5-35FB-46F5-821B-4281B04D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139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DF0270-1122-4F83-B240-36FAF162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Background</a:t>
            </a:r>
            <a:endParaRPr lang="en-AU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0ABAA-41BC-4BFF-8B1C-085E4FAB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C532-7F4D-4E3D-BA55-76F8006C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2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0AFB-C3C5-41AF-82BB-8FCF1E1C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Pneumocephalus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B253-CDE4-478B-8914-54CB439B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dirty="0"/>
              <a:t>A collection of intracranial gas</a:t>
            </a:r>
          </a:p>
          <a:p>
            <a:r>
              <a:rPr lang="en-US" dirty="0"/>
              <a:t>Traumatic pneumocephalus:</a:t>
            </a:r>
          </a:p>
          <a:p>
            <a:pPr lvl="1"/>
            <a:r>
              <a:rPr lang="en-US" dirty="0"/>
              <a:t>Severe head injuries</a:t>
            </a:r>
          </a:p>
          <a:p>
            <a:r>
              <a:rPr lang="en-AU" dirty="0"/>
              <a:t>Nontraumatic pneumocephalus:</a:t>
            </a:r>
          </a:p>
          <a:p>
            <a:pPr lvl="1"/>
            <a:r>
              <a:rPr lang="en-AU" dirty="0"/>
              <a:t>Extracranial infections</a:t>
            </a:r>
          </a:p>
          <a:p>
            <a:pPr lvl="1"/>
            <a:r>
              <a:rPr lang="en-AU" dirty="0"/>
              <a:t>Performing Valsalva manoeuvres</a:t>
            </a:r>
          </a:p>
          <a:p>
            <a:pPr lvl="1"/>
            <a:r>
              <a:rPr lang="en-AU" dirty="0"/>
              <a:t>Barotrauma</a:t>
            </a:r>
          </a:p>
          <a:p>
            <a:pPr lvl="1"/>
            <a:r>
              <a:rPr lang="en-AU" dirty="0"/>
              <a:t>Post-craniotomy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EE62-A6E7-4EA8-9E54-F3EFF294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2B3C-5722-423A-8248-F16FF4CF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t>5</a:t>
            </a:fld>
            <a:endParaRPr lang="en-AU" dirty="0"/>
          </a:p>
        </p:txBody>
      </p:sp>
      <p:pic>
        <p:nvPicPr>
          <p:cNvPr id="2050" name="Picture 2" descr="Image result for computed tomography of brain">
            <a:extLst>
              <a:ext uri="{FF2B5EF4-FFF2-40B4-BE49-F238E27FC236}">
                <a16:creationId xmlns:a16="http://schemas.microsoft.com/office/drawing/2014/main" id="{F509B696-6112-40D0-8693-D4A35BD7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28" y="1313552"/>
            <a:ext cx="376210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mputed tomography of pneumocephalus">
            <a:extLst>
              <a:ext uri="{FF2B5EF4-FFF2-40B4-BE49-F238E27FC236}">
                <a16:creationId xmlns:a16="http://schemas.microsoft.com/office/drawing/2014/main" id="{DF37A063-C61B-4D6B-BDC2-E30F37C8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81" y="4070350"/>
            <a:ext cx="3714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A855-2F2E-49C6-A9A7-55FE764F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 of Pneumocephalus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63794-850B-4C18-B767-C72973116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&lt; 1500 mm Hg (200 kPa); air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ideal gas</a:t>
                </a:r>
              </a:p>
              <a:p>
                <a:r>
                  <a:rPr lang="en-US" dirty="0"/>
                  <a:t>Gas trapped in body cavities will expand</a:t>
                </a:r>
              </a:p>
              <a:p>
                <a:pPr lvl="1"/>
                <a:r>
                  <a:rPr lang="en-US" dirty="0"/>
                  <a:t>Decrease in pressure (Boyle-Mariotte’s law)</a:t>
                </a:r>
              </a:p>
              <a:p>
                <a:pPr lvl="1"/>
                <a:r>
                  <a:rPr lang="en-US" dirty="0"/>
                  <a:t>Increase in temperature (Charles’ law)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Rate of intracranial air accumulation continuously increase</a:t>
                </a:r>
              </a:p>
              <a:p>
                <a:r>
                  <a:rPr lang="en-US" dirty="0"/>
                  <a:t>Can cause mass effect on brain</a:t>
                </a:r>
              </a:p>
              <a:p>
                <a:r>
                  <a:rPr lang="en-US" dirty="0"/>
                  <a:t>Intracranial pressure rises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63794-850B-4C18-B767-C72973116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FD6F2-5F45-48B0-8E98-0233BCBD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D7480-C407-4FAB-A1C5-424BB18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3078" name="Picture 6" descr="Image result for computed tomography of tension pneumocephalus">
            <a:extLst>
              <a:ext uri="{FF2B5EF4-FFF2-40B4-BE49-F238E27FC236}">
                <a16:creationId xmlns:a16="http://schemas.microsoft.com/office/drawing/2014/main" id="{704128FA-2AF1-4799-981F-DA1775C6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738" y="1853248"/>
            <a:ext cx="2652151" cy="36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5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F7C1-9166-41FF-9A63-C4215083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Intracranial Pressure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68F7-8403-465F-828A-214DB825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Pressure the cranium exerts on intracranial compartments</a:t>
            </a:r>
          </a:p>
          <a:p>
            <a:r>
              <a:rPr lang="en-US" dirty="0"/>
              <a:t>Monroe-Kellie hypothesis:</a:t>
            </a:r>
          </a:p>
          <a:p>
            <a:pPr lvl="1"/>
            <a:r>
              <a:rPr lang="en-US" dirty="0"/>
              <a:t>Cranium consists of brain parenchyma, cerebral blood and cerebrospinal fluid</a:t>
            </a:r>
          </a:p>
          <a:p>
            <a:pPr lvl="1"/>
            <a:r>
              <a:rPr lang="en-US" dirty="0"/>
              <a:t>Various mechanisms to maintain stable intracranial pressure</a:t>
            </a:r>
          </a:p>
          <a:p>
            <a:r>
              <a:rPr lang="en-US" dirty="0"/>
              <a:t>Cerebral autoregulation:</a:t>
            </a:r>
          </a:p>
          <a:p>
            <a:pPr lvl="1"/>
            <a:r>
              <a:rPr lang="en-US" dirty="0"/>
              <a:t>Shifting cerebrospinal fluid into spinal compartment</a:t>
            </a:r>
          </a:p>
          <a:p>
            <a:pPr lvl="1"/>
            <a:r>
              <a:rPr lang="en-US" dirty="0"/>
              <a:t>Increased absorption rate of cerebrospinal fluid</a:t>
            </a:r>
          </a:p>
          <a:p>
            <a:pPr lvl="1"/>
            <a:r>
              <a:rPr lang="en-US" dirty="0"/>
              <a:t>Cerebral blood displacement out of the cranium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6674-623D-463B-BF7A-81CDA49F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2B4FE-0B63-4CF9-BEE3-B044AFF0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8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A2D1-B9F8-41C2-8AC4-3B3C1CD2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Previous Studies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4D258-E9DC-461F-BE95-147E768EB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87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Modelling of intracranial system</a:t>
                </a:r>
              </a:p>
              <a:p>
                <a:pPr lvl="1"/>
                <a:r>
                  <a:rPr lang="en-US" dirty="0" err="1"/>
                  <a:t>Marmarou</a:t>
                </a:r>
                <a:r>
                  <a:rPr lang="en-US" dirty="0"/>
                  <a:t> et al. (1978)</a:t>
                </a:r>
              </a:p>
              <a:p>
                <a:pPr lvl="1"/>
                <a:r>
                  <a:rPr lang="en-AU" dirty="0"/>
                  <a:t>Meier et al. (1999)</a:t>
                </a:r>
              </a:p>
              <a:p>
                <a:pPr lvl="1"/>
                <a:r>
                  <a:rPr lang="en-AU" dirty="0" err="1"/>
                  <a:t>Lakin</a:t>
                </a:r>
                <a:r>
                  <a:rPr lang="en-AU" dirty="0"/>
                  <a:t> et al. (2003)</a:t>
                </a:r>
              </a:p>
              <a:p>
                <a:pPr lvl="1"/>
                <a:r>
                  <a:rPr lang="en-AU" dirty="0"/>
                  <a:t>Eklund et al. (2007)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r>
                  <a:rPr lang="en-AU" dirty="0"/>
                  <a:t>Modelling of intracranial system including intracranial air</a:t>
                </a:r>
              </a:p>
              <a:p>
                <a:pPr lvl="1"/>
                <a:r>
                  <a:rPr lang="en-AU" dirty="0"/>
                  <a:t>Anderson et al. (2003)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Mathematical studies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AU" dirty="0"/>
                  <a:t> non-invasive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4D258-E9DC-461F-BE95-147E768EB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877"/>
                <a:ext cx="10515600" cy="4351338"/>
              </a:xfrm>
              <a:blipFill>
                <a:blip r:embed="rId2"/>
                <a:stretch>
                  <a:fillRect l="-290" t="-8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64DA4-B078-40B6-9C26-14A72FA9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80ACA-325F-43DA-940E-0761CF0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92A1-D90B-49E6-91C9-47476DB9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Methodology</a:t>
            </a:r>
            <a:endParaRPr lang="en-AU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6DD38-37F4-466B-88C1-AF314F7F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Monash University Malaysia - FYP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3352C-AA78-49F6-95BE-828EE01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4A5F-2ED1-469A-B5F5-EB0E544F2DBF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44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2512</TotalTime>
  <Words>1484</Words>
  <Application>Microsoft Office PowerPoint</Application>
  <PresentationFormat>Widescreen</PresentationFormat>
  <Paragraphs>254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Wingdings 3</vt:lpstr>
      <vt:lpstr>Ion</vt:lpstr>
      <vt:lpstr>A Mathematical Modelling Study of the Effects of Air Expansion in the Brain on the Intracranial Pressure</vt:lpstr>
      <vt:lpstr>Contents</vt:lpstr>
      <vt:lpstr>Project Objectives</vt:lpstr>
      <vt:lpstr>Background</vt:lpstr>
      <vt:lpstr>Pneumocephalus</vt:lpstr>
      <vt:lpstr>Dangers of Pneumocephalus</vt:lpstr>
      <vt:lpstr>Intracranial Pressure</vt:lpstr>
      <vt:lpstr>Previous Studies</vt:lpstr>
      <vt:lpstr>Methodology</vt:lpstr>
      <vt:lpstr>Model Schematics</vt:lpstr>
      <vt:lpstr>Anderson et al. (2003) Model</vt:lpstr>
      <vt:lpstr>Assumptions</vt:lpstr>
      <vt:lpstr>Mathematical Formulation of System</vt:lpstr>
      <vt:lpstr>Parameter Selection Effects of Altitude Change on System</vt:lpstr>
      <vt:lpstr>Parameter Selection Effects of Temperature Change on System</vt:lpstr>
      <vt:lpstr>Parameter Selection Effects of Temperature Change on System</vt:lpstr>
      <vt:lpstr>Results</vt:lpstr>
      <vt:lpstr>Constant Ascension Rates</vt:lpstr>
      <vt:lpstr>Exponential Ascension</vt:lpstr>
      <vt:lpstr>Logarithmic Ascension</vt:lpstr>
      <vt:lpstr>Results</vt:lpstr>
      <vt:lpstr>Change in Intracranial Air Volume</vt:lpstr>
      <vt:lpstr>Change in Intracranial Pressure</vt:lpstr>
      <vt:lpstr>Change in Intracranial Pressure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Mathematical Modelling Study of the Effects of Air Expansion in the Brain on the Intracranial Pressure</dc:title>
  <dc:creator>Viruj BalaSoupramanien</dc:creator>
  <cp:lastModifiedBy>Viruj BalaSoupramanien</cp:lastModifiedBy>
  <cp:revision>81</cp:revision>
  <dcterms:created xsi:type="dcterms:W3CDTF">2019-10-27T07:49:29Z</dcterms:created>
  <dcterms:modified xsi:type="dcterms:W3CDTF">2019-10-29T16:11:23Z</dcterms:modified>
</cp:coreProperties>
</file>