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75" r:id="rId4"/>
    <p:sldId id="276" r:id="rId5"/>
    <p:sldId id="277" r:id="rId6"/>
    <p:sldId id="278" r:id="rId7"/>
    <p:sldId id="279" r:id="rId8"/>
    <p:sldId id="280" r:id="rId9"/>
    <p:sldId id="281" r:id="rId10"/>
    <p:sldId id="282"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92" d="100"/>
          <a:sy n="92" d="100"/>
        </p:scale>
        <p:origin x="82" y="5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Model1</c:v>
                </c:pt>
                <c:pt idx="1">
                  <c:v>Model2</c:v>
                </c:pt>
                <c:pt idx="2">
                  <c:v>Model3</c:v>
                </c:pt>
                <c:pt idx="3">
                  <c:v>Model4</c:v>
                </c:pt>
                <c:pt idx="4">
                  <c:v>Model5</c:v>
                </c:pt>
              </c:strCache>
            </c:strRef>
          </c:cat>
          <c:val>
            <c:numRef>
              <c:f>Sheet1!$B$2:$B$6</c:f>
              <c:numCache>
                <c:formatCode>General</c:formatCode>
                <c:ptCount val="5"/>
                <c:pt idx="0">
                  <c:v>74.12</c:v>
                </c:pt>
                <c:pt idx="1">
                  <c:v>94.6</c:v>
                </c:pt>
                <c:pt idx="2">
                  <c:v>95.99</c:v>
                </c:pt>
                <c:pt idx="3">
                  <c:v>82.15</c:v>
                </c:pt>
                <c:pt idx="4">
                  <c:v>81.63</c:v>
                </c:pt>
              </c:numCache>
            </c:numRef>
          </c:val>
          <c:extLst>
            <c:ext xmlns:c16="http://schemas.microsoft.com/office/drawing/2014/chart" uri="{C3380CC4-5D6E-409C-BE32-E72D297353CC}">
              <c16:uniqueId val="{00000000-D8F9-4D89-B96D-F3E8B74B706E}"/>
            </c:ext>
          </c:extLst>
        </c:ser>
        <c:dLbls>
          <c:dLblPos val="outEnd"/>
          <c:showLegendKey val="0"/>
          <c:showVal val="1"/>
          <c:showCatName val="0"/>
          <c:showSerName val="0"/>
          <c:showPercent val="0"/>
          <c:showBubbleSize val="0"/>
        </c:dLbls>
        <c:gapWidth val="164"/>
        <c:overlap val="-22"/>
        <c:axId val="260824288"/>
        <c:axId val="30444688"/>
      </c:barChart>
      <c:catAx>
        <c:axId val="2608242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44688"/>
        <c:crosses val="autoZero"/>
        <c:auto val="1"/>
        <c:lblAlgn val="ctr"/>
        <c:lblOffset val="100"/>
        <c:noMultiLvlLbl val="0"/>
      </c:catAx>
      <c:valAx>
        <c:axId val="3044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24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88402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48895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59727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206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5858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3202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937107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588388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41694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8746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7221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29187-8438-4D28-95E7-29CBF497218C}"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01963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29187-8438-4D28-95E7-29CBF497218C}"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1579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60492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66079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629187-8438-4D28-95E7-29CBF497218C}" type="datetimeFigureOut">
              <a:rPr lang="en-US" smtClean="0"/>
              <a:t>11/28/2023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14414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350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629187-8438-4D28-95E7-29CBF497218C}" type="datetimeFigureOut">
              <a:rPr lang="en-US" smtClean="0"/>
              <a:t>11/28/2023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1C7A5C-B3ED-4CA9-99C1-45F00C39E364}" type="slidenum">
              <a:rPr lang="en-US" smtClean="0"/>
              <a:t>‹#›</a:t>
            </a:fld>
            <a:endParaRPr lang="en-US"/>
          </a:p>
        </p:txBody>
      </p:sp>
    </p:spTree>
    <p:extLst>
      <p:ext uri="{BB962C8B-B14F-4D97-AF65-F5344CB8AC3E}">
        <p14:creationId xmlns:p14="http://schemas.microsoft.com/office/powerpoint/2010/main" val="1794816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C10D-66BB-EAEA-A611-8FFD53447068}"/>
              </a:ext>
            </a:extLst>
          </p:cNvPr>
          <p:cNvSpPr txBox="1"/>
          <p:nvPr/>
        </p:nvSpPr>
        <p:spPr>
          <a:xfrm flipH="1">
            <a:off x="1494509" y="1157844"/>
            <a:ext cx="9248701"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Image Classification Using CIFAR – 10 dataset and Convolution Neural Networks</a:t>
            </a:r>
          </a:p>
        </p:txBody>
      </p:sp>
      <p:sp>
        <p:nvSpPr>
          <p:cNvPr id="3" name="TextBox 2">
            <a:extLst>
              <a:ext uri="{FF2B5EF4-FFF2-40B4-BE49-F238E27FC236}">
                <a16:creationId xmlns:a16="http://schemas.microsoft.com/office/drawing/2014/main" id="{B105EBB9-5C88-B5CF-21DA-5E635FE6C600}"/>
              </a:ext>
            </a:extLst>
          </p:cNvPr>
          <p:cNvSpPr txBox="1"/>
          <p:nvPr/>
        </p:nvSpPr>
        <p:spPr>
          <a:xfrm flipH="1">
            <a:off x="1281643" y="3289464"/>
            <a:ext cx="8966762" cy="1754326"/>
          </a:xfrm>
          <a:prstGeom prst="rect">
            <a:avLst/>
          </a:prstGeom>
          <a:noFill/>
        </p:spPr>
        <p:txBody>
          <a:bodyPr wrap="squar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Venkatesh </a:t>
            </a:r>
            <a:r>
              <a:rPr lang="en-US" dirty="0" err="1">
                <a:latin typeface="Times New Roman" panose="02020603050405020304" pitchFamily="18" charset="0"/>
                <a:cs typeface="Times New Roman" panose="02020603050405020304" pitchFamily="18" charset="0"/>
              </a:rPr>
              <a:t>Rudravaram</a:t>
            </a:r>
            <a:r>
              <a:rPr lang="en-US" dirty="0">
                <a:latin typeface="Times New Roman" panose="02020603050405020304" pitchFamily="18" charset="0"/>
                <a:cs typeface="Times New Roman" panose="02020603050405020304" pitchFamily="18" charset="0"/>
              </a:rPr>
              <a:t> - 700747025</a:t>
            </a:r>
          </a:p>
          <a:p>
            <a:r>
              <a:rPr lang="en-US" dirty="0">
                <a:latin typeface="Times New Roman" panose="02020603050405020304" pitchFamily="18" charset="0"/>
                <a:cs typeface="Times New Roman" panose="02020603050405020304" pitchFamily="18" charset="0"/>
              </a:rPr>
              <a:t>2.) Vineeth </a:t>
            </a:r>
            <a:r>
              <a:rPr lang="en-US" dirty="0" err="1">
                <a:latin typeface="Times New Roman" panose="02020603050405020304" pitchFamily="18" charset="0"/>
                <a:cs typeface="Times New Roman" panose="02020603050405020304" pitchFamily="18" charset="0"/>
              </a:rPr>
              <a:t>Virupakshi</a:t>
            </a:r>
            <a:r>
              <a:rPr lang="en-US" dirty="0">
                <a:latin typeface="Times New Roman" panose="02020603050405020304" pitchFamily="18" charset="0"/>
                <a:cs typeface="Times New Roman" panose="02020603050405020304" pitchFamily="18" charset="0"/>
              </a:rPr>
              <a:t> - 700745532</a:t>
            </a:r>
          </a:p>
          <a:p>
            <a:r>
              <a:rPr lang="en-US" dirty="0">
                <a:latin typeface="Times New Roman" panose="02020603050405020304" pitchFamily="18" charset="0"/>
                <a:cs typeface="Times New Roman" panose="02020603050405020304" pitchFamily="18" charset="0"/>
              </a:rPr>
              <a:t>3.) Supriya </a:t>
            </a:r>
            <a:r>
              <a:rPr lang="en-US" dirty="0" err="1">
                <a:latin typeface="Times New Roman" panose="02020603050405020304" pitchFamily="18" charset="0"/>
                <a:cs typeface="Times New Roman" panose="02020603050405020304" pitchFamily="18" charset="0"/>
              </a:rPr>
              <a:t>Bhukya</a:t>
            </a:r>
            <a:r>
              <a:rPr lang="en-US" dirty="0">
                <a:latin typeface="Times New Roman" panose="02020603050405020304" pitchFamily="18" charset="0"/>
                <a:cs typeface="Times New Roman" panose="02020603050405020304" pitchFamily="18" charset="0"/>
              </a:rPr>
              <a:t> - 700758052</a:t>
            </a:r>
          </a:p>
          <a:p>
            <a:r>
              <a:rPr lang="en-US" dirty="0">
                <a:latin typeface="Times New Roman" panose="02020603050405020304" pitchFamily="18" charset="0"/>
                <a:cs typeface="Times New Roman" panose="02020603050405020304" pitchFamily="18" charset="0"/>
              </a:rPr>
              <a:t>4.) Naga </a:t>
            </a:r>
            <a:r>
              <a:rPr lang="en-US" dirty="0" err="1">
                <a:latin typeface="Times New Roman" panose="02020603050405020304" pitchFamily="18" charset="0"/>
                <a:cs typeface="Times New Roman" panose="02020603050405020304" pitchFamily="18" charset="0"/>
              </a:rPr>
              <a:t>Hrushikesh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Hukumathirao</a:t>
            </a:r>
            <a:r>
              <a:rPr lang="en-US" dirty="0">
                <a:latin typeface="Times New Roman" panose="02020603050405020304" pitchFamily="18" charset="0"/>
                <a:cs typeface="Times New Roman" panose="02020603050405020304" pitchFamily="18" charset="0"/>
              </a:rPr>
              <a:t> - 700744719</a:t>
            </a:r>
          </a:p>
        </p:txBody>
      </p:sp>
    </p:spTree>
    <p:extLst>
      <p:ext uri="{BB962C8B-B14F-4D97-AF65-F5344CB8AC3E}">
        <p14:creationId xmlns:p14="http://schemas.microsoft.com/office/powerpoint/2010/main" val="393823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D2986-2976-85B3-43EC-FDA30204D98B}"/>
              </a:ext>
            </a:extLst>
          </p:cNvPr>
          <p:cNvSpPr txBox="1"/>
          <p:nvPr/>
        </p:nvSpPr>
        <p:spPr>
          <a:xfrm flipH="1">
            <a:off x="1031371" y="801584"/>
            <a:ext cx="9434355" cy="3693319"/>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invariance: Recognize objects regardless of their position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invariance: Recognize objects regardless of their size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number of parameters: Easier to train and less prone to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Disadvantages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Expensive to train, especially for large-scale datasets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requirements: Large amount of training data for good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interpretability: Difficult to interpret, making it hard to understand decision-making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52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E4A0F-C6B2-1FDD-BBD4-8967A6FDF873}"/>
              </a:ext>
            </a:extLst>
          </p:cNvPr>
          <p:cNvSpPr txBox="1"/>
          <p:nvPr/>
        </p:nvSpPr>
        <p:spPr>
          <a:xfrm flipH="1">
            <a:off x="694707" y="474345"/>
            <a:ext cx="9844644" cy="5909310"/>
          </a:xfrm>
          <a:prstGeom prst="rect">
            <a:avLst/>
          </a:prstGeom>
          <a:noFill/>
        </p:spPr>
        <p:txBody>
          <a:bodyPr wrap="square" rtlCol="0">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Parameters Used:</a:t>
            </a:r>
          </a:p>
          <a:p>
            <a:pPr algn="l"/>
            <a:endParaRPr lang="en-US" b="0" i="0" dirty="0">
              <a:solidFill>
                <a:schemeClr val="accent2"/>
              </a:solidFill>
              <a:effectLst/>
              <a:latin typeface="Times New Roman" panose="02020603050405020304" pitchFamily="18" charset="0"/>
              <a:cs typeface="Times New Roman" panose="02020603050405020304" pitchFamily="18" charset="0"/>
            </a:endParaRP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convolution layers: </a:t>
            </a:r>
            <a:r>
              <a:rPr lang="en-US" b="0" i="0" dirty="0">
                <a:effectLst/>
                <a:latin typeface="Times New Roman" panose="02020603050405020304" pitchFamily="18" charset="0"/>
                <a:cs typeface="Times New Roman" panose="02020603050405020304" pitchFamily="18" charset="0"/>
              </a:rPr>
              <a:t>Determines the depth of the CNN and the complexity of the features it can extract. More layers generally lead to more complex feature extraction but can increase computational cost.</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pooling layers: </a:t>
            </a:r>
            <a:r>
              <a:rPr lang="en-US" b="0" i="0" dirty="0">
                <a:effectLst/>
                <a:latin typeface="Times New Roman" panose="02020603050405020304" pitchFamily="18" charset="0"/>
                <a:cs typeface="Times New Roman" panose="02020603050405020304" pitchFamily="18" charset="0"/>
              </a:rPr>
              <a:t>Reduces the dimensionality of the feature maps and controls the amount of spatial information retained. More layers reduce spatial information but help prevent overfitting.</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dropout layers: </a:t>
            </a:r>
            <a:r>
              <a:rPr lang="en-US" b="0" i="0" dirty="0">
                <a:effectLst/>
                <a:latin typeface="Times New Roman" panose="02020603050405020304" pitchFamily="18" charset="0"/>
                <a:cs typeface="Times New Roman" panose="02020603050405020304" pitchFamily="18" charset="0"/>
              </a:rPr>
              <a:t>Randomly drops a certain percentage of neurons during training, preventing co-adaptation and improving generalization. More layers can improve performance but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Activation function: </a:t>
            </a:r>
            <a:r>
              <a:rPr lang="en-US" b="0" i="0" dirty="0">
                <a:effectLst/>
                <a:latin typeface="Times New Roman" panose="02020603050405020304" pitchFamily="18" charset="0"/>
                <a:cs typeface="Times New Roman" panose="02020603050405020304" pitchFamily="18" charset="0"/>
              </a:rPr>
              <a:t>Introduces non-linearity into the network, allowing it to learn complex patterns. Common choices include sigmoid, tanh, and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a:t>
            </a:r>
          </a:p>
          <a:p>
            <a:pPr algn="l"/>
            <a:r>
              <a:rPr lang="en-US" b="0" i="0" dirty="0">
                <a:solidFill>
                  <a:schemeClr val="accent2"/>
                </a:solidFill>
                <a:effectLst/>
                <a:latin typeface="Times New Roman" panose="02020603050405020304" pitchFamily="18" charset="0"/>
                <a:cs typeface="Times New Roman" panose="02020603050405020304" pitchFamily="18" charset="0"/>
              </a:rPr>
              <a:t>Optimizer: </a:t>
            </a:r>
            <a:r>
              <a:rPr lang="en-US" b="0" i="0" dirty="0">
                <a:effectLst/>
                <a:latin typeface="Times New Roman" panose="02020603050405020304" pitchFamily="18" charset="0"/>
                <a:cs typeface="Times New Roman" panose="02020603050405020304" pitchFamily="18" charset="0"/>
              </a:rPr>
              <a:t>Updates the weights and biases of the network to minimize the loss function. Common optimizers include gradient descent, SGD, and Adam.</a:t>
            </a:r>
          </a:p>
          <a:p>
            <a:pPr algn="l"/>
            <a:r>
              <a:rPr lang="en-US" b="0" i="0" dirty="0">
                <a:solidFill>
                  <a:schemeClr val="accent2"/>
                </a:solidFill>
                <a:effectLst/>
                <a:latin typeface="Times New Roman" panose="02020603050405020304" pitchFamily="18" charset="0"/>
                <a:cs typeface="Times New Roman" panose="02020603050405020304" pitchFamily="18" charset="0"/>
              </a:rPr>
              <a:t>Kernel Initialization: </a:t>
            </a:r>
            <a:r>
              <a:rPr lang="en-US" b="0" i="0" dirty="0">
                <a:effectLst/>
                <a:latin typeface="Times New Roman" panose="02020603050405020304" pitchFamily="18" charset="0"/>
                <a:cs typeface="Times New Roman" panose="02020603050405020304" pitchFamily="18" charset="0"/>
              </a:rPr>
              <a:t>Sets the initial values of the weights in the convolutional layers. Proper initialization methods can improve the training process and convergence.</a:t>
            </a:r>
          </a:p>
          <a:p>
            <a:pPr algn="l"/>
            <a:r>
              <a:rPr lang="en-US" b="0" i="0" dirty="0">
                <a:solidFill>
                  <a:schemeClr val="accent2"/>
                </a:solidFill>
                <a:effectLst/>
                <a:latin typeface="Times New Roman" panose="02020603050405020304" pitchFamily="18" charset="0"/>
                <a:cs typeface="Times New Roman" panose="02020603050405020304" pitchFamily="18" charset="0"/>
              </a:rPr>
              <a:t>Epochs: </a:t>
            </a:r>
            <a:r>
              <a:rPr lang="en-US" b="0" i="0" dirty="0">
                <a:effectLst/>
                <a:latin typeface="Times New Roman" panose="02020603050405020304" pitchFamily="18" charset="0"/>
                <a:cs typeface="Times New Roman" panose="02020603050405020304" pitchFamily="18" charset="0"/>
              </a:rPr>
              <a:t>The number of times the entire training dataset is passed through the network during training. More epochs generally lead to better performance but can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Batch-size: </a:t>
            </a:r>
            <a:r>
              <a:rPr lang="en-US" b="0" i="0" dirty="0">
                <a:effectLst/>
                <a:latin typeface="Times New Roman" panose="02020603050405020304" pitchFamily="18" charset="0"/>
                <a:cs typeface="Times New Roman" panose="02020603050405020304" pitchFamily="18" charset="0"/>
              </a:rPr>
              <a:t>The number of training examples processed simultaneously during training. Larger batch sizes improve computational efficiency but can affect gradient descent.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217BDA-1123-8D43-01D1-BAB15A9FAFCE}"/>
              </a:ext>
            </a:extLst>
          </p:cNvPr>
          <p:cNvSpPr txBox="1"/>
          <p:nvPr/>
        </p:nvSpPr>
        <p:spPr>
          <a:xfrm>
            <a:off x="1174954" y="934065"/>
            <a:ext cx="8971935"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5</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tanh</a:t>
            </a: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random-normal </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74.12%</a:t>
            </a:r>
          </a:p>
          <a:p>
            <a:r>
              <a:rPr lang="en-US" dirty="0">
                <a:latin typeface="Times New Roman" panose="02020603050405020304" pitchFamily="18" charset="0"/>
                <a:cs typeface="Times New Roman" panose="02020603050405020304" pitchFamily="18" charset="0"/>
              </a:rPr>
              <a:t>Validation Accuracy: 65.57%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Loss:0.7288</a:t>
            </a:r>
          </a:p>
          <a:p>
            <a:r>
              <a:rPr lang="en-US" dirty="0">
                <a:latin typeface="Times New Roman" panose="02020603050405020304" pitchFamily="18" charset="0"/>
                <a:cs typeface="Times New Roman" panose="02020603050405020304" pitchFamily="18" charset="0"/>
              </a:rPr>
              <a:t>Validation Loss: 1.0423</a:t>
            </a:r>
          </a:p>
        </p:txBody>
      </p:sp>
    </p:spTree>
    <p:extLst>
      <p:ext uri="{BB962C8B-B14F-4D97-AF65-F5344CB8AC3E}">
        <p14:creationId xmlns:p14="http://schemas.microsoft.com/office/powerpoint/2010/main" val="709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F9BE43BA-7DFD-8D10-300B-5678CCC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2" y="900679"/>
            <a:ext cx="7772415" cy="5056642"/>
          </a:xfrm>
          <a:prstGeom prst="rect">
            <a:avLst/>
          </a:prstGeom>
          <a:effectLst>
            <a:softEdge rad="25400"/>
          </a:effectLst>
        </p:spPr>
      </p:pic>
    </p:spTree>
    <p:extLst>
      <p:ext uri="{BB962C8B-B14F-4D97-AF65-F5344CB8AC3E}">
        <p14:creationId xmlns:p14="http://schemas.microsoft.com/office/powerpoint/2010/main" val="365018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orange and purple lines&#10;&#10;Description automatically generated">
            <a:extLst>
              <a:ext uri="{FF2B5EF4-FFF2-40B4-BE49-F238E27FC236}">
                <a16:creationId xmlns:a16="http://schemas.microsoft.com/office/drawing/2014/main" id="{CA46D8FF-1347-4E2B-8F07-301939B7E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4706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CF055-41E9-54B8-F24B-6FB9A5666F98}"/>
              </a:ext>
            </a:extLst>
          </p:cNvPr>
          <p:cNvSpPr txBox="1"/>
          <p:nvPr/>
        </p:nvSpPr>
        <p:spPr>
          <a:xfrm>
            <a:off x="1196131" y="1032387"/>
            <a:ext cx="8885903"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8</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random_normal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Epochs-100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94.60%</a:t>
            </a:r>
          </a:p>
          <a:p>
            <a:r>
              <a:rPr lang="en-US" dirty="0">
                <a:latin typeface="Times New Roman" panose="02020603050405020304" pitchFamily="18" charset="0"/>
                <a:cs typeface="Times New Roman" panose="02020603050405020304" pitchFamily="18" charset="0"/>
              </a:rPr>
              <a:t>Validation Accuracy: 72.19%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Loss:0.1524</a:t>
            </a:r>
          </a:p>
          <a:p>
            <a:r>
              <a:rPr lang="en-US" dirty="0">
                <a:latin typeface="Times New Roman" panose="02020603050405020304" pitchFamily="18" charset="0"/>
                <a:cs typeface="Times New Roman" panose="02020603050405020304" pitchFamily="18" charset="0"/>
              </a:rPr>
              <a:t>Validation Loss:1.3285</a:t>
            </a:r>
          </a:p>
        </p:txBody>
      </p:sp>
    </p:spTree>
    <p:extLst>
      <p:ext uri="{BB962C8B-B14F-4D97-AF65-F5344CB8AC3E}">
        <p14:creationId xmlns:p14="http://schemas.microsoft.com/office/powerpoint/2010/main" val="209739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0EBB05A8-E49C-7F8A-40A3-C6450F51F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1677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D6A08C5-8377-AFB9-1677-629D16E9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57750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2DBDB-7A25-D69C-D038-EB5777EF56B1}"/>
              </a:ext>
            </a:extLst>
          </p:cNvPr>
          <p:cNvSpPr txBox="1"/>
          <p:nvPr/>
        </p:nvSpPr>
        <p:spPr>
          <a:xfrm>
            <a:off x="1213339" y="1103037"/>
            <a:ext cx="6096000"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Adam</a:t>
            </a: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glorot_uniform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Epochs-200</a:t>
            </a:r>
          </a:p>
          <a:p>
            <a:r>
              <a:rPr lang="en-US" dirty="0">
                <a:latin typeface="Times New Roman" panose="02020603050405020304" pitchFamily="18" charset="0"/>
                <a:cs typeface="Times New Roman" panose="02020603050405020304" pitchFamily="18" charset="0"/>
              </a:rPr>
              <a:t>Batch-size : 100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95.99%</a:t>
            </a:r>
          </a:p>
          <a:p>
            <a:r>
              <a:rPr lang="en-US" dirty="0" err="1">
                <a:latin typeface="Times New Roman" panose="02020603050405020304" pitchFamily="18" charset="0"/>
                <a:cs typeface="Times New Roman" panose="02020603050405020304" pitchFamily="18" charset="0"/>
              </a:rPr>
              <a:t>Val_Acc</a:t>
            </a:r>
            <a:r>
              <a:rPr lang="en-US" dirty="0">
                <a:latin typeface="Times New Roman" panose="02020603050405020304" pitchFamily="18" charset="0"/>
                <a:cs typeface="Times New Roman" panose="02020603050405020304" pitchFamily="18" charset="0"/>
              </a:rPr>
              <a:t> : 59.63%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 0.1113</a:t>
            </a:r>
          </a:p>
          <a:p>
            <a:r>
              <a:rPr lang="en-US" dirty="0">
                <a:latin typeface="Times New Roman" panose="02020603050405020304" pitchFamily="18" charset="0"/>
                <a:cs typeface="Times New Roman" panose="02020603050405020304" pitchFamily="18" charset="0"/>
              </a:rPr>
              <a:t>Validation-Loss:2.9100</a:t>
            </a:r>
          </a:p>
        </p:txBody>
      </p:sp>
    </p:spTree>
    <p:extLst>
      <p:ext uri="{BB962C8B-B14F-4D97-AF65-F5344CB8AC3E}">
        <p14:creationId xmlns:p14="http://schemas.microsoft.com/office/powerpoint/2010/main" val="67135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920F07F3-E433-60D8-6813-B2868D09E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820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72E7-D782-C13A-7563-09E43C426E46}"/>
              </a:ext>
            </a:extLst>
          </p:cNvPr>
          <p:cNvSpPr txBox="1"/>
          <p:nvPr/>
        </p:nvSpPr>
        <p:spPr>
          <a:xfrm flipH="1">
            <a:off x="1322316" y="831273"/>
            <a:ext cx="9003279" cy="5786199"/>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Venkatesh </a:t>
            </a:r>
            <a:r>
              <a:rPr lang="en-US" dirty="0" err="1">
                <a:latin typeface="Times New Roman" panose="02020603050405020304" pitchFamily="18" charset="0"/>
                <a:cs typeface="Times New Roman" panose="02020603050405020304" pitchFamily="18" charset="0"/>
              </a:rPr>
              <a:t>Rudravaram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Exploring, Planning, developing a feasible code, error solving, execution, Documenting </a:t>
            </a:r>
            <a:r>
              <a:rPr lang="en-US" dirty="0" err="1">
                <a:latin typeface="Times New Roman" panose="02020603050405020304" pitchFamily="18" charset="0"/>
                <a:cs typeface="Times New Roman" panose="02020603050405020304" pitchFamily="18" charset="0"/>
              </a:rPr>
              <a:t>powerpoint</a:t>
            </a:r>
            <a:r>
              <a:rPr lang="en-US" dirty="0">
                <a:latin typeface="Times New Roman" panose="02020603050405020304" pitchFamily="18" charset="0"/>
                <a:cs typeface="Times New Roman" panose="02020603050405020304" pitchFamily="18" charset="0"/>
              </a:rPr>
              <a:t> presentation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Vineeth </a:t>
            </a:r>
            <a:r>
              <a:rPr lang="en-US" dirty="0" err="1">
                <a:latin typeface="Times New Roman" panose="02020603050405020304" pitchFamily="18" charset="0"/>
                <a:cs typeface="Times New Roman" panose="02020603050405020304" pitchFamily="18" charset="0"/>
              </a:rPr>
              <a:t>Virupakshi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Exploring, Managing Communication and Collaboration between group members, Error solving in code, Documenting the project report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Supriya </a:t>
            </a:r>
            <a:r>
              <a:rPr lang="en-US" dirty="0" err="1">
                <a:latin typeface="Times New Roman" panose="02020603050405020304" pitchFamily="18" charset="0"/>
                <a:cs typeface="Times New Roman" panose="02020603050405020304" pitchFamily="18" charset="0"/>
              </a:rPr>
              <a:t>Bhukya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Naga </a:t>
            </a:r>
            <a:r>
              <a:rPr lang="en-US" dirty="0" err="1">
                <a:latin typeface="Times New Roman" panose="02020603050405020304" pitchFamily="18" charset="0"/>
                <a:cs typeface="Times New Roman" panose="02020603050405020304" pitchFamily="18" charset="0"/>
              </a:rPr>
              <a:t>Hrushikesh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Hukumathirao</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9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98F2ED8-3FB7-E494-D53A-BC3E06EC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2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76638-1CFE-5C28-6419-68F969A455BE}"/>
              </a:ext>
            </a:extLst>
          </p:cNvPr>
          <p:cNvSpPr txBox="1"/>
          <p:nvPr/>
        </p:nvSpPr>
        <p:spPr>
          <a:xfrm>
            <a:off x="1172307" y="847315"/>
            <a:ext cx="8639907"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uniform</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82.15%</a:t>
            </a:r>
          </a:p>
          <a:p>
            <a:r>
              <a:rPr lang="en-US" dirty="0">
                <a:latin typeface="Times New Roman" panose="02020603050405020304" pitchFamily="18" charset="0"/>
                <a:cs typeface="Times New Roman" panose="02020603050405020304" pitchFamily="18" charset="0"/>
              </a:rPr>
              <a:t>Validation Accuracy: 77.03%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Loss:0.5056</a:t>
            </a:r>
          </a:p>
          <a:p>
            <a:r>
              <a:rPr lang="en-US" dirty="0">
                <a:latin typeface="Times New Roman" panose="02020603050405020304" pitchFamily="18" charset="0"/>
                <a:cs typeface="Times New Roman" panose="02020603050405020304" pitchFamily="18" charset="0"/>
              </a:rPr>
              <a:t>Validation Loss:0.6998</a:t>
            </a:r>
          </a:p>
        </p:txBody>
      </p:sp>
    </p:spTree>
    <p:extLst>
      <p:ext uri="{BB962C8B-B14F-4D97-AF65-F5344CB8AC3E}">
        <p14:creationId xmlns:p14="http://schemas.microsoft.com/office/powerpoint/2010/main" val="281438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6A054348-D0E7-3B49-0A9B-690EEF2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25312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lines&#10;&#10;Description automatically generated">
            <a:extLst>
              <a:ext uri="{FF2B5EF4-FFF2-40B4-BE49-F238E27FC236}">
                <a16:creationId xmlns:a16="http://schemas.microsoft.com/office/drawing/2014/main" id="{EBC466E3-7BF7-A9AD-1950-7D2C449D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2677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CAB0-0F23-575F-4488-A8740B8A8585}"/>
              </a:ext>
            </a:extLst>
          </p:cNvPr>
          <p:cNvSpPr txBox="1"/>
          <p:nvPr/>
        </p:nvSpPr>
        <p:spPr>
          <a:xfrm>
            <a:off x="1090246" y="859103"/>
            <a:ext cx="9190892" cy="4955203"/>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5:</a:t>
            </a:r>
          </a:p>
          <a:p>
            <a:endParaRPr lang="en-US"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convolution layers: 10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pooling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dropout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Activation Function: </a:t>
            </a:r>
            <a:r>
              <a:rPr lang="en-US" dirty="0" err="1">
                <a:latin typeface="Times New Roman" panose="02020603050405020304" pitchFamily="18" charset="0"/>
                <a:ea typeface="Maven Pro"/>
                <a:cs typeface="Times New Roman" panose="02020603050405020304" pitchFamily="18" charset="0"/>
                <a:sym typeface="Maven Pro"/>
              </a:rPr>
              <a:t>relu</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Optimizer: Adam</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Kernel Initialization: </a:t>
            </a:r>
          </a:p>
          <a:p>
            <a:pPr marL="0" lvl="0" indent="0" rtl="0">
              <a:lnSpc>
                <a:spcPct val="100000"/>
              </a:lnSpc>
              <a:spcBef>
                <a:spcPts val="0"/>
              </a:spcBef>
              <a:spcAft>
                <a:spcPts val="0"/>
              </a:spcAft>
              <a:buNone/>
            </a:pPr>
            <a:r>
              <a:rPr lang="en-US" dirty="0" err="1">
                <a:latin typeface="Times New Roman" panose="02020603050405020304" pitchFamily="18" charset="0"/>
                <a:ea typeface="Maven Pro"/>
                <a:cs typeface="Times New Roman" panose="02020603050405020304" pitchFamily="18" charset="0"/>
                <a:sym typeface="Maven Pro"/>
              </a:rPr>
              <a:t>glorot_uniform</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Epochs-50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Batch-size : 100</a:t>
            </a:r>
          </a:p>
          <a:p>
            <a:pPr marL="0" lvl="0" indent="0" rtl="0">
              <a:lnSpc>
                <a:spcPct val="100000"/>
              </a:lnSpc>
              <a:spcBef>
                <a:spcPts val="0"/>
              </a:spcBef>
              <a:spcAft>
                <a:spcPts val="0"/>
              </a:spcAft>
              <a:buNone/>
            </a:pP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Accuracy: 81.63%</a:t>
            </a:r>
          </a:p>
          <a:p>
            <a:pPr marL="0" lvl="0" indent="0" rtl="0">
              <a:lnSpc>
                <a:spcPct val="100000"/>
              </a:lnSpc>
              <a:spcBef>
                <a:spcPts val="0"/>
              </a:spcBef>
              <a:spcAft>
                <a:spcPts val="0"/>
              </a:spcAft>
              <a:buNone/>
            </a:pPr>
            <a:r>
              <a:rPr lang="en-US" b="1" dirty="0" err="1">
                <a:latin typeface="Times New Roman" panose="02020603050405020304" pitchFamily="18" charset="0"/>
                <a:ea typeface="Maven Pro"/>
                <a:cs typeface="Times New Roman" panose="02020603050405020304" pitchFamily="18" charset="0"/>
                <a:sym typeface="Maven Pro"/>
              </a:rPr>
              <a:t>Val_Acc</a:t>
            </a:r>
            <a:r>
              <a:rPr lang="en-US" b="1" dirty="0">
                <a:latin typeface="Times New Roman" panose="02020603050405020304" pitchFamily="18" charset="0"/>
                <a:ea typeface="Maven Pro"/>
                <a:cs typeface="Times New Roman" panose="02020603050405020304" pitchFamily="18" charset="0"/>
                <a:sym typeface="Maven Pro"/>
              </a:rPr>
              <a:t> : 76.59%</a:t>
            </a:r>
          </a:p>
          <a:p>
            <a:pPr marL="0" lvl="0" indent="0" rtl="0">
              <a:lnSpc>
                <a:spcPct val="100000"/>
              </a:lnSpc>
              <a:spcBef>
                <a:spcPts val="0"/>
              </a:spcBef>
              <a:spcAft>
                <a:spcPts val="0"/>
              </a:spcAft>
              <a:buNone/>
            </a:pPr>
            <a:endParaRPr lang="en-US" b="1"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Loss: 0.5211</a:t>
            </a: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Validation-Loss:0.6746</a:t>
            </a:r>
          </a:p>
        </p:txBody>
      </p:sp>
    </p:spTree>
    <p:extLst>
      <p:ext uri="{BB962C8B-B14F-4D97-AF65-F5344CB8AC3E}">
        <p14:creationId xmlns:p14="http://schemas.microsoft.com/office/powerpoint/2010/main" val="2524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8B1A790B-94FF-CA0B-BE92-79159A7D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7320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3B8FE3B4-724F-8AF1-C3A0-176E79ED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65877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hape 371">
            <a:extLst>
              <a:ext uri="{FF2B5EF4-FFF2-40B4-BE49-F238E27FC236}">
                <a16:creationId xmlns:a16="http://schemas.microsoft.com/office/drawing/2014/main" id="{8DA9B7D3-31B1-1262-AE76-AF5C34EAF2D5}"/>
              </a:ext>
            </a:extLst>
          </p:cNvPr>
          <p:cNvGraphicFramePr/>
          <p:nvPr>
            <p:extLst>
              <p:ext uri="{D42A27DB-BD31-4B8C-83A1-F6EECF244321}">
                <p14:modId xmlns:p14="http://schemas.microsoft.com/office/powerpoint/2010/main" val="2672228442"/>
              </p:ext>
            </p:extLst>
          </p:nvPr>
        </p:nvGraphicFramePr>
        <p:xfrm>
          <a:off x="1035815" y="876299"/>
          <a:ext cx="5626242" cy="4206342"/>
        </p:xfrm>
        <a:graphic>
          <a:graphicData uri="http://schemas.openxmlformats.org/drawingml/2006/table">
            <a:tbl>
              <a:tblPr>
                <a:noFill/>
              </a:tblPr>
              <a:tblGrid>
                <a:gridCol w="884771">
                  <a:extLst>
                    <a:ext uri="{9D8B030D-6E8A-4147-A177-3AD203B41FA5}">
                      <a16:colId xmlns:a16="http://schemas.microsoft.com/office/drawing/2014/main" val="20000"/>
                    </a:ext>
                  </a:extLst>
                </a:gridCol>
                <a:gridCol w="1202383">
                  <a:extLst>
                    <a:ext uri="{9D8B030D-6E8A-4147-A177-3AD203B41FA5}">
                      <a16:colId xmlns:a16="http://schemas.microsoft.com/office/drawing/2014/main" val="20001"/>
                    </a:ext>
                  </a:extLst>
                </a:gridCol>
                <a:gridCol w="1361188">
                  <a:extLst>
                    <a:ext uri="{9D8B030D-6E8A-4147-A177-3AD203B41FA5}">
                      <a16:colId xmlns:a16="http://schemas.microsoft.com/office/drawing/2014/main" val="20002"/>
                    </a:ext>
                  </a:extLst>
                </a:gridCol>
                <a:gridCol w="862086">
                  <a:extLst>
                    <a:ext uri="{9D8B030D-6E8A-4147-A177-3AD203B41FA5}">
                      <a16:colId xmlns:a16="http://schemas.microsoft.com/office/drawing/2014/main" val="20003"/>
                    </a:ext>
                  </a:extLst>
                </a:gridCol>
                <a:gridCol w="1315814">
                  <a:extLst>
                    <a:ext uri="{9D8B030D-6E8A-4147-A177-3AD203B41FA5}">
                      <a16:colId xmlns:a16="http://schemas.microsoft.com/office/drawing/2014/main" val="20004"/>
                    </a:ext>
                  </a:extLst>
                </a:gridCol>
              </a:tblGrid>
              <a:tr h="701057">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701057">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74.12%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65.57%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0.7288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1.0423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94.60%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0.1524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1.3285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95.99%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59.63%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0.1113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2.9100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82.15%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77.03%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0.5056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0.6998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01057">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81.63%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76.59%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0.5211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0.6746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 name="Chart 8">
            <a:extLst>
              <a:ext uri="{FF2B5EF4-FFF2-40B4-BE49-F238E27FC236}">
                <a16:creationId xmlns:a16="http://schemas.microsoft.com/office/drawing/2014/main" id="{2D665C76-B7E6-B4DD-EFEA-24CCDD3BA4ED}"/>
              </a:ext>
            </a:extLst>
          </p:cNvPr>
          <p:cNvGraphicFramePr>
            <a:graphicFrameLocks/>
          </p:cNvGraphicFramePr>
          <p:nvPr>
            <p:extLst>
              <p:ext uri="{D42A27DB-BD31-4B8C-83A1-F6EECF244321}">
                <p14:modId xmlns:p14="http://schemas.microsoft.com/office/powerpoint/2010/main" val="61045530"/>
              </p:ext>
            </p:extLst>
          </p:nvPr>
        </p:nvGraphicFramePr>
        <p:xfrm>
          <a:off x="6945086" y="18020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2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EF313-4705-EC88-1E56-A415A00A9F8E}"/>
              </a:ext>
            </a:extLst>
          </p:cNvPr>
          <p:cNvSpPr txBox="1"/>
          <p:nvPr/>
        </p:nvSpPr>
        <p:spPr>
          <a:xfrm flipH="1">
            <a:off x="1341019" y="302359"/>
            <a:ext cx="9272453" cy="6555641"/>
          </a:xfrm>
          <a:prstGeom prst="rect">
            <a:avLst/>
          </a:prstGeom>
          <a:noFill/>
        </p:spPr>
        <p:txBody>
          <a:bodyPr wrap="square" rtlCol="0">
            <a:spAutoFit/>
          </a:bodyPr>
          <a:lstStyle/>
          <a:p>
            <a:r>
              <a:rPr lang="en-US" sz="1000" dirty="0"/>
              <a:t>References:</a:t>
            </a:r>
          </a:p>
          <a:p>
            <a:endParaRPr lang="en-US" sz="1000" dirty="0"/>
          </a:p>
          <a:p>
            <a:r>
              <a:rPr lang="en-US" sz="1000" dirty="0"/>
              <a:t>1.)  Simonyan, K., &amp; Zisserman, A. (2014). Very Deep Convolutional Networks for Large-Scale Image Recognition. </a:t>
            </a:r>
            <a:r>
              <a:rPr lang="en-US" sz="1000" dirty="0" err="1"/>
              <a:t>arXiv</a:t>
            </a:r>
            <a:r>
              <a:rPr lang="en-US" sz="1000" dirty="0"/>
              <a:t> preprint arXiv:1409.1556.</a:t>
            </a:r>
          </a:p>
          <a:p>
            <a:endParaRPr lang="en-US" sz="1000" dirty="0"/>
          </a:p>
          <a:p>
            <a:r>
              <a:rPr lang="en-US" sz="1000" dirty="0"/>
              <a:t>2.) He, K., Zhang, X., Ren, S., &amp; Sun, J. (2016). Deep Residual Learning for Image Recognition. In Proceedings of the IEEE Conference on Computer Vision and Pattern Recognition (CVPR), 770-778.</a:t>
            </a:r>
          </a:p>
          <a:p>
            <a:endParaRPr lang="en-US" sz="1000" dirty="0"/>
          </a:p>
          <a:p>
            <a:r>
              <a:rPr lang="en-US" sz="1000" dirty="0"/>
              <a:t>3.) Cortes, C., &amp; </a:t>
            </a:r>
            <a:r>
              <a:rPr lang="en-US" sz="1000" dirty="0" err="1"/>
              <a:t>Vapnik</a:t>
            </a:r>
            <a:r>
              <a:rPr lang="en-US" sz="1000" dirty="0"/>
              <a:t>, V. (1995). Support-vector networks. Machine Learning, 20(3), 273-297.</a:t>
            </a:r>
          </a:p>
          <a:p>
            <a:endParaRPr lang="en-US" sz="1000" dirty="0"/>
          </a:p>
          <a:p>
            <a:r>
              <a:rPr lang="en-US" sz="1000" dirty="0"/>
              <a:t>4.) Lowe, D. G. (1999). Object recognition from local scale-invariant features. In Proceedings of the Seventh IEEE International Conference on Computer Vision (ICCV), 1150-1157.</a:t>
            </a:r>
          </a:p>
          <a:p>
            <a:endParaRPr lang="en-US" sz="1000" dirty="0"/>
          </a:p>
          <a:p>
            <a:r>
              <a:rPr lang="en-US" sz="1000" dirty="0"/>
              <a:t>5.) </a:t>
            </a:r>
            <a:r>
              <a:rPr lang="en-US" sz="1000" dirty="0" err="1"/>
              <a:t>Breiman</a:t>
            </a:r>
            <a:r>
              <a:rPr lang="en-US" sz="1000" dirty="0"/>
              <a:t>, L. (2001). Random forests. Machine Learning, 45(1), 5-32.</a:t>
            </a:r>
          </a:p>
          <a:p>
            <a:endParaRPr lang="en-US" sz="1000" dirty="0"/>
          </a:p>
          <a:p>
            <a:r>
              <a:rPr lang="en-US" sz="1000" dirty="0"/>
              <a:t>6.) Huang, G., Liu, Z., Van Der </a:t>
            </a:r>
            <a:r>
              <a:rPr lang="en-US" sz="1000" dirty="0" err="1"/>
              <a:t>Maaten</a:t>
            </a:r>
            <a:r>
              <a:rPr lang="en-US" sz="1000" dirty="0"/>
              <a:t>, L., &amp; Weinberger, K. Q. (2017). Densely connected convolutional networks. In Proceedings of the IEEE Conference on Computer Vision and Pattern Recognition (CVPR), 4700-4708.</a:t>
            </a:r>
          </a:p>
          <a:p>
            <a:endParaRPr lang="en-US" sz="1000" dirty="0"/>
          </a:p>
          <a:p>
            <a:r>
              <a:rPr lang="en-US" sz="1000" dirty="0"/>
              <a:t>7.) Zhang, H., Goodfellow, I., Metaxas, D., &amp; </a:t>
            </a:r>
            <a:r>
              <a:rPr lang="en-US" sz="1000" dirty="0" err="1"/>
              <a:t>Odena</a:t>
            </a:r>
            <a:r>
              <a:rPr lang="en-US" sz="1000" dirty="0"/>
              <a:t>, A. (2020). Self-Gated Networks with Attention Mechanism for Image Classification. </a:t>
            </a:r>
            <a:r>
              <a:rPr lang="en-US" sz="1000" dirty="0" err="1"/>
              <a:t>arXiv</a:t>
            </a:r>
            <a:r>
              <a:rPr lang="en-US" sz="1000" dirty="0"/>
              <a:t> preprint arXiv:2001.01692.</a:t>
            </a:r>
          </a:p>
          <a:p>
            <a:endParaRPr lang="en-US" sz="1000" dirty="0"/>
          </a:p>
          <a:p>
            <a:r>
              <a:rPr lang="en-US" sz="1000" dirty="0"/>
              <a:t>8.) </a:t>
            </a:r>
            <a:r>
              <a:rPr lang="en-US" sz="1000" dirty="0" err="1"/>
              <a:t>Lecun</a:t>
            </a:r>
            <a:r>
              <a:rPr lang="en-US" sz="1000" dirty="0"/>
              <a:t>, Y., </a:t>
            </a:r>
            <a:r>
              <a:rPr lang="en-US" sz="1000" dirty="0" err="1"/>
              <a:t>Bottou</a:t>
            </a:r>
            <a:r>
              <a:rPr lang="en-US" sz="1000" dirty="0"/>
              <a:t>, L., Bengio, Y., &amp; Haffner, P. (1998). Gradient-based learning applied to document recognition. Proceedings of the IEEE, 86(11), 2278-2324.</a:t>
            </a:r>
          </a:p>
          <a:p>
            <a:endParaRPr lang="en-US" sz="1000" dirty="0"/>
          </a:p>
          <a:p>
            <a:r>
              <a:rPr lang="en-US" sz="1000" dirty="0"/>
              <a:t>9.) </a:t>
            </a:r>
            <a:r>
              <a:rPr lang="en-US" sz="1000" dirty="0" err="1"/>
              <a:t>Krizhevsky</a:t>
            </a:r>
            <a:r>
              <a:rPr lang="en-US" sz="1000" dirty="0"/>
              <a:t>, A. (2009). Learning multiple layers of features from tiny images. Technical report, University of Toronto.</a:t>
            </a:r>
          </a:p>
          <a:p>
            <a:endParaRPr lang="en-US" sz="1000" dirty="0"/>
          </a:p>
          <a:p>
            <a:r>
              <a:rPr lang="en-US" sz="1000" dirty="0"/>
              <a:t>10.) Deng, J., Dong, W., </a:t>
            </a:r>
            <a:r>
              <a:rPr lang="en-US" sz="1000" dirty="0" err="1"/>
              <a:t>Socher</a:t>
            </a:r>
            <a:r>
              <a:rPr lang="en-US" sz="1000" dirty="0"/>
              <a:t>, R., Li, L. J., Li, K., &amp; Fei-Fei, L. (2009). ImageNet Large Scale Visual Recognition Challenge. </a:t>
            </a:r>
            <a:r>
              <a:rPr lang="en-US" sz="1000" dirty="0" err="1"/>
              <a:t>arXiv</a:t>
            </a:r>
            <a:r>
              <a:rPr lang="en-US" sz="1000" dirty="0"/>
              <a:t> preprint arXiv:1409.0575.</a:t>
            </a:r>
          </a:p>
          <a:p>
            <a:endParaRPr lang="en-US" sz="1000" dirty="0"/>
          </a:p>
          <a:p>
            <a:r>
              <a:rPr lang="en-US" sz="1000" dirty="0"/>
              <a:t>11.) </a:t>
            </a:r>
            <a:r>
              <a:rPr lang="en-US" sz="1000" dirty="0" err="1"/>
              <a:t>Szegedy</a:t>
            </a:r>
            <a:r>
              <a:rPr lang="en-US" sz="1000" dirty="0"/>
              <a:t>, C., Liu, W., Jia, Y., </a:t>
            </a:r>
            <a:r>
              <a:rPr lang="en-US" sz="1000" dirty="0" err="1"/>
              <a:t>Sermanet</a:t>
            </a:r>
            <a:r>
              <a:rPr lang="en-US" sz="1000" dirty="0"/>
              <a:t>, P., Reed, S., </a:t>
            </a:r>
            <a:r>
              <a:rPr lang="en-US" sz="1000" dirty="0" err="1"/>
              <a:t>Anguelov</a:t>
            </a:r>
            <a:r>
              <a:rPr lang="en-US" sz="1000" dirty="0"/>
              <a:t>, D., ... &amp; </a:t>
            </a:r>
            <a:r>
              <a:rPr lang="en-US" sz="1000" dirty="0" err="1"/>
              <a:t>Rabinovich</a:t>
            </a:r>
            <a:r>
              <a:rPr lang="en-US" sz="1000" dirty="0"/>
              <a:t>, A. (2015). Going deeper with convolutions. In Proceedings of the IEEE Conference on Computer Vision and Pattern Recognition (CVPR), 1-9.</a:t>
            </a:r>
          </a:p>
          <a:p>
            <a:endParaRPr lang="en-US" sz="1000" dirty="0"/>
          </a:p>
          <a:p>
            <a:r>
              <a:rPr lang="en-US" sz="1000" dirty="0"/>
              <a:t>12.) Lin, M., Chen, Q., &amp; Yan, S. (2013). Network in network. </a:t>
            </a:r>
            <a:r>
              <a:rPr lang="en-US" sz="1000" dirty="0" err="1"/>
              <a:t>arXiv</a:t>
            </a:r>
            <a:r>
              <a:rPr lang="en-US" sz="1000" dirty="0"/>
              <a:t> preprint arXiv:1312.4400.</a:t>
            </a:r>
          </a:p>
          <a:p>
            <a:endParaRPr lang="en-US" sz="1000" dirty="0"/>
          </a:p>
          <a:p>
            <a:r>
              <a:rPr lang="en-US" sz="1000" dirty="0"/>
              <a:t>13.) </a:t>
            </a:r>
            <a:r>
              <a:rPr lang="en-US" sz="1000" dirty="0" err="1"/>
              <a:t>Szegedy</a:t>
            </a:r>
            <a:r>
              <a:rPr lang="en-US" sz="1000" dirty="0"/>
              <a:t>, C., </a:t>
            </a:r>
            <a:r>
              <a:rPr lang="en-US" sz="1000" dirty="0" err="1"/>
              <a:t>Ioffe</a:t>
            </a:r>
            <a:r>
              <a:rPr lang="en-US" sz="1000" dirty="0"/>
              <a:t>, S., </a:t>
            </a:r>
            <a:r>
              <a:rPr lang="en-US" sz="1000" dirty="0" err="1"/>
              <a:t>Vanhoucke</a:t>
            </a:r>
            <a:r>
              <a:rPr lang="en-US" sz="1000" dirty="0"/>
              <a:t>, V., &amp; Alemi, A. A. (2017). Inception-v4, Inception-</a:t>
            </a:r>
            <a:r>
              <a:rPr lang="en-US" sz="1000" dirty="0" err="1"/>
              <a:t>ResNet</a:t>
            </a:r>
            <a:r>
              <a:rPr lang="en-US" sz="1000" dirty="0"/>
              <a:t> and the impact of residual connections on learning. In Proceedings of the AAAI Conference on Artificial Intelligence (AAAI), 4278-4284.</a:t>
            </a:r>
          </a:p>
          <a:p>
            <a:endParaRPr lang="en-US" sz="1000" dirty="0"/>
          </a:p>
          <a:p>
            <a:r>
              <a:rPr lang="en-US" sz="1000" dirty="0"/>
              <a:t>14.) Real, E., Aggarwal, A., Huang, Y., &amp; Le, Q. V. (2019). Regularized Evolution for Image Classifier Architecture Search. In Proceedings of the AAAI Conference on Artificial Intelligence (AAAI), 4780-4789.</a:t>
            </a:r>
          </a:p>
          <a:p>
            <a:endParaRPr lang="en-US" sz="1000" dirty="0"/>
          </a:p>
          <a:p>
            <a:r>
              <a:rPr lang="en-US" sz="1000" dirty="0"/>
              <a:t>15.) </a:t>
            </a:r>
            <a:r>
              <a:rPr lang="en-US" sz="1000" dirty="0" err="1"/>
              <a:t>Zoph</a:t>
            </a:r>
            <a:r>
              <a:rPr lang="en-US" sz="1000" dirty="0"/>
              <a:t>, B., &amp; Le, Q. V. (2017). Neural architecture search with reinforcement learning. In Proceedings of the International Conference on Learning Representations (ICLR).</a:t>
            </a:r>
          </a:p>
          <a:p>
            <a:endParaRPr lang="en-US" sz="1000" dirty="0"/>
          </a:p>
        </p:txBody>
      </p:sp>
    </p:spTree>
    <p:extLst>
      <p:ext uri="{BB962C8B-B14F-4D97-AF65-F5344CB8AC3E}">
        <p14:creationId xmlns:p14="http://schemas.microsoft.com/office/powerpoint/2010/main" val="36432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F55C1-813F-F9D2-0A1A-28753D2D807B}"/>
              </a:ext>
            </a:extLst>
          </p:cNvPr>
          <p:cNvSpPr/>
          <p:nvPr/>
        </p:nvSpPr>
        <p:spPr>
          <a:xfrm>
            <a:off x="2523505" y="2113808"/>
            <a:ext cx="6567055" cy="9500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7264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A969C-A222-A06F-DFA0-A6E822B5E15E}"/>
              </a:ext>
            </a:extLst>
          </p:cNvPr>
          <p:cNvSpPr txBox="1"/>
          <p:nvPr/>
        </p:nvSpPr>
        <p:spPr>
          <a:xfrm flipH="1">
            <a:off x="825301" y="592016"/>
            <a:ext cx="10381959"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and Machine Learning Advancements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Industry Applications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Digital Era Data Challenges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Technological Complexities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Opportunities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Innovation Potential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Contribution to AI Research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for Benchmarking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Educational Tool: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Development: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Variety and Complexity: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751E1-3274-56A1-44EA-F8650FB273EE}"/>
              </a:ext>
            </a:extLst>
          </p:cNvPr>
          <p:cNvSpPr txBox="1"/>
          <p:nvPr/>
        </p:nvSpPr>
        <p:spPr>
          <a:xfrm flipH="1">
            <a:off x="995287" y="807609"/>
            <a:ext cx="9197927" cy="5400646"/>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Develop and Evaluate CNN Models: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and evaluate various convolutional neural network (CNN) models using the CIFAR-10 dataset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Achieve High Accuracy: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to achieve high classification accuracy in categorizing images into one of the ten available categories in CIFAR-10.</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Optimize Model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different model parameters and configurations to find the most effective setup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Techniques: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Utilize and explore various deep learning techniques and architectures to improve the performance of the models.</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Contribute to Image Classification Research: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to the broader field of image classification by demonstrating effective techniques and methodologies using a well-known dataset.</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Practical Application of Theoretical Knowledge: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theoretical knowledge of neural networks and deep learning in a practical, real-world problem of image classification.</a:t>
            </a:r>
          </a:p>
        </p:txBody>
      </p:sp>
    </p:spTree>
    <p:extLst>
      <p:ext uri="{BB962C8B-B14F-4D97-AF65-F5344CB8AC3E}">
        <p14:creationId xmlns:p14="http://schemas.microsoft.com/office/powerpoint/2010/main" val="9759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F1EF2-8697-FEE3-49BF-12B6BF100813}"/>
              </a:ext>
            </a:extLst>
          </p:cNvPr>
          <p:cNvSpPr txBox="1"/>
          <p:nvPr/>
        </p:nvSpPr>
        <p:spPr>
          <a:xfrm flipH="1">
            <a:off x="621323" y="1219200"/>
            <a:ext cx="10908323" cy="301621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Related Work:</a:t>
            </a:r>
          </a:p>
          <a:p>
            <a:endParaRPr lang="en-US" dirty="0">
              <a:solidFill>
                <a:schemeClr val="accent2"/>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"CIFAR-10 Image Classification with Deep Convolutional Neural Networks"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Vinod Nair, and Geoffrey Hinton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deep convolutional neural network (CNN) architecture for image classification on the CIFAR-10 dataset. The CNN consists of five convolutional layers, three pooling layers, and two fully connected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7.35%, which is significantly better.</a:t>
            </a:r>
          </a:p>
        </p:txBody>
      </p:sp>
    </p:spTree>
    <p:extLst>
      <p:ext uri="{BB962C8B-B14F-4D97-AF65-F5344CB8AC3E}">
        <p14:creationId xmlns:p14="http://schemas.microsoft.com/office/powerpoint/2010/main" val="35597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CE85E-F5BB-B01F-3B00-96C8309350EE}"/>
              </a:ext>
            </a:extLst>
          </p:cNvPr>
          <p:cNvSpPr txBox="1"/>
          <p:nvPr/>
        </p:nvSpPr>
        <p:spPr>
          <a:xfrm flipH="1">
            <a:off x="545122" y="1365738"/>
            <a:ext cx="10879015" cy="5078313"/>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"All-CNN Models for Classification on CIFAR-10" by Jonathan Long, Evan </a:t>
            </a:r>
            <a:r>
              <a:rPr lang="en-US" dirty="0" err="1">
                <a:latin typeface="Times New Roman" panose="02020603050405020304" pitchFamily="18" charset="0"/>
                <a:cs typeface="Times New Roman" panose="02020603050405020304" pitchFamily="18" charset="0"/>
              </a:rPr>
              <a:t>Shelhammer</a:t>
            </a:r>
            <a:r>
              <a:rPr lang="en-US" dirty="0">
                <a:latin typeface="Times New Roman" panose="02020603050405020304" pitchFamily="18" charset="0"/>
                <a:cs typeface="Times New Roman" panose="02020603050405020304" pitchFamily="18" charset="0"/>
              </a:rPr>
              <a:t>, and Trevor Darrell</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consists only of convolutional layers and pooling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6.99%, which is better than the results of the previous paper.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"Network in Network" by Min Lin, </a:t>
            </a:r>
            <a:r>
              <a:rPr lang="en-US" dirty="0" err="1">
                <a:latin typeface="Times New Roman" panose="02020603050405020304" pitchFamily="18" charset="0"/>
                <a:cs typeface="Times New Roman" panose="02020603050405020304" pitchFamily="18" charset="0"/>
              </a:rPr>
              <a:t>Qiang</a:t>
            </a:r>
            <a:r>
              <a:rPr lang="en-US" dirty="0">
                <a:latin typeface="Times New Roman" panose="02020603050405020304" pitchFamily="18" charset="0"/>
                <a:cs typeface="Times New Roman" panose="02020603050405020304" pitchFamily="18" charset="0"/>
              </a:rPr>
              <a:t> Chen, and </a:t>
            </a:r>
            <a:r>
              <a:rPr lang="en-US" dirty="0" err="1">
                <a:latin typeface="Times New Roman" panose="02020603050405020304" pitchFamily="18" charset="0"/>
                <a:cs typeface="Times New Roman" panose="02020603050405020304" pitchFamily="18" charset="0"/>
              </a:rPr>
              <a:t>Shuicheng</a:t>
            </a:r>
            <a:r>
              <a:rPr lang="en-US" dirty="0">
                <a:latin typeface="Times New Roman" panose="02020603050405020304" pitchFamily="18" charset="0"/>
                <a:cs typeface="Times New Roman" panose="02020603050405020304" pitchFamily="18" charset="0"/>
              </a:rPr>
              <a:t> Yan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incorporates the idea of "network in network" (NIN). NIN is a technique for stacking multiple small CNNs together. The authors train the NIN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NIN achieves a test error rate of 5.75%, which is the best result reported so far on the CIFAR-10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E966-E156-CFBB-1A67-8E08D150B753}"/>
              </a:ext>
            </a:extLst>
          </p:cNvPr>
          <p:cNvSpPr txBox="1"/>
          <p:nvPr/>
        </p:nvSpPr>
        <p:spPr>
          <a:xfrm flipH="1">
            <a:off x="491196" y="276632"/>
            <a:ext cx="9825111" cy="218521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your project addresses is the development of an effective and efficient Convolutional Neural Network (CNN) model for accurate image classification using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involves categorizing images into one of the ten distinct classes represented in the dataset, each containing various objects.</a:t>
            </a:r>
          </a:p>
        </p:txBody>
      </p:sp>
      <p:sp>
        <p:nvSpPr>
          <p:cNvPr id="4" name="TextBox 3">
            <a:extLst>
              <a:ext uri="{FF2B5EF4-FFF2-40B4-BE49-F238E27FC236}">
                <a16:creationId xmlns:a16="http://schemas.microsoft.com/office/drawing/2014/main" id="{A40086AF-E752-CFE7-4589-8371C2E42521}"/>
              </a:ext>
            </a:extLst>
          </p:cNvPr>
          <p:cNvSpPr txBox="1"/>
          <p:nvPr/>
        </p:nvSpPr>
        <p:spPr>
          <a:xfrm>
            <a:off x="814755" y="3716215"/>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862B088-1872-8D2E-0C96-CBED4E975BC6}"/>
              </a:ext>
            </a:extLst>
          </p:cNvPr>
          <p:cNvSpPr txBox="1"/>
          <p:nvPr/>
        </p:nvSpPr>
        <p:spPr>
          <a:xfrm flipH="1">
            <a:off x="491196" y="2461846"/>
            <a:ext cx="10551943"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Significance of the Problem: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is a challenging problem because it requires the algorithm to learn to identify objects from a wide variety of images.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a popular benchmark for image classification because it is relatively small and easy to train on, but it is still challenging enough to be a good test of an algorithm's performance.</a:t>
            </a:r>
          </a:p>
        </p:txBody>
      </p:sp>
      <p:sp>
        <p:nvSpPr>
          <p:cNvPr id="7" name="TextBox 6">
            <a:extLst>
              <a:ext uri="{FF2B5EF4-FFF2-40B4-BE49-F238E27FC236}">
                <a16:creationId xmlns:a16="http://schemas.microsoft.com/office/drawing/2014/main" id="{D5D72C1A-1936-1F7C-2E67-7188B714184C}"/>
              </a:ext>
            </a:extLst>
          </p:cNvPr>
          <p:cNvSpPr txBox="1"/>
          <p:nvPr/>
        </p:nvSpPr>
        <p:spPr>
          <a:xfrm>
            <a:off x="491195" y="4265133"/>
            <a:ext cx="10551943" cy="2308324"/>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High Dimensionality: </a:t>
            </a:r>
            <a:r>
              <a:rPr lang="en-US" dirty="0">
                <a:latin typeface="Times New Roman" panose="02020603050405020304" pitchFamily="18" charset="0"/>
                <a:cs typeface="Times New Roman" panose="02020603050405020304" pitchFamily="18" charset="0"/>
              </a:rPr>
              <a:t>Managing the computational intensity due to the high dimensionality of images.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Variability and Overfitting: </a:t>
            </a:r>
            <a:r>
              <a:rPr lang="en-US" dirty="0">
                <a:latin typeface="Times New Roman" panose="02020603050405020304" pitchFamily="18" charset="0"/>
                <a:cs typeface="Times New Roman" panose="02020603050405020304" pitchFamily="18" charset="0"/>
              </a:rPr>
              <a:t>Training a model that generalizes well across diverse images within classes and similar images across different classes.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Model Performance Optimization: </a:t>
            </a:r>
            <a:r>
              <a:rPr lang="en-US" dirty="0">
                <a:latin typeface="Times New Roman" panose="02020603050405020304" pitchFamily="18" charset="0"/>
                <a:cs typeface="Times New Roman" panose="02020603050405020304" pitchFamily="18" charset="0"/>
              </a:rPr>
              <a:t>Achieving a balance between model complexity and efficiency.</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Data Augmentation and Preprocessing: </a:t>
            </a:r>
            <a:r>
              <a:rPr lang="en-US" dirty="0">
                <a:latin typeface="Times New Roman" panose="02020603050405020304" pitchFamily="18" charset="0"/>
                <a:cs typeface="Times New Roman" panose="02020603050405020304" pitchFamily="18" charset="0"/>
              </a:rPr>
              <a:t>Choosing appropriate techniques to improve model performance while maintaining image integrity.</a:t>
            </a:r>
          </a:p>
        </p:txBody>
      </p:sp>
    </p:spTree>
    <p:extLst>
      <p:ext uri="{BB962C8B-B14F-4D97-AF65-F5344CB8AC3E}">
        <p14:creationId xmlns:p14="http://schemas.microsoft.com/office/powerpoint/2010/main" val="4448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F86B9-C2DD-1934-0898-84D767F02887}"/>
              </a:ext>
            </a:extLst>
          </p:cNvPr>
          <p:cNvSpPr txBox="1"/>
          <p:nvPr/>
        </p:nvSpPr>
        <p:spPr>
          <a:xfrm flipH="1">
            <a:off x="872118" y="145169"/>
            <a:ext cx="9813389" cy="68941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Solution:</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Overview of CIFAR – 10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CIFAR-10 dataset is a collection of 60,000 32x32 color images in 10 different classes, with 6000 images per class. There are 50,000 training images and 10,000 test images. The dataset is divided into five training batches and one test batch, each with 10,000 images.</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The CIFAR-10 dataset consists of the following 10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Airplane, Automobile, Bird, Cat, Deer, Dog, Frog, Horse, Ship, Truck,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images in the CIFAR-10 dataset are all 32x32 pixels in size and are in RGB color format. The images are normalized to have a mean value of 0 and a standard deviation of 1.</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Data Distribution: </a:t>
            </a:r>
            <a:r>
              <a:rPr lang="en-US" dirty="0">
                <a:latin typeface="Times New Roman" panose="02020603050405020304" pitchFamily="18" charset="0"/>
                <a:cs typeface="Times New Roman" panose="02020603050405020304" pitchFamily="18" charset="0"/>
              </a:rPr>
              <a:t>The training and test sets are balanced, with each class having 5000 training images and 1000 test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Origin: </a:t>
            </a:r>
            <a:r>
              <a:rPr lang="en-US" dirty="0">
                <a:latin typeface="Times New Roman" panose="02020603050405020304" pitchFamily="18" charset="0"/>
                <a:cs typeface="Times New Roman" panose="02020603050405020304" pitchFamily="18" charset="0"/>
              </a:rPr>
              <a:t>The CIFAR-10 dataset was created by the Canadian Institute for Advanced Research (CIFAR) and is based on the Tiny Images dataset.</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The CIFAR-10 dataset is a popular benchmark for image classification algorithms. It is used to evaluate the performance of different algorithms and to compare new algorithms to the state-of-the-art.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1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DA9D7-0B99-A6A1-C620-26D4B0DB8B91}"/>
              </a:ext>
            </a:extLst>
          </p:cNvPr>
          <p:cNvSpPr txBox="1"/>
          <p:nvPr/>
        </p:nvSpPr>
        <p:spPr>
          <a:xfrm>
            <a:off x="308758" y="136567"/>
            <a:ext cx="10640291" cy="6463308"/>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Convolutional Neural Networks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artificial neural network (ANN) well-suited for analyzing grid-like data, such as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Inspired by the visual cortex of the human brain, responsible for processing visual information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Working: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using a series of convolutional layers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convolutional layer applies a filter to the input data, producing a feature map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map highlights important features of the input data, such as edges, lines, and shapes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Pooling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dimensionality of the data by summarizing the information in a small region of the feature map</a:t>
            </a:r>
          </a:p>
          <a:p>
            <a:r>
              <a:rPr lang="en-US" dirty="0">
                <a:latin typeface="Times New Roman" panose="02020603050405020304" pitchFamily="18" charset="0"/>
                <a:cs typeface="Times New Roman" panose="02020603050405020304" pitchFamily="18" charset="0"/>
              </a:rPr>
              <a:t>Help reduce computational cost of training the CNN and prevent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Applications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High accuracy, even for noisy or partially occluded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detection: Objects in images, even small or hard to see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Images into different regions, such as foreground and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Natural language processing (NLP): Process text data, such as for sentiment analysis and machine translation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62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1933</TotalTime>
  <Words>2365</Words>
  <Application>Microsoft Office PowerPoint</Application>
  <PresentationFormat>Widescreen</PresentationFormat>
  <Paragraphs>295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Maven Pro</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Taknev Marias</dc:creator>
  <cp:lastModifiedBy>Taknev Marias</cp:lastModifiedBy>
  <cp:revision>6</cp:revision>
  <dcterms:created xsi:type="dcterms:W3CDTF">2023-11-28T21:36:57Z</dcterms:created>
  <dcterms:modified xsi:type="dcterms:W3CDTF">2023-11-30T05:50:21Z</dcterms:modified>
</cp:coreProperties>
</file>