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57" r:id="rId4"/>
    <p:sldId id="258" r:id="rId5"/>
    <p:sldId id="259" r:id="rId6"/>
    <p:sldId id="260" r:id="rId7"/>
    <p:sldId id="266" r:id="rId8"/>
    <p:sldId id="268" r:id="rId9"/>
    <p:sldId id="261" r:id="rId10"/>
    <p:sldId id="262" r:id="rId11"/>
    <p:sldId id="263" r:id="rId12"/>
    <p:sldId id="264" r:id="rId13"/>
    <p:sldId id="265" r:id="rId14"/>
  </p:sldIdLst>
  <p:sldSz cx="9144000" cy="5143500" type="screen16x9"/>
  <p:notesSz cx="6858000" cy="9144000"/>
  <p:embeddedFontLst>
    <p:embeddedFont>
      <p:font typeface="Montserrat SemiBold" charset="0"/>
      <p:regular r:id="rId16"/>
      <p:bold r:id="rId17"/>
      <p:italic r:id="rId18"/>
      <p:boldItalic r:id="rId19"/>
    </p:embeddedFont>
    <p:embeddedFont>
      <p:font typeface="Montserrat" charset="0"/>
      <p:regular r:id="rId20"/>
      <p:bold r:id="rId21"/>
      <p:italic r:id="rId22"/>
      <p:boldItalic r:id="rId23"/>
    </p:embeddedFont>
    <p:embeddedFont>
      <p:font typeface="Source Code Pr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12378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16c57d09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16c57d0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312737" y="304800"/>
            <a:ext cx="4076700" cy="45339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457200" marR="0" lvl="0" indent="-317500" algn="l" rtl="0">
              <a:lnSpc>
                <a:spcPct val="100000"/>
              </a:lnSpc>
              <a:spcBef>
                <a:spcPts val="0"/>
              </a:spcBef>
              <a:spcAft>
                <a:spcPts val="0"/>
              </a:spcAft>
              <a:buSzPts val="1400"/>
              <a:buChar char="-"/>
            </a:pPr>
            <a:r>
              <a:rPr lang="en"/>
              <a:t>By </a:t>
            </a:r>
            <a:r>
              <a:rPr lang="en" smtClean="0"/>
              <a:t>Virupaksh Jadhav</a:t>
            </a:r>
            <a:endParaRPr dirty="0"/>
          </a:p>
        </p:txBody>
      </p:sp>
      <p:sp>
        <p:nvSpPr>
          <p:cNvPr id="65" name="Google Shape;65;p15"/>
          <p:cNvSpPr txBox="1"/>
          <p:nvPr/>
        </p:nvSpPr>
        <p:spPr>
          <a:xfrm>
            <a:off x="541825" y="1376350"/>
            <a:ext cx="38475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Montserrat"/>
              <a:buNone/>
            </a:pPr>
            <a:r>
              <a:rPr lang="en" sz="1900" b="1">
                <a:latin typeface="Montserrat"/>
                <a:ea typeface="Montserrat"/>
                <a:cs typeface="Montserrat"/>
                <a:sym typeface="Montserrat"/>
              </a:rPr>
              <a:t>Business Analyst Career Program - Capstone Project</a:t>
            </a:r>
            <a:endParaRPr sz="400" b="0" i="0" u="none" strike="noStrike" cap="none">
              <a:solidFill>
                <a:srgbClr val="000000"/>
              </a:solidFill>
              <a:latin typeface="Arial"/>
              <a:ea typeface="Arial"/>
              <a:cs typeface="Arial"/>
              <a:sym typeface="Arial"/>
            </a:endParaRPr>
          </a:p>
        </p:txBody>
      </p:sp>
      <p:sp>
        <p:nvSpPr>
          <p:cNvPr id="66" name="Google Shape;66;p15"/>
          <p:cNvSpPr txBox="1"/>
          <p:nvPr/>
        </p:nvSpPr>
        <p:spPr>
          <a:xfrm>
            <a:off x="312737" y="1528762"/>
            <a:ext cx="55500" cy="758700"/>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8" name="Google Shape;68;p15"/>
          <p:cNvPicPr preferRelativeResize="0"/>
          <p:nvPr/>
        </p:nvPicPr>
        <p:blipFill>
          <a:blip r:embed="rId3">
            <a:alphaModFix/>
          </a:blip>
          <a:stretch>
            <a:fillRect/>
          </a:stretch>
        </p:blipFill>
        <p:spPr>
          <a:xfrm>
            <a:off x="5204479" y="1376350"/>
            <a:ext cx="3018901" cy="301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Interactive Dashboard by using visualization tools</a:t>
            </a:r>
            <a:endParaRPr sz="1800" b="1">
              <a:solidFill>
                <a:srgbClr val="04A57E"/>
              </a:solidFill>
              <a:latin typeface="Montserrat"/>
              <a:ea typeface="Montserrat"/>
              <a:cs typeface="Montserrat"/>
              <a:sym typeface="Montserrat"/>
            </a:endParaRPr>
          </a:p>
        </p:txBody>
      </p:sp>
      <p:sp>
        <p:nvSpPr>
          <p:cNvPr id="112" name="Google Shape;112;p22"/>
          <p:cNvSpPr txBox="1">
            <a:spLocks noGrp="1"/>
          </p:cNvSpPr>
          <p:nvPr>
            <p:ph type="body" idx="1"/>
          </p:nvPr>
        </p:nvSpPr>
        <p:spPr>
          <a:xfrm>
            <a:off x="311700" y="1528525"/>
            <a:ext cx="8520600" cy="3340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34" y="730120"/>
            <a:ext cx="8341565" cy="335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0587" y="4357259"/>
            <a:ext cx="7604449" cy="307777"/>
          </a:xfrm>
          <a:prstGeom prst="rect">
            <a:avLst/>
          </a:prstGeom>
          <a:noFill/>
        </p:spPr>
        <p:txBody>
          <a:bodyPr wrap="square" rtlCol="0">
            <a:spAutoFit/>
          </a:bodyPr>
          <a:lstStyle/>
          <a:p>
            <a:r>
              <a:rPr lang="en-GB" b="1" dirty="0" smtClean="0"/>
              <a:t>Power BI Visualization</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Conclusion and Inferences</a:t>
            </a:r>
            <a:endParaRPr sz="1800" b="1">
              <a:solidFill>
                <a:srgbClr val="04A57E"/>
              </a:solidFill>
              <a:latin typeface="Montserrat"/>
              <a:ea typeface="Montserrat"/>
              <a:cs typeface="Montserrat"/>
              <a:sym typeface="Montserrat"/>
            </a:endParaRPr>
          </a:p>
        </p:txBody>
      </p:sp>
      <p:sp>
        <p:nvSpPr>
          <p:cNvPr id="119" name="Google Shape;119;p23"/>
          <p:cNvSpPr txBox="1">
            <a:spLocks noGrp="1"/>
          </p:cNvSpPr>
          <p:nvPr>
            <p:ph type="body" idx="1"/>
          </p:nvPr>
        </p:nvSpPr>
        <p:spPr>
          <a:xfrm>
            <a:off x="149290" y="802433"/>
            <a:ext cx="8683010" cy="4066292"/>
          </a:xfrm>
          <a:prstGeom prst="rect">
            <a:avLst/>
          </a:prstGeom>
          <a:noFill/>
          <a:ln>
            <a:noFill/>
          </a:ln>
        </p:spPr>
        <p:txBody>
          <a:bodyPr spcFirstLastPara="1" wrap="square" lIns="91425" tIns="91425" rIns="91425" bIns="91425" anchor="t" anchorCtr="0">
            <a:normAutofit/>
          </a:bodyPr>
          <a:lstStyle/>
          <a:p>
            <a:pPr marL="0" lvl="0" indent="0">
              <a:buNone/>
            </a:pPr>
            <a:r>
              <a:rPr lang="en-GB" sz="1600" dirty="0" smtClean="0">
                <a:latin typeface="Montserrat"/>
                <a:ea typeface="Montserrat"/>
                <a:cs typeface="Montserrat"/>
                <a:sym typeface="Montserrat"/>
              </a:rPr>
              <a:t>Among </a:t>
            </a:r>
            <a:r>
              <a:rPr lang="en-GB" sz="1600" dirty="0">
                <a:latin typeface="Montserrat"/>
                <a:ea typeface="Montserrat"/>
                <a:cs typeface="Montserrat"/>
                <a:sym typeface="Montserrat"/>
              </a:rPr>
              <a:t>the various segments, the Government sector has been found to generate the highest profit.</a:t>
            </a:r>
          </a:p>
          <a:p>
            <a:pPr marL="0" lvl="0" indent="0">
              <a:buNone/>
            </a:pPr>
            <a:r>
              <a:rPr lang="en-GB" sz="1600" dirty="0">
                <a:latin typeface="Montserrat"/>
                <a:ea typeface="Montserrat"/>
                <a:cs typeface="Montserrat"/>
                <a:sym typeface="Montserrat"/>
              </a:rPr>
              <a:t> Within the Government sector, the product </a:t>
            </a:r>
            <a:r>
              <a:rPr lang="en-GB" sz="1600" dirty="0" err="1">
                <a:latin typeface="Montserrat"/>
                <a:ea typeface="Montserrat"/>
                <a:cs typeface="Montserrat"/>
                <a:sym typeface="Montserrat"/>
              </a:rPr>
              <a:t>Paseo</a:t>
            </a:r>
            <a:r>
              <a:rPr lang="en-GB" sz="1600" dirty="0">
                <a:latin typeface="Montserrat"/>
                <a:ea typeface="Montserrat"/>
                <a:cs typeface="Montserrat"/>
                <a:sym typeface="Montserrat"/>
              </a:rPr>
              <a:t> has been identified as the most profitable,</a:t>
            </a:r>
          </a:p>
          <a:p>
            <a:pPr marL="0" lvl="0" indent="0">
              <a:buNone/>
            </a:pPr>
            <a:r>
              <a:rPr lang="en-GB" sz="1600" dirty="0">
                <a:latin typeface="Montserrat"/>
                <a:ea typeface="Montserrat"/>
                <a:cs typeface="Montserrat"/>
                <a:sym typeface="Montserrat"/>
              </a:rPr>
              <a:t> with a profit share of 26.85%. On the other hand, Montana has the lowest profit share at 9.89%.</a:t>
            </a:r>
          </a:p>
          <a:p>
            <a:pPr marL="0" lvl="0" indent="0">
              <a:buNone/>
            </a:pPr>
            <a:r>
              <a:rPr lang="en-GB" sz="1600" dirty="0">
                <a:latin typeface="Montserrat"/>
                <a:ea typeface="Montserrat"/>
                <a:cs typeface="Montserrat"/>
                <a:sym typeface="Montserrat"/>
              </a:rPr>
              <a:t> The Small Business, Channel Partner, and Mid Market segments have also been found to be profitable,</a:t>
            </a:r>
          </a:p>
          <a:p>
            <a:pPr marL="0" lvl="0" indent="0">
              <a:buNone/>
            </a:pPr>
            <a:r>
              <a:rPr lang="en-GB" sz="1600" dirty="0">
                <a:latin typeface="Montserrat"/>
                <a:ea typeface="Montserrat"/>
                <a:cs typeface="Montserrat"/>
                <a:sym typeface="Montserrat"/>
              </a:rPr>
              <a:t> with descending profit shares. Finally, the Enterprise segment has the lowest share of profit in the Government </a:t>
            </a:r>
            <a:r>
              <a:rPr lang="en-GB" sz="1600" dirty="0" smtClean="0">
                <a:latin typeface="Montserrat"/>
                <a:ea typeface="Montserrat"/>
                <a:cs typeface="Montserrat"/>
                <a:sym typeface="Montserrat"/>
              </a:rPr>
              <a:t>sector,</a:t>
            </a:r>
          </a:p>
          <a:p>
            <a:pPr marL="0" lvl="0" indent="0">
              <a:buNone/>
            </a:pPr>
            <a:r>
              <a:rPr lang="en-GB" sz="1600" dirty="0" smtClean="0">
                <a:latin typeface="Montserrat"/>
                <a:ea typeface="Montserrat"/>
                <a:cs typeface="Montserrat"/>
                <a:sym typeface="Montserrat"/>
              </a:rPr>
              <a:t>The year 2014, Saw the good amount of profit , sales and good amount of units sold</a:t>
            </a:r>
          </a:p>
          <a:p>
            <a:pPr marL="0" lvl="0" indent="0">
              <a:buNone/>
            </a:pPr>
            <a:endParaRPr sz="1600" dirty="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126" name="Google Shape;126;p24"/>
          <p:cNvSpPr txBox="1"/>
          <p:nvPr/>
        </p:nvSpPr>
        <p:spPr>
          <a:xfrm>
            <a:off x="311700" y="993350"/>
            <a:ext cx="57138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ontserrat"/>
                <a:ea typeface="Montserrat"/>
                <a:cs typeface="Montserrat"/>
                <a:sym typeface="Montserrat"/>
              </a:rPr>
              <a:t>Reference Links:- </a:t>
            </a:r>
            <a:endParaRPr b="1" dirty="0">
              <a:latin typeface="Montserrat"/>
              <a:ea typeface="Montserrat"/>
              <a:cs typeface="Montserrat"/>
              <a:sym typeface="Montserrat"/>
            </a:endParaRPr>
          </a:p>
          <a:p>
            <a:pPr marL="0" lvl="0" indent="0" algn="l" rtl="0">
              <a:spcBef>
                <a:spcPts val="0"/>
              </a:spcBef>
              <a:spcAft>
                <a:spcPts val="0"/>
              </a:spcAft>
              <a:buNone/>
            </a:pPr>
            <a:endParaRPr lang="en-IN" b="1" dirty="0" smtClean="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r>
              <a:rPr lang="en-IN" dirty="0" smtClean="0">
                <a:latin typeface="Montserrat"/>
                <a:ea typeface="Montserrat"/>
                <a:cs typeface="Montserrat"/>
                <a:sym typeface="Montserrat"/>
              </a:rPr>
              <a:t>Links and Screenshots and files are attached separately in the ZIP 	</a:t>
            </a:r>
            <a:endParaRPr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a:solidFill>
                  <a:srgbClr val="04A57E"/>
                </a:solidFill>
                <a:latin typeface="Montserrat"/>
                <a:ea typeface="Montserrat"/>
                <a:cs typeface="Montserrat"/>
                <a:sym typeface="Montserrat"/>
              </a:rPr>
              <a:t>Agenda</a:t>
            </a:r>
            <a:endParaRPr sz="1400" b="0" i="0" u="none" strike="noStrike" cap="none">
              <a:solidFill>
                <a:srgbClr val="000000"/>
              </a:solidFill>
              <a:latin typeface="Arial"/>
              <a:ea typeface="Arial"/>
              <a:cs typeface="Arial"/>
              <a:sym typeface="Arial"/>
            </a:endParaRPr>
          </a:p>
        </p:txBody>
      </p:sp>
      <p:sp>
        <p:nvSpPr>
          <p:cNvPr id="74" name="Google Shape;74;p16"/>
          <p:cNvSpPr txBox="1"/>
          <p:nvPr/>
        </p:nvSpPr>
        <p:spPr>
          <a:xfrm>
            <a:off x="220175" y="794516"/>
            <a:ext cx="85422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Montserrat"/>
              <a:buNone/>
            </a:pPr>
            <a:endParaRPr sz="1400" i="0" u="none" strike="noStrike" cap="none" dirty="0">
              <a:solidFill>
                <a:srgbClr val="000000"/>
              </a:solidFill>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Data Exploration </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Statistical Analysis using Excel</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Graphical Analysis using Excel</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Insert the given data into the SQL server</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Import the Data from the SQL Database into PowerBI</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Interactive Dashboard by using visualization tools</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Conclusion and Inferences</a:t>
            </a:r>
            <a:endParaRPr dirty="0" smtClean="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smtClean="0">
                <a:latin typeface="Montserrat SemiBold"/>
                <a:ea typeface="Montserrat SemiBold"/>
                <a:cs typeface="Montserrat SemiBold"/>
                <a:sym typeface="Montserrat SemiBold"/>
              </a:rPr>
              <a:t>Endnotes</a:t>
            </a:r>
            <a:endParaRPr dirty="0">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3">
            <a:alphaModFix/>
          </a:blip>
          <a:srcRect/>
          <a:stretch/>
        </p:blipFill>
        <p:spPr>
          <a:xfrm>
            <a:off x="6088063" y="1103313"/>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Data Exploration </a:t>
            </a:r>
            <a:endParaRPr sz="1800" b="1" dirty="0">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181072" y="810068"/>
            <a:ext cx="8520600" cy="4125826"/>
          </a:xfrm>
          <a:prstGeom prst="rect">
            <a:avLst/>
          </a:prstGeom>
          <a:noFill/>
          <a:ln>
            <a:noFill/>
          </a:ln>
        </p:spPr>
        <p:txBody>
          <a:bodyPr spcFirstLastPara="1" wrap="square" lIns="91425" tIns="91425" rIns="91425" bIns="91425" anchor="t" anchorCtr="0">
            <a:normAutofit/>
          </a:bodyPr>
          <a:lstStyle/>
          <a:p>
            <a:pPr marL="0" lvl="0" indent="0">
              <a:buNone/>
            </a:pPr>
            <a:r>
              <a:rPr lang="en-GB" sz="1600" dirty="0">
                <a:latin typeface="Montserrat"/>
                <a:ea typeface="Montserrat"/>
                <a:cs typeface="Montserrat"/>
                <a:sym typeface="Montserrat"/>
              </a:rPr>
              <a:t>We have collected data on various segments, including </a:t>
            </a:r>
            <a:endParaRPr lang="en-GB" sz="1600" dirty="0" smtClean="0">
              <a:latin typeface="Montserrat"/>
              <a:ea typeface="Montserrat"/>
              <a:cs typeface="Montserrat"/>
              <a:sym typeface="Montserrat"/>
            </a:endParaRPr>
          </a:p>
          <a:p>
            <a:pPr marL="0" lvl="0" indent="0">
              <a:buNone/>
            </a:pPr>
            <a:endParaRPr lang="en-GB" sz="1600" dirty="0" smtClean="0">
              <a:latin typeface="Montserrat"/>
              <a:ea typeface="Montserrat"/>
              <a:cs typeface="Montserrat"/>
              <a:sym typeface="Montserrat"/>
            </a:endParaRPr>
          </a:p>
          <a:p>
            <a:pPr marL="285750" indent="-285750"/>
            <a:r>
              <a:rPr lang="en-GB" sz="1600" dirty="0" smtClean="0">
                <a:latin typeface="Montserrat"/>
                <a:ea typeface="Montserrat"/>
                <a:cs typeface="Montserrat"/>
                <a:sym typeface="Montserrat"/>
              </a:rPr>
              <a:t>Channel </a:t>
            </a:r>
            <a:r>
              <a:rPr lang="en-GB" sz="1600" dirty="0">
                <a:latin typeface="Montserrat"/>
                <a:ea typeface="Montserrat"/>
                <a:cs typeface="Montserrat"/>
                <a:sym typeface="Montserrat"/>
              </a:rPr>
              <a:t>Partners, </a:t>
            </a:r>
            <a:endParaRPr lang="en-GB" sz="1600" dirty="0" smtClean="0">
              <a:latin typeface="Montserrat"/>
              <a:ea typeface="Montserrat"/>
              <a:cs typeface="Montserrat"/>
              <a:sym typeface="Montserrat"/>
            </a:endParaRPr>
          </a:p>
          <a:p>
            <a:pPr marL="285750" indent="-285750"/>
            <a:r>
              <a:rPr lang="en-GB" sz="1600" dirty="0" smtClean="0">
                <a:latin typeface="Montserrat"/>
                <a:ea typeface="Montserrat"/>
                <a:cs typeface="Montserrat"/>
                <a:sym typeface="Montserrat"/>
              </a:rPr>
              <a:t>Enterprise</a:t>
            </a:r>
            <a:r>
              <a:rPr lang="en-GB" sz="1600" dirty="0">
                <a:latin typeface="Montserrat"/>
                <a:ea typeface="Montserrat"/>
                <a:cs typeface="Montserrat"/>
                <a:sym typeface="Montserrat"/>
              </a:rPr>
              <a:t>, </a:t>
            </a:r>
            <a:endParaRPr lang="en-GB" sz="1600" dirty="0" smtClean="0">
              <a:latin typeface="Montserrat"/>
              <a:ea typeface="Montserrat"/>
              <a:cs typeface="Montserrat"/>
              <a:sym typeface="Montserrat"/>
            </a:endParaRPr>
          </a:p>
          <a:p>
            <a:pPr marL="285750" indent="-285750"/>
            <a:r>
              <a:rPr lang="en-GB" sz="1600" dirty="0" smtClean="0">
                <a:latin typeface="Montserrat"/>
                <a:ea typeface="Montserrat"/>
                <a:cs typeface="Montserrat"/>
                <a:sym typeface="Montserrat"/>
              </a:rPr>
              <a:t>Government</a:t>
            </a:r>
            <a:r>
              <a:rPr lang="en-GB" sz="1600" dirty="0">
                <a:latin typeface="Montserrat"/>
                <a:ea typeface="Montserrat"/>
                <a:cs typeface="Montserrat"/>
                <a:sym typeface="Montserrat"/>
              </a:rPr>
              <a:t>, </a:t>
            </a:r>
            <a:endParaRPr lang="en-GB" sz="1600" dirty="0" smtClean="0">
              <a:latin typeface="Montserrat"/>
              <a:ea typeface="Montserrat"/>
              <a:cs typeface="Montserrat"/>
              <a:sym typeface="Montserrat"/>
            </a:endParaRPr>
          </a:p>
          <a:p>
            <a:pPr marL="285750" indent="-285750"/>
            <a:r>
              <a:rPr lang="en-GB" sz="1600" dirty="0" smtClean="0">
                <a:latin typeface="Montserrat"/>
                <a:ea typeface="Montserrat"/>
                <a:cs typeface="Montserrat"/>
                <a:sym typeface="Montserrat"/>
              </a:rPr>
              <a:t>Midmarket</a:t>
            </a:r>
            <a:r>
              <a:rPr lang="en-GB" sz="1600" dirty="0">
                <a:latin typeface="Montserrat"/>
                <a:ea typeface="Montserrat"/>
                <a:cs typeface="Montserrat"/>
                <a:sym typeface="Montserrat"/>
              </a:rPr>
              <a:t>, and </a:t>
            </a:r>
            <a:endParaRPr lang="en-GB" sz="1600" dirty="0" smtClean="0">
              <a:latin typeface="Montserrat"/>
              <a:ea typeface="Montserrat"/>
              <a:cs typeface="Montserrat"/>
              <a:sym typeface="Montserrat"/>
            </a:endParaRPr>
          </a:p>
          <a:p>
            <a:pPr marL="285750" indent="-285750"/>
            <a:r>
              <a:rPr lang="en-GB" sz="1600" dirty="0" smtClean="0">
                <a:latin typeface="Montserrat"/>
                <a:ea typeface="Montserrat"/>
                <a:cs typeface="Montserrat"/>
                <a:sym typeface="Montserrat"/>
              </a:rPr>
              <a:t>Small Business</a:t>
            </a:r>
          </a:p>
          <a:p>
            <a:pPr marL="285750" indent="-285750"/>
            <a:endParaRPr lang="en-GB" sz="1600" dirty="0">
              <a:latin typeface="Montserrat"/>
              <a:ea typeface="Montserrat"/>
              <a:cs typeface="Montserrat"/>
              <a:sym typeface="Montserrat"/>
            </a:endParaRPr>
          </a:p>
          <a:p>
            <a:pPr marL="0" lvl="0" indent="0">
              <a:buNone/>
            </a:pPr>
            <a:r>
              <a:rPr lang="en-GB" sz="1600" dirty="0">
                <a:latin typeface="Montserrat"/>
                <a:ea typeface="Montserrat"/>
                <a:cs typeface="Montserrat"/>
                <a:sym typeface="Montserrat"/>
              </a:rPr>
              <a:t>for the period covering 2013 and 2014</a:t>
            </a:r>
            <a:r>
              <a:rPr lang="en-GB" sz="1600" dirty="0" smtClean="0">
                <a:latin typeface="Montserrat"/>
                <a:ea typeface="Montserrat"/>
                <a:cs typeface="Montserrat"/>
                <a:sym typeface="Montserrat"/>
              </a:rPr>
              <a:t>.</a:t>
            </a:r>
          </a:p>
          <a:p>
            <a:pPr marL="0" lvl="0" indent="0">
              <a:buNone/>
            </a:pPr>
            <a:r>
              <a:rPr lang="en-GB" sz="1600" dirty="0" smtClean="0">
                <a:latin typeface="Montserrat"/>
                <a:ea typeface="Montserrat"/>
                <a:cs typeface="Montserrat"/>
                <a:sym typeface="Montserrat"/>
              </a:rPr>
              <a:t> </a:t>
            </a:r>
          </a:p>
          <a:p>
            <a:pPr marL="0" lvl="0" indent="0">
              <a:buNone/>
            </a:pPr>
            <a:r>
              <a:rPr lang="en-GB" sz="1600" dirty="0" smtClean="0">
                <a:latin typeface="Montserrat"/>
                <a:ea typeface="Montserrat"/>
                <a:cs typeface="Montserrat"/>
                <a:sym typeface="Montserrat"/>
              </a:rPr>
              <a:t>The </a:t>
            </a:r>
            <a:r>
              <a:rPr lang="en-GB" sz="1600" dirty="0">
                <a:latin typeface="Montserrat"/>
                <a:ea typeface="Montserrat"/>
                <a:cs typeface="Montserrat"/>
                <a:sym typeface="Montserrat"/>
              </a:rPr>
              <a:t>data includes information on several bike products, such as </a:t>
            </a:r>
            <a:r>
              <a:rPr lang="en-GB" sz="1600" dirty="0" err="1">
                <a:latin typeface="Montserrat"/>
                <a:ea typeface="Montserrat"/>
                <a:cs typeface="Montserrat"/>
                <a:sym typeface="Montserrat"/>
              </a:rPr>
              <a:t>Amarilla</a:t>
            </a:r>
            <a:r>
              <a:rPr lang="en-GB" sz="1600" dirty="0" smtClean="0">
                <a:latin typeface="Montserrat"/>
                <a:ea typeface="Montserrat"/>
                <a:cs typeface="Montserrat"/>
                <a:sym typeface="Montserrat"/>
              </a:rPr>
              <a:t>,  </a:t>
            </a:r>
            <a:r>
              <a:rPr lang="en-GB" sz="1600" dirty="0" err="1">
                <a:latin typeface="Montserrat"/>
                <a:ea typeface="Montserrat"/>
                <a:cs typeface="Montserrat"/>
                <a:sym typeface="Montserrat"/>
              </a:rPr>
              <a:t>Carretera</a:t>
            </a:r>
            <a:r>
              <a:rPr lang="en-GB" sz="1600" dirty="0" smtClean="0">
                <a:latin typeface="Montserrat"/>
                <a:ea typeface="Montserrat"/>
                <a:cs typeface="Montserrat"/>
                <a:sym typeface="Montserrat"/>
              </a:rPr>
              <a:t>,  </a:t>
            </a:r>
            <a:r>
              <a:rPr lang="en-GB" sz="1600" dirty="0">
                <a:latin typeface="Montserrat"/>
                <a:ea typeface="Montserrat"/>
                <a:cs typeface="Montserrat"/>
                <a:sym typeface="Montserrat"/>
              </a:rPr>
              <a:t>Montana, </a:t>
            </a:r>
            <a:r>
              <a:rPr lang="en-GB" sz="1600" dirty="0" smtClean="0">
                <a:latin typeface="Montserrat"/>
                <a:ea typeface="Montserrat"/>
                <a:cs typeface="Montserrat"/>
                <a:sym typeface="Montserrat"/>
              </a:rPr>
              <a:t> </a:t>
            </a:r>
            <a:r>
              <a:rPr lang="en-GB" sz="1600" dirty="0" err="1" smtClean="0">
                <a:latin typeface="Montserrat"/>
                <a:ea typeface="Montserrat"/>
                <a:cs typeface="Montserrat"/>
                <a:sym typeface="Montserrat"/>
              </a:rPr>
              <a:t>Paseo</a:t>
            </a:r>
            <a:r>
              <a:rPr lang="en-GB" sz="1600" dirty="0">
                <a:latin typeface="Montserrat"/>
                <a:ea typeface="Montserrat"/>
                <a:cs typeface="Montserrat"/>
                <a:sym typeface="Montserrat"/>
              </a:rPr>
              <a:t>, </a:t>
            </a:r>
            <a:r>
              <a:rPr lang="en-GB" sz="1600" dirty="0" err="1">
                <a:latin typeface="Montserrat"/>
                <a:ea typeface="Montserrat"/>
                <a:cs typeface="Montserrat"/>
                <a:sym typeface="Montserrat"/>
              </a:rPr>
              <a:t>Velo</a:t>
            </a:r>
            <a:r>
              <a:rPr lang="en-GB" sz="1600" dirty="0">
                <a:latin typeface="Montserrat"/>
                <a:ea typeface="Montserrat"/>
                <a:cs typeface="Montserrat"/>
                <a:sym typeface="Montserrat"/>
              </a:rPr>
              <a:t>, and VTT</a:t>
            </a:r>
            <a:r>
              <a:rPr lang="en-GB" sz="1600" dirty="0" smtClean="0">
                <a:latin typeface="Montserrat"/>
                <a:ea typeface="Montserrat"/>
                <a:cs typeface="Montserrat"/>
                <a:sym typeface="Montserrat"/>
              </a:rPr>
              <a:t>.</a:t>
            </a:r>
          </a:p>
          <a:p>
            <a:pPr marL="0" lvl="0" indent="0">
              <a:buNone/>
            </a:pPr>
            <a:endParaRPr lang="en-GB" sz="1600" dirty="0">
              <a:latin typeface="Montserrat"/>
              <a:ea typeface="Montserrat"/>
              <a:cs typeface="Montserrat"/>
              <a:sym typeface="Montserrat"/>
            </a:endParaRPr>
          </a:p>
          <a:p>
            <a:pPr marL="0" lvl="0" indent="0">
              <a:buNone/>
            </a:pPr>
            <a:r>
              <a:rPr lang="en-GB" sz="1600" dirty="0">
                <a:latin typeface="Montserrat"/>
                <a:ea typeface="Montserrat"/>
                <a:cs typeface="Montserrat"/>
                <a:sym typeface="Montserrat"/>
              </a:rPr>
              <a:t>The data is broken down by country, with information available for Canada, France, Germany, Mexico, and the United States of America</a:t>
            </a:r>
            <a:r>
              <a:rPr lang="en-GB" sz="1600" dirty="0" smtClean="0">
                <a:latin typeface="Montserrat"/>
                <a:ea typeface="Montserrat"/>
                <a:cs typeface="Montserrat"/>
                <a:sym typeface="Montserrat"/>
              </a:rPr>
              <a:t>.</a:t>
            </a:r>
            <a:endParaRPr sz="1600"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Statistical Analysis using Excel</a:t>
            </a:r>
            <a:endParaRPr sz="1800" b="1" dirty="0">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0" y="755780"/>
            <a:ext cx="8832300" cy="4217436"/>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IN" sz="1600" b="1" dirty="0" smtClean="0">
                <a:solidFill>
                  <a:schemeClr val="accent5">
                    <a:lumMod val="75000"/>
                  </a:schemeClr>
                </a:solidFill>
                <a:latin typeface="Montserrat"/>
                <a:ea typeface="Montserrat"/>
                <a:cs typeface="Montserrat"/>
                <a:sym typeface="Montserrat"/>
              </a:rPr>
              <a:t>Profit Per Segment </a:t>
            </a:r>
            <a:endParaRPr sz="1600" b="1" dirty="0">
              <a:solidFill>
                <a:schemeClr val="accent5">
                  <a:lumMod val="75000"/>
                </a:schemeClr>
              </a:solidFill>
              <a:latin typeface="Montserrat"/>
              <a:ea typeface="Montserrat"/>
              <a:cs typeface="Montserrat"/>
              <a:sym typeface="Montserra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644" y="1305120"/>
            <a:ext cx="5114925" cy="235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3224" y="3862872"/>
            <a:ext cx="8770776" cy="1169551"/>
          </a:xfrm>
          <a:prstGeom prst="rect">
            <a:avLst/>
          </a:prstGeom>
          <a:solidFill>
            <a:schemeClr val="accent6">
              <a:lumMod val="20000"/>
              <a:lumOff val="80000"/>
            </a:schemeClr>
          </a:solidFill>
        </p:spPr>
        <p:txBody>
          <a:bodyPr wrap="square" rtlCol="0">
            <a:spAutoFit/>
          </a:bodyPr>
          <a:lstStyle/>
          <a:p>
            <a:r>
              <a:rPr lang="en-GB" dirty="0"/>
              <a:t>Channel Partners: experienced a 7.79% increase in </a:t>
            </a:r>
            <a:r>
              <a:rPr lang="en-GB" dirty="0" smtClean="0"/>
              <a:t>profit.</a:t>
            </a:r>
            <a:endParaRPr lang="en-GB" dirty="0"/>
          </a:p>
          <a:p>
            <a:r>
              <a:rPr lang="en-GB" dirty="0"/>
              <a:t>Enterprise: experienced a </a:t>
            </a:r>
            <a:r>
              <a:rPr lang="en-GB" dirty="0">
                <a:solidFill>
                  <a:srgbClr val="FF0000"/>
                </a:solidFill>
              </a:rPr>
              <a:t>-3.64</a:t>
            </a:r>
            <a:r>
              <a:rPr lang="en-GB" dirty="0"/>
              <a:t>% decrease in </a:t>
            </a:r>
            <a:r>
              <a:rPr lang="en-GB" dirty="0" smtClean="0"/>
              <a:t>profit (Lowest)</a:t>
            </a:r>
          </a:p>
          <a:p>
            <a:r>
              <a:rPr lang="en-GB" dirty="0" smtClean="0"/>
              <a:t>Government</a:t>
            </a:r>
            <a:r>
              <a:rPr lang="en-GB" dirty="0"/>
              <a:t>: experienced a significant increase of </a:t>
            </a:r>
            <a:r>
              <a:rPr lang="en-GB" dirty="0">
                <a:solidFill>
                  <a:srgbClr val="002060"/>
                </a:solidFill>
              </a:rPr>
              <a:t>67.41</a:t>
            </a:r>
            <a:r>
              <a:rPr lang="en-GB" dirty="0"/>
              <a:t>% in profit </a:t>
            </a:r>
            <a:r>
              <a:rPr lang="en-GB" dirty="0" smtClean="0"/>
              <a:t> (Highest )</a:t>
            </a:r>
          </a:p>
          <a:p>
            <a:r>
              <a:rPr lang="en-GB" dirty="0" smtClean="0"/>
              <a:t>Midmarket</a:t>
            </a:r>
            <a:r>
              <a:rPr lang="en-GB" dirty="0"/>
              <a:t>: experienced a 3.91% increase in </a:t>
            </a:r>
            <a:r>
              <a:rPr lang="en-GB" dirty="0" smtClean="0"/>
              <a:t>profit.</a:t>
            </a:r>
            <a:endParaRPr lang="en-GB" dirty="0"/>
          </a:p>
          <a:p>
            <a:r>
              <a:rPr lang="en-GB" dirty="0"/>
              <a:t>Small Business: experienced a notable increase of 24.52% in </a:t>
            </a:r>
            <a:r>
              <a:rPr lang="en-GB" dirty="0" smtClean="0"/>
              <a:t>profit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209063" y="780061"/>
            <a:ext cx="8520600" cy="3340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IN" sz="1600" b="1" dirty="0" smtClean="0">
                <a:solidFill>
                  <a:schemeClr val="accent5">
                    <a:lumMod val="75000"/>
                  </a:schemeClr>
                </a:solidFill>
                <a:latin typeface="Montserrat"/>
                <a:ea typeface="Montserrat"/>
                <a:cs typeface="Montserrat"/>
                <a:sym typeface="Montserrat"/>
              </a:rPr>
              <a:t>Country wise Sale </a:t>
            </a: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sp>
        <p:nvSpPr>
          <p:cNvPr id="2" name="TextBox 1"/>
          <p:cNvSpPr txBox="1"/>
          <p:nvPr/>
        </p:nvSpPr>
        <p:spPr>
          <a:xfrm>
            <a:off x="186612" y="3817453"/>
            <a:ext cx="8957388" cy="954107"/>
          </a:xfrm>
          <a:prstGeom prst="rect">
            <a:avLst/>
          </a:prstGeom>
          <a:noFill/>
        </p:spPr>
        <p:txBody>
          <a:bodyPr wrap="square" rtlCol="0">
            <a:spAutoFit/>
          </a:bodyPr>
          <a:lstStyle/>
          <a:p>
            <a:r>
              <a:rPr lang="en-GB" dirty="0" smtClean="0"/>
              <a:t>Upon </a:t>
            </a:r>
            <a:r>
              <a:rPr lang="en-GB" dirty="0"/>
              <a:t>analysis of the sales data, it has been found that there is no significant difference in sales between the countries of Canada, France, Germany, Mexico, and the United States of America. However, it should be noted that Mexico has the lowest sales figures among these countries, while the United States of America boasts the highest sales figures in the bike sector with a total of </a:t>
            </a:r>
            <a:r>
              <a:rPr lang="en-GB" dirty="0">
                <a:solidFill>
                  <a:srgbClr val="002060"/>
                </a:solidFill>
              </a:rPr>
              <a:t>25,029,830.165</a:t>
            </a:r>
            <a:r>
              <a:rPr lang="en-GB" dirty="0"/>
              <a:t> dollars</a:t>
            </a:r>
            <a:r>
              <a:rPr lang="en-GB" dirty="0" smtClean="0"/>
              <a:t>.</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5" y="1763486"/>
            <a:ext cx="6214187" cy="193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645" y="765110"/>
            <a:ext cx="8748324" cy="4292082"/>
          </a:xfrm>
        </p:spPr>
        <p:txBody>
          <a:bodyPr/>
          <a:lstStyle/>
          <a:p>
            <a:pPr marL="114300" indent="0">
              <a:buNone/>
            </a:pPr>
            <a:r>
              <a:rPr lang="en-IN" b="1" dirty="0" smtClean="0">
                <a:solidFill>
                  <a:srgbClr val="C00000"/>
                </a:solidFill>
              </a:rPr>
              <a:t>Discount per Product :-</a:t>
            </a:r>
          </a:p>
          <a:p>
            <a:pPr marL="114300" indent="0">
              <a:buNone/>
            </a:pPr>
            <a:endParaRPr lang="en-IN" b="1" dirty="0">
              <a:solidFill>
                <a:srgbClr val="C00000"/>
              </a:solidFill>
            </a:endParaRPr>
          </a:p>
          <a:p>
            <a:pPr marL="114300" indent="0">
              <a:buNone/>
            </a:pPr>
            <a:endParaRPr lang="en-IN" b="1" dirty="0">
              <a:solidFill>
                <a:srgbClr val="C00000"/>
              </a:solidFill>
            </a:endParaRPr>
          </a:p>
        </p:txBody>
      </p:sp>
      <p:sp>
        <p:nvSpPr>
          <p:cNvPr id="4" name="Google Shape;92;p19"/>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47" y="1157093"/>
            <a:ext cx="606742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6531" y="4152122"/>
            <a:ext cx="8546840" cy="738664"/>
          </a:xfrm>
          <a:prstGeom prst="rect">
            <a:avLst/>
          </a:prstGeom>
          <a:noFill/>
        </p:spPr>
        <p:txBody>
          <a:bodyPr wrap="square" rtlCol="0">
            <a:spAutoFit/>
          </a:bodyPr>
          <a:lstStyle/>
          <a:p>
            <a:r>
              <a:rPr lang="en-GB" dirty="0"/>
              <a:t>Upon </a:t>
            </a:r>
            <a:r>
              <a:rPr lang="en-GB" dirty="0" err="1"/>
              <a:t>analyzing</a:t>
            </a:r>
            <a:r>
              <a:rPr lang="en-GB" dirty="0"/>
              <a:t> the data, it has been found that the product </a:t>
            </a:r>
            <a:r>
              <a:rPr lang="en-GB" b="1" dirty="0" err="1">
                <a:solidFill>
                  <a:srgbClr val="002060"/>
                </a:solidFill>
              </a:rPr>
              <a:t>Paseo</a:t>
            </a:r>
            <a:r>
              <a:rPr lang="en-GB" dirty="0"/>
              <a:t> has the highest overall discount across various segments and countries. This could be one of the reasons why </a:t>
            </a:r>
            <a:r>
              <a:rPr lang="en-GB" b="1" dirty="0" err="1">
                <a:solidFill>
                  <a:srgbClr val="002060"/>
                </a:solidFill>
              </a:rPr>
              <a:t>Paseo</a:t>
            </a:r>
            <a:r>
              <a:rPr lang="en-GB" dirty="0"/>
              <a:t> has achieved maximum sales in the given period</a:t>
            </a:r>
            <a:endParaRPr lang="en-IN" dirty="0"/>
          </a:p>
        </p:txBody>
      </p:sp>
    </p:spTree>
    <p:extLst>
      <p:ext uri="{BB962C8B-B14F-4D97-AF65-F5344CB8AC3E}">
        <p14:creationId xmlns:p14="http://schemas.microsoft.com/office/powerpoint/2010/main" val="157110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65110"/>
            <a:ext cx="8520600" cy="3803765"/>
          </a:xfrm>
        </p:spPr>
        <p:txBody>
          <a:bodyPr/>
          <a:lstStyle/>
          <a:p>
            <a:pPr marL="114300" indent="0">
              <a:buNone/>
            </a:pPr>
            <a:r>
              <a:rPr lang="en-IN" b="1" dirty="0" smtClean="0">
                <a:solidFill>
                  <a:srgbClr val="C00000"/>
                </a:solidFill>
              </a:rPr>
              <a:t>Segment wise COGS ,</a:t>
            </a:r>
            <a:r>
              <a:rPr lang="en-IN" b="1" dirty="0">
                <a:solidFill>
                  <a:srgbClr val="C00000"/>
                </a:solidFill>
              </a:rPr>
              <a:t> Cost of goods sold</a:t>
            </a:r>
          </a:p>
        </p:txBody>
      </p:sp>
      <p:sp>
        <p:nvSpPr>
          <p:cNvPr id="4" name="Google Shape;92;p19"/>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767" y="1179933"/>
            <a:ext cx="66484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37118" y="4075533"/>
            <a:ext cx="7753739" cy="738664"/>
          </a:xfrm>
          <a:prstGeom prst="rect">
            <a:avLst/>
          </a:prstGeom>
          <a:noFill/>
        </p:spPr>
        <p:txBody>
          <a:bodyPr wrap="square" rtlCol="0">
            <a:spAutoFit/>
          </a:bodyPr>
          <a:lstStyle/>
          <a:p>
            <a:r>
              <a:rPr lang="en-GB" dirty="0"/>
              <a:t>Upon analysis of the data, it has been found that the Government sector has the highest COGS (Cost of Goods Sold) among all segments, while the Channel Partner segment has the lowest COGS</a:t>
            </a:r>
            <a:endParaRPr lang="en-IN" dirty="0"/>
          </a:p>
        </p:txBody>
      </p:sp>
    </p:spTree>
    <p:extLst>
      <p:ext uri="{BB962C8B-B14F-4D97-AF65-F5344CB8AC3E}">
        <p14:creationId xmlns:p14="http://schemas.microsoft.com/office/powerpoint/2010/main" val="249670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Insert the given data into the SQL server</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190402" y="774441"/>
            <a:ext cx="8520600" cy="4369059"/>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 sz="1600" b="1" dirty="0" smtClean="0">
                <a:solidFill>
                  <a:schemeClr val="accent5">
                    <a:lumMod val="75000"/>
                  </a:schemeClr>
                </a:solidFill>
                <a:latin typeface="Montserrat"/>
                <a:ea typeface="Montserrat"/>
                <a:cs typeface="Montserrat"/>
                <a:sym typeface="Montserrat"/>
              </a:rPr>
              <a:t>Data is successfully inserted into a SQL DB.</a:t>
            </a:r>
            <a:endParaRPr sz="1600" b="1" dirty="0" smtClean="0">
              <a:solidFill>
                <a:schemeClr val="accent5">
                  <a:lumMod val="75000"/>
                </a:schemeClr>
              </a:solidFill>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71" y="1266921"/>
            <a:ext cx="8543925" cy="327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Import the Data from the SQL Database into PowerBI</a:t>
            </a:r>
            <a:endParaRPr sz="1800" b="1" dirty="0">
              <a:solidFill>
                <a:srgbClr val="04A57E"/>
              </a:solidFill>
              <a:latin typeface="Montserrat"/>
              <a:ea typeface="Montserrat"/>
              <a:cs typeface="Montserrat"/>
              <a:sym typeface="Montserrat"/>
            </a:endParaRPr>
          </a:p>
        </p:txBody>
      </p:sp>
      <p:sp>
        <p:nvSpPr>
          <p:cNvPr id="6" name="Google Shape;105;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1344"/>
            <a:ext cx="8996460" cy="377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0588" y="4590661"/>
            <a:ext cx="7567126" cy="307777"/>
          </a:xfrm>
          <a:prstGeom prst="rect">
            <a:avLst/>
          </a:prstGeom>
          <a:noFill/>
        </p:spPr>
        <p:txBody>
          <a:bodyPr wrap="square" rtlCol="0">
            <a:spAutoFit/>
          </a:bodyPr>
          <a:lstStyle/>
          <a:p>
            <a:r>
              <a:rPr lang="en-GB" dirty="0" smtClean="0"/>
              <a:t>Data is Successfully inserted into Power BI By SQL</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559</Words>
  <Application>Microsoft Office PowerPoint</Application>
  <PresentationFormat>On-screen Show (16:9)</PresentationFormat>
  <Paragraphs>81</Paragraphs>
  <Slides>12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Montserrat SemiBold</vt:lpstr>
      <vt:lpstr>Montserrat</vt:lpstr>
      <vt:lpstr>Source Code Pro</vt:lpstr>
      <vt:lpstr>Simple Light</vt:lpstr>
      <vt:lpstr>3_Beach Day</vt:lpstr>
      <vt:lpstr>PowerPoint Presentation</vt:lpstr>
      <vt:lpstr>PowerPoint Presentation</vt:lpstr>
      <vt:lpstr>Data Exploration </vt:lpstr>
      <vt:lpstr>Statistical Analysis using Excel</vt:lpstr>
      <vt:lpstr>Graphical Analysis using Excel</vt:lpstr>
      <vt:lpstr>Graphical Analysis using Excel</vt:lpstr>
      <vt:lpstr>Graphical Analysis using Excel</vt:lpstr>
      <vt:lpstr>Insert the given data into the SQL server</vt:lpstr>
      <vt:lpstr>Import the Data from the SQL Database into PowerBI</vt:lpstr>
      <vt:lpstr>Interactive Dashboard by using visualization tools</vt:lpstr>
      <vt:lpstr>Conclusion and Inferences</vt:lpstr>
      <vt:lpstr>Endnotes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modified xsi:type="dcterms:W3CDTF">2023-05-01T18:52:00Z</dcterms:modified>
</cp:coreProperties>
</file>