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3974485"/>
            <a:ext cx="7212600" cy="1546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r>
              <a:rPr lang="en-US"/>
              <a:t>Click to edit Master title style</a:t>
            </a:r>
            <a:endParaRPr/>
          </a:p>
        </p:txBody>
      </p:sp>
      <p:sp>
        <p:nvSpPr>
          <p:cNvPr id="13" name="Google Shape;13;p2"/>
          <p:cNvSpPr/>
          <p:nvPr/>
        </p:nvSpPr>
        <p:spPr>
          <a:xfrm rot="5400000">
            <a:off x="4511746" y="2177409"/>
            <a:ext cx="123451"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4860133"/>
            <a:ext cx="1080000" cy="13268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5" name="Google Shape;15;p2"/>
          <p:cNvCxnSpPr/>
          <p:nvPr/>
        </p:nvCxnSpPr>
        <p:spPr>
          <a:xfrm>
            <a:off x="8296743" y="3066475"/>
            <a:ext cx="0" cy="27668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10271" y="-540680"/>
            <a:ext cx="123451"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2518247"/>
            <a:ext cx="1395000" cy="17140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6714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93342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3"/>
          <p:cNvSpPr/>
          <p:nvPr/>
        </p:nvSpPr>
        <p:spPr>
          <a:xfrm rot="5400000">
            <a:off x="4511746" y="450464"/>
            <a:ext cx="123451"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529225" y="1493128"/>
            <a:ext cx="13268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1" name="Google Shape;21;p3"/>
          <p:cNvCxnSpPr/>
          <p:nvPr/>
        </p:nvCxnSpPr>
        <p:spPr>
          <a:xfrm>
            <a:off x="8365300" y="1793733"/>
            <a:ext cx="0" cy="22624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10271" y="-1660871"/>
            <a:ext cx="123451"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6833925" y="4052090"/>
            <a:ext cx="17140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txBox="1">
            <a:spLocks noGrp="1"/>
          </p:cNvSpPr>
          <p:nvPr>
            <p:ph type="ctrTitle"/>
          </p:nvPr>
        </p:nvSpPr>
        <p:spPr>
          <a:xfrm>
            <a:off x="921200" y="2012275"/>
            <a:ext cx="7205700" cy="1546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r>
              <a:rPr lang="en-US"/>
              <a:t>Click to edit Master title style</a:t>
            </a:r>
            <a:endParaRPr/>
          </a:p>
        </p:txBody>
      </p:sp>
      <p:sp>
        <p:nvSpPr>
          <p:cNvPr id="25" name="Google Shape;25;p3"/>
          <p:cNvSpPr txBox="1">
            <a:spLocks noGrp="1"/>
          </p:cNvSpPr>
          <p:nvPr>
            <p:ph type="subTitle" idx="1"/>
          </p:nvPr>
        </p:nvSpPr>
        <p:spPr>
          <a:xfrm>
            <a:off x="4698564" y="4145092"/>
            <a:ext cx="35424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rPr lang="en-US"/>
              <a:t>Click to edit Master subtitle style</a:t>
            </a:r>
            <a:endParaRPr/>
          </a:p>
        </p:txBody>
      </p:sp>
      <p:sp>
        <p:nvSpPr>
          <p:cNvPr id="26" name="Google Shape;26;p3"/>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188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3288800"/>
            <a:ext cx="6316800" cy="10932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pPr lvl="0"/>
            <a:r>
              <a:rPr lang="en-US"/>
              <a:t>Click to edit Master text styles</a:t>
            </a:r>
          </a:p>
        </p:txBody>
      </p:sp>
      <p:grpSp>
        <p:nvGrpSpPr>
          <p:cNvPr id="29" name="Google Shape;29;p4"/>
          <p:cNvGrpSpPr/>
          <p:nvPr/>
        </p:nvGrpSpPr>
        <p:grpSpPr>
          <a:xfrm>
            <a:off x="3954441" y="1437725"/>
            <a:ext cx="1212106" cy="1544724"/>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sz="1800"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9420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658443"/>
            <a:ext cx="82296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0" name="Google Shape;40;p5"/>
          <p:cNvSpPr txBox="1">
            <a:spLocks noGrp="1"/>
          </p:cNvSpPr>
          <p:nvPr>
            <p:ph type="body" idx="1"/>
          </p:nvPr>
        </p:nvSpPr>
        <p:spPr>
          <a:xfrm>
            <a:off x="343225" y="1500000"/>
            <a:ext cx="8290800" cy="4852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41" name="Google Shape;41;p5"/>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86096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658443"/>
            <a:ext cx="82296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4" name="Google Shape;44;p6"/>
          <p:cNvSpPr txBox="1">
            <a:spLocks noGrp="1"/>
          </p:cNvSpPr>
          <p:nvPr>
            <p:ph type="body" idx="1"/>
          </p:nvPr>
        </p:nvSpPr>
        <p:spPr>
          <a:xfrm>
            <a:off x="420778" y="1653071"/>
            <a:ext cx="3994500" cy="496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45" name="Google Shape;45;p6"/>
          <p:cNvSpPr txBox="1">
            <a:spLocks noGrp="1"/>
          </p:cNvSpPr>
          <p:nvPr>
            <p:ph type="body" idx="2"/>
          </p:nvPr>
        </p:nvSpPr>
        <p:spPr>
          <a:xfrm>
            <a:off x="4731381" y="1653071"/>
            <a:ext cx="3994500" cy="496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46" name="Google Shape;46;p6"/>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98993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658443"/>
            <a:ext cx="8229600" cy="551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9" name="Google Shape;49;p7"/>
          <p:cNvSpPr txBox="1">
            <a:spLocks noGrp="1"/>
          </p:cNvSpPr>
          <p:nvPr>
            <p:ph type="body" idx="1"/>
          </p:nvPr>
        </p:nvSpPr>
        <p:spPr>
          <a:xfrm>
            <a:off x="457200" y="1645524"/>
            <a:ext cx="2631900" cy="4464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0" name="Google Shape;50;p7"/>
          <p:cNvSpPr txBox="1">
            <a:spLocks noGrp="1"/>
          </p:cNvSpPr>
          <p:nvPr>
            <p:ph type="body" idx="2"/>
          </p:nvPr>
        </p:nvSpPr>
        <p:spPr>
          <a:xfrm>
            <a:off x="3223964" y="1645524"/>
            <a:ext cx="2631900" cy="4464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1" name="Google Shape;51;p7"/>
          <p:cNvSpPr txBox="1">
            <a:spLocks noGrp="1"/>
          </p:cNvSpPr>
          <p:nvPr>
            <p:ph type="body" idx="3"/>
          </p:nvPr>
        </p:nvSpPr>
        <p:spPr>
          <a:xfrm>
            <a:off x="5990727" y="1645524"/>
            <a:ext cx="2631900" cy="4464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2" name="Google Shape;52;p7"/>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12434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658443"/>
            <a:ext cx="82296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5" name="Google Shape;55;p8"/>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03908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5875079"/>
            <a:ext cx="8229600" cy="6928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pPr lvl="0"/>
            <a:r>
              <a:rPr lang="en-US"/>
              <a:t>Click to edit Master text styles</a:t>
            </a:r>
          </a:p>
        </p:txBody>
      </p:sp>
      <p:sp>
        <p:nvSpPr>
          <p:cNvPr id="58" name="Google Shape;58;p9"/>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4744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188756"/>
            <a:ext cx="4611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43F1511D-917D-4586-9F5F-69FFCB3E53A6}"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22997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2">
            <a:alphaModFix/>
          </a:blip>
          <a:stretch>
            <a:fillRect/>
          </a:stretch>
        </p:blipFill>
        <p:spPr>
          <a:xfrm>
            <a:off x="1117" y="0"/>
            <a:ext cx="9141767" cy="6858000"/>
          </a:xfrm>
          <a:prstGeom prst="rect">
            <a:avLst/>
          </a:prstGeom>
          <a:noFill/>
          <a:ln>
            <a:noFill/>
          </a:ln>
        </p:spPr>
      </p:pic>
      <p:sp>
        <p:nvSpPr>
          <p:cNvPr id="7" name="Google Shape;7;p1"/>
          <p:cNvSpPr/>
          <p:nvPr/>
        </p:nvSpPr>
        <p:spPr>
          <a:xfrm>
            <a:off x="91700" y="128400"/>
            <a:ext cx="8966100" cy="6593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 name="Google Shape;8;p1"/>
          <p:cNvSpPr txBox="1">
            <a:spLocks noGrp="1"/>
          </p:cNvSpPr>
          <p:nvPr>
            <p:ph type="title"/>
          </p:nvPr>
        </p:nvSpPr>
        <p:spPr>
          <a:xfrm>
            <a:off x="404330" y="658443"/>
            <a:ext cx="8229600" cy="55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500000"/>
            <a:ext cx="8229600" cy="4852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6188756"/>
            <a:ext cx="461100" cy="3892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algn="r">
              <a:lnSpc>
                <a:spcPct val="100000"/>
              </a:lnSpc>
            </a:pPr>
            <a:fld id="{D78AE2F8-782F-41D7-A212-6752259BAB7E}"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336292689"/>
      </p:ext>
    </p:extLst>
  </p:cSld>
  <p:clrMap bg1="lt1" tx1="dk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85800" y="609480"/>
            <a:ext cx="7772040" cy="146952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IT Infrastructure Architecture</a:t>
            </a:r>
          </a:p>
        </p:txBody>
      </p:sp>
      <p:sp>
        <p:nvSpPr>
          <p:cNvPr id="83" name="TextShape 2"/>
          <p:cNvSpPr txBox="1"/>
          <p:nvPr/>
        </p:nvSpPr>
        <p:spPr>
          <a:xfrm>
            <a:off x="1371600" y="3886200"/>
            <a:ext cx="6400440" cy="1752120"/>
          </a:xfrm>
          <a:prstGeom prst="rect">
            <a:avLst/>
          </a:prstGeom>
          <a:noFill/>
          <a:ln>
            <a:noFill/>
          </a:ln>
        </p:spPr>
        <p:txBody>
          <a:bodyPr>
            <a:normAutofit fontScale="70000" lnSpcReduction="20000"/>
          </a:bodyPr>
          <a:lstStyle/>
          <a:p>
            <a:pPr algn="ctr">
              <a:lnSpc>
                <a:spcPct val="100000"/>
              </a:lnSpc>
              <a:spcBef>
                <a:spcPts val="641"/>
              </a:spcBef>
              <a:tabLst>
                <a:tab pos="0" algn="l"/>
              </a:tabLst>
            </a:pPr>
            <a:r>
              <a:rPr lang="en-GB" sz="3200" b="1" strike="noStrike" spc="-1" dirty="0">
                <a:latin typeface="Calibri" panose="020F0502020204030204" pitchFamily="34" charset="0"/>
                <a:cs typeface="Calibri" panose="020F0502020204030204" pitchFamily="34" charset="0"/>
              </a:rPr>
              <a:t>Introduction to IT Infrastructure</a:t>
            </a:r>
            <a:endParaRPr lang="en-US" sz="3200" b="1" strike="noStrike" spc="-1" dirty="0">
              <a:latin typeface="Calibri" panose="020F0502020204030204" pitchFamily="34" charset="0"/>
              <a:cs typeface="Calibri" panose="020F0502020204030204" pitchFamily="34" charset="0"/>
            </a:endParaRPr>
          </a:p>
          <a:p>
            <a:pPr algn="ctr">
              <a:lnSpc>
                <a:spcPct val="100000"/>
              </a:lnSpc>
              <a:spcBef>
                <a:spcPts val="641"/>
              </a:spcBef>
              <a:tabLst>
                <a:tab pos="0" algn="l"/>
              </a:tabLst>
            </a:pPr>
            <a:r>
              <a:rPr lang="en-GB" sz="3200" b="1" strike="noStrike" spc="-1" dirty="0">
                <a:latin typeface="Calibri" panose="020F0502020204030204" pitchFamily="34" charset="0"/>
                <a:cs typeface="Calibri" panose="020F0502020204030204" pitchFamily="34" charset="0"/>
              </a:rPr>
              <a:t>(</a:t>
            </a:r>
            <a:r>
              <a:rPr lang="en-GB" sz="3200" b="1" spc="-1" dirty="0">
                <a:latin typeface="Calibri" panose="020F0502020204030204" pitchFamily="34" charset="0"/>
                <a:cs typeface="Calibri" panose="020F0502020204030204" pitchFamily="34" charset="0"/>
              </a:rPr>
              <a:t>Chap.</a:t>
            </a:r>
            <a:r>
              <a:rPr lang="en-GB" sz="3200" b="1" strike="noStrike" spc="-1" dirty="0">
                <a:latin typeface="Calibri" panose="020F0502020204030204" pitchFamily="34" charset="0"/>
                <a:cs typeface="Calibri" panose="020F0502020204030204" pitchFamily="34" charset="0"/>
              </a:rPr>
              <a:t> 1-2-3)</a:t>
            </a:r>
          </a:p>
          <a:p>
            <a:pPr algn="ctr">
              <a:lnSpc>
                <a:spcPct val="100000"/>
              </a:lnSpc>
              <a:spcBef>
                <a:spcPts val="641"/>
              </a:spcBef>
              <a:tabLst>
                <a:tab pos="0" algn="l"/>
              </a:tabLst>
            </a:pPr>
            <a:r>
              <a:rPr lang="en-GB" sz="3200" b="1" spc="-1" dirty="0"/>
              <a:t>By</a:t>
            </a:r>
          </a:p>
          <a:p>
            <a:pPr algn="ctr">
              <a:lnSpc>
                <a:spcPct val="100000"/>
              </a:lnSpc>
              <a:spcBef>
                <a:spcPts val="641"/>
              </a:spcBef>
              <a:tabLst>
                <a:tab pos="0" algn="l"/>
              </a:tabLst>
            </a:pPr>
            <a:r>
              <a:rPr lang="en-GB" sz="3200" b="1" spc="-1" dirty="0"/>
              <a:t> Nauman Irshad</a:t>
            </a:r>
          </a:p>
          <a:p>
            <a:pPr algn="ctr">
              <a:lnSpc>
                <a:spcPct val="100000"/>
              </a:lnSpc>
              <a:spcBef>
                <a:spcPts val="641"/>
              </a:spcBef>
              <a:tabLst>
                <a:tab pos="0" algn="l"/>
              </a:tabLst>
            </a:pPr>
            <a:r>
              <a:rPr lang="en-GB" sz="3200" b="1" strike="noStrike" spc="-1" dirty="0"/>
              <a:t>Lecturer- Lahore Garrison University, Lahore</a:t>
            </a:r>
            <a:endParaRPr lang="en-US" sz="3200" b="1" strike="noStrike" spc="-1" dirty="0"/>
          </a:p>
        </p:txBody>
      </p:sp>
      <p:sp>
        <p:nvSpPr>
          <p:cNvPr id="84" name="CustomShape 3"/>
          <p:cNvSpPr/>
          <p:nvPr/>
        </p:nvSpPr>
        <p:spPr>
          <a:xfrm>
            <a:off x="1447920" y="1905120"/>
            <a:ext cx="6400440" cy="1066320"/>
          </a:xfrm>
          <a:prstGeom prst="rect">
            <a:avLst/>
          </a:prstGeom>
          <a:noFill/>
          <a:ln>
            <a:noFill/>
          </a:ln>
        </p:spPr>
        <p:style>
          <a:lnRef idx="0">
            <a:scrgbClr r="0" g="0" b="0"/>
          </a:lnRef>
          <a:fillRef idx="0">
            <a:scrgbClr r="0" g="0" b="0"/>
          </a:fillRef>
          <a:effectRef idx="0">
            <a:scrgbClr r="0" g="0" b="0"/>
          </a:effectRef>
          <a:fontRef idx="minor"/>
        </p:style>
        <p:txBody>
          <a:bodyPr>
            <a:normAutofit fontScale="98500" lnSpcReduction="10000"/>
          </a:bodyPr>
          <a:lstStyle/>
          <a:p>
            <a:pPr algn="ctr">
              <a:lnSpc>
                <a:spcPct val="100000"/>
              </a:lnSpc>
              <a:spcBef>
                <a:spcPts val="641"/>
              </a:spcBef>
              <a:tabLst>
                <a:tab pos="0" algn="l"/>
              </a:tabLst>
            </a:pPr>
            <a:r>
              <a:rPr lang="en-US" sz="3200" b="1" strike="noStrike" spc="-1" dirty="0">
                <a:solidFill>
                  <a:schemeClr val="tx1"/>
                </a:solidFill>
                <a:latin typeface="Calibri"/>
              </a:rPr>
              <a:t>Infrastructure Building Blocks </a:t>
            </a:r>
            <a:endParaRPr lang="en-US" sz="3200" b="1" strike="noStrike" spc="-1" dirty="0">
              <a:solidFill>
                <a:schemeClr val="tx1"/>
              </a:solidFill>
              <a:latin typeface="Arial"/>
            </a:endParaRPr>
          </a:p>
          <a:p>
            <a:pPr algn="ctr">
              <a:lnSpc>
                <a:spcPct val="100000"/>
              </a:lnSpc>
              <a:spcBef>
                <a:spcPts val="641"/>
              </a:spcBef>
              <a:tabLst>
                <a:tab pos="0" algn="l"/>
              </a:tabLst>
            </a:pPr>
            <a:r>
              <a:rPr lang="en-US" sz="3200" b="1" strike="noStrike" spc="-1" dirty="0">
                <a:solidFill>
                  <a:schemeClr val="tx1"/>
                </a:solidFill>
                <a:latin typeface="Calibri"/>
              </a:rPr>
              <a:t>and Concepts</a:t>
            </a:r>
            <a:endParaRPr lang="en-US" sz="3200" b="1" strike="noStrike" spc="-1" dirty="0">
              <a:solidFill>
                <a:schemeClr val="tx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Application Platform building block</a:t>
            </a:r>
            <a:endParaRPr lang="en-US" sz="4400" b="0" strike="noStrike" spc="-1">
              <a:solidFill>
                <a:srgbClr val="000000"/>
              </a:solidFill>
              <a:latin typeface="Calibri"/>
            </a:endParaRPr>
          </a:p>
        </p:txBody>
      </p:sp>
      <p:sp>
        <p:nvSpPr>
          <p:cNvPr id="107" name="TextShape 2"/>
          <p:cNvSpPr txBox="1"/>
          <p:nvPr/>
        </p:nvSpPr>
        <p:spPr>
          <a:xfrm>
            <a:off x="457200" y="1600200"/>
            <a:ext cx="8229240" cy="5028840"/>
          </a:xfrm>
          <a:prstGeom prst="rect">
            <a:avLst/>
          </a:prstGeom>
          <a:noFill/>
          <a:ln>
            <a:noFill/>
          </a:ln>
        </p:spPr>
        <p:txBody>
          <a:bodyPr>
            <a:normAutofit fontScale="98500"/>
          </a:bodyPr>
          <a:lstStyle/>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Front-end servers</a:t>
            </a:r>
            <a:r>
              <a:rPr lang="en-US" sz="3200" b="0" strike="noStrike" spc="-1">
                <a:solidFill>
                  <a:srgbClr val="000000"/>
                </a:solidFill>
                <a:latin typeface="Calibri"/>
              </a:rPr>
              <a:t> provide end users with interactions to applications: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Presenting application screens in web browsers </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Application servers</a:t>
            </a:r>
            <a:r>
              <a:rPr lang="en-US" sz="3200" b="0" strike="noStrike" spc="-1">
                <a:solidFill>
                  <a:srgbClr val="000000"/>
                </a:solidFill>
                <a:latin typeface="Calibri"/>
              </a:rPr>
              <a:t> act as containers running the actual application </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Connectivity</a:t>
            </a:r>
            <a:r>
              <a:rPr lang="en-US" sz="3200" b="0" strike="noStrike" spc="-1">
                <a:solidFill>
                  <a:srgbClr val="000000"/>
                </a:solidFill>
                <a:latin typeface="Calibri"/>
              </a:rPr>
              <a:t> entails FTP servers, ETL servers, and ESBs</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Databases</a:t>
            </a:r>
            <a:r>
              <a:rPr lang="en-US" sz="3200" b="0" strike="noStrike" spc="-1">
                <a:solidFill>
                  <a:srgbClr val="000000"/>
                </a:solidFill>
                <a:latin typeface="Calibri"/>
              </a:rPr>
              <a:t> provide a way to store and retrieve structured data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09" name="TextShape 2"/>
          <p:cNvSpPr txBox="1"/>
          <p:nvPr/>
        </p:nvSpPr>
        <p:spPr>
          <a:xfrm>
            <a:off x="457200" y="1600200"/>
            <a:ext cx="3862440" cy="51051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Comprises: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End User Devices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Operating Systems </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Compute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Storage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Networking</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Datacenters</a:t>
            </a:r>
          </a:p>
        </p:txBody>
      </p:sp>
      <p:pic>
        <p:nvPicPr>
          <p:cNvPr id="110" name="Picture 2" descr="Infrastructure building block"/>
          <p:cNvPicPr/>
          <p:nvPr/>
        </p:nvPicPr>
        <p:blipFill>
          <a:blip r:embed="rId2"/>
          <a:stretch/>
        </p:blipFill>
        <p:spPr>
          <a:xfrm>
            <a:off x="4320000" y="1620000"/>
            <a:ext cx="4703400" cy="46796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12" name="TextShape 2"/>
          <p:cNvSpPr txBox="1"/>
          <p:nvPr/>
        </p:nvSpPr>
        <p:spPr>
          <a:xfrm>
            <a:off x="457200" y="1600200"/>
            <a:ext cx="8229240" cy="4876560"/>
          </a:xfrm>
          <a:prstGeom prst="rect">
            <a:avLst/>
          </a:prstGeom>
          <a:noFill/>
          <a:ln>
            <a:noFill/>
          </a:ln>
        </p:spPr>
        <p:txBody>
          <a:bodyPr>
            <a:normAutofit fontScale="82000" lnSpcReduction="20000"/>
          </a:bodyPr>
          <a:lstStyle/>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End User Devices </a:t>
            </a:r>
            <a:r>
              <a:rPr lang="en-US" sz="3200" b="0" strike="noStrike" spc="-1">
                <a:solidFill>
                  <a:srgbClr val="000000"/>
                </a:solidFill>
                <a:latin typeface="Calibri"/>
              </a:rPr>
              <a:t>are the devices used by end users to work with applications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PCs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Laptops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Thin clients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Mobile devices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Printers</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Operating Systems </a:t>
            </a:r>
            <a:r>
              <a:rPr lang="en-US" sz="3200" b="0" strike="noStrike" spc="-1">
                <a:solidFill>
                  <a:srgbClr val="000000"/>
                </a:solidFill>
                <a:latin typeface="Calibri"/>
              </a:rPr>
              <a:t>are collections of programs that manage a computer’s internal workings: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Memory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Processors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Devices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File system</a:t>
            </a: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14" name="TextShape 2"/>
          <p:cNvSpPr txBox="1"/>
          <p:nvPr/>
        </p:nvSpPr>
        <p:spPr>
          <a:xfrm>
            <a:off x="457200" y="1600200"/>
            <a:ext cx="8229240" cy="4876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Compute</a:t>
            </a:r>
            <a:r>
              <a:rPr lang="en-US" sz="3200" b="0" strike="noStrike" spc="-1">
                <a:solidFill>
                  <a:srgbClr val="000000"/>
                </a:solidFill>
                <a:latin typeface="Calibri"/>
              </a:rPr>
              <a:t> are the physical and virtual computers in the datacenter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Also known as servers</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Storage</a:t>
            </a:r>
            <a:r>
              <a:rPr lang="en-US" sz="3200" b="0" strike="noStrike" spc="-1">
                <a:solidFill>
                  <a:srgbClr val="000000"/>
                </a:solidFill>
                <a:latin typeface="Calibri"/>
              </a:rPr>
              <a:t> are systems that store data</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Hard disks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Tapes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Direct Attached Storage (DAS)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Network Attached Storage (NAS)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Storage Area Networks (SANs)</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16" name="TextShape 2"/>
          <p:cNvSpPr txBox="1"/>
          <p:nvPr/>
        </p:nvSpPr>
        <p:spPr>
          <a:xfrm>
            <a:off x="457200" y="1600200"/>
            <a:ext cx="8229240" cy="4876560"/>
          </a:xfrm>
          <a:prstGeom prst="rect">
            <a:avLst/>
          </a:prstGeom>
          <a:noFill/>
          <a:ln>
            <a:noFill/>
          </a:ln>
        </p:spPr>
        <p:txBody>
          <a:bodyPr>
            <a:normAutofit fontScale="86500" lnSpcReduction="20000"/>
          </a:bodyPr>
          <a:lstStyle/>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Networking</a:t>
            </a:r>
            <a:r>
              <a:rPr lang="en-US" sz="3200" b="0" strike="noStrike" spc="-1">
                <a:solidFill>
                  <a:srgbClr val="000000"/>
                </a:solidFill>
                <a:latin typeface="Calibri"/>
              </a:rPr>
              <a:t> connects all components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Routers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Switches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Firewalls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WAN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LAN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Internet access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VPNs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Includes infrastructure services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DHCP</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Time services</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18" name="TextShape 2"/>
          <p:cNvSpPr txBox="1"/>
          <p:nvPr/>
        </p:nvSpPr>
        <p:spPr>
          <a:xfrm>
            <a:off x="457200" y="1600200"/>
            <a:ext cx="8229240" cy="4876560"/>
          </a:xfrm>
          <a:prstGeom prst="rect">
            <a:avLst/>
          </a:prstGeom>
          <a:noFill/>
          <a:ln>
            <a:noFill/>
          </a:ln>
        </p:spPr>
        <p:txBody>
          <a:bodyPr>
            <a:normAutofit fontScale="69500" lnSpcReduction="20000"/>
          </a:bodyPr>
          <a:lstStyle/>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Datacenters</a:t>
            </a:r>
            <a:r>
              <a:rPr lang="en-US" sz="3200" b="0" strike="noStrike" spc="-1">
                <a:solidFill>
                  <a:srgbClr val="000000"/>
                </a:solidFill>
                <a:latin typeface="Calibri"/>
              </a:rPr>
              <a:t> are locations that host most IT infrastructure hardware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Uninterruptible power supplies (UPSs)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Heating, Ventilation, and Air Conditioning (HVAC)</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Computer racks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Physical security measures</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Infrastructure management</a:t>
            </a:r>
            <a:r>
              <a:rPr lang="en-US" sz="3200" b="0" strike="noStrike" spc="-1">
                <a:solidFill>
                  <a:srgbClr val="000000"/>
                </a:solidFill>
                <a:latin typeface="Calibri"/>
              </a:rPr>
              <a:t> are</a:t>
            </a:r>
            <a:r>
              <a:rPr lang="en-US" sz="3200" b="1" strike="noStrike" spc="-1">
                <a:solidFill>
                  <a:srgbClr val="000000"/>
                </a:solidFill>
                <a:latin typeface="Calibri"/>
              </a:rPr>
              <a:t> </a:t>
            </a:r>
            <a:r>
              <a:rPr lang="en-US" sz="3200" b="0" strike="noStrike" spc="-1">
                <a:solidFill>
                  <a:srgbClr val="000000"/>
                </a:solidFill>
                <a:latin typeface="Calibri"/>
              </a:rPr>
              <a:t>processes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ITIL</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COBIT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DevOps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Tools are used for: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Monitoring</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Backup</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Logging</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Infrastructure building blocks</a:t>
            </a:r>
            <a:endParaRPr lang="en-US" sz="4400" b="0" strike="noStrike" spc="-1">
              <a:solidFill>
                <a:srgbClr val="000000"/>
              </a:solidFill>
              <a:latin typeface="Calibri"/>
            </a:endParaRPr>
          </a:p>
        </p:txBody>
      </p:sp>
      <p:sp>
        <p:nvSpPr>
          <p:cNvPr id="120" name="TextShape 2"/>
          <p:cNvSpPr txBox="1"/>
          <p:nvPr/>
        </p:nvSpPr>
        <p:spPr>
          <a:xfrm>
            <a:off x="457200" y="1600200"/>
            <a:ext cx="8229240" cy="4876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Infrastructure building blocks are not per definition hierarchically related!</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For instance, servers need both networking and storage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Both are equally important </a:t>
            </a: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6668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Introduction to Non-functional attributes</a:t>
            </a:r>
            <a:endParaRPr lang="en-US" sz="44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Non-Functional attributes</a:t>
            </a:r>
            <a:endParaRPr lang="en-US" sz="4400" b="0" strike="noStrike" spc="-1">
              <a:solidFill>
                <a:srgbClr val="000000"/>
              </a:solidFill>
              <a:latin typeface="Calibri"/>
            </a:endParaRPr>
          </a:p>
        </p:txBody>
      </p:sp>
      <p:sp>
        <p:nvSpPr>
          <p:cNvPr id="123" name="TextShape 2"/>
          <p:cNvSpPr txBox="1"/>
          <p:nvPr/>
        </p:nvSpPr>
        <p:spPr>
          <a:xfrm>
            <a:off x="457200" y="1600200"/>
            <a:ext cx="3862440" cy="4525560"/>
          </a:xfrm>
          <a:prstGeom prst="rect">
            <a:avLst/>
          </a:prstGeom>
          <a:noFill/>
          <a:ln>
            <a:noFill/>
          </a:ln>
        </p:spPr>
        <p:txBody>
          <a:bodyPr>
            <a:normAutofit fontScale="88500" lnSpcReduction="10000"/>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Non-functional attributes describe the qualitative behavior of a system</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Essential in IT infrastructure architectures: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Availability</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Performance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Security</a:t>
            </a:r>
            <a:endParaRPr lang="en-US" sz="2800" b="0" strike="noStrike" spc="-1">
              <a:solidFill>
                <a:srgbClr val="000000"/>
              </a:solidFill>
              <a:latin typeface="Calibri"/>
            </a:endParaRPr>
          </a:p>
        </p:txBody>
      </p:sp>
      <p:pic>
        <p:nvPicPr>
          <p:cNvPr id="124" name="Picture 2" descr="Non-Functional attributes"/>
          <p:cNvPicPr/>
          <p:nvPr/>
        </p:nvPicPr>
        <p:blipFill>
          <a:blip r:embed="rId2"/>
          <a:stretch/>
        </p:blipFill>
        <p:spPr>
          <a:xfrm>
            <a:off x="4320000" y="1620000"/>
            <a:ext cx="4703400" cy="46796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NFRs</a:t>
            </a:r>
            <a:endParaRPr lang="en-US" sz="4400" b="0" strike="noStrike" spc="-1">
              <a:solidFill>
                <a:srgbClr val="000000"/>
              </a:solidFill>
              <a:latin typeface="Calibri"/>
            </a:endParaRPr>
          </a:p>
        </p:txBody>
      </p:sp>
      <p:sp>
        <p:nvSpPr>
          <p:cNvPr id="126" name="TextShape 2"/>
          <p:cNvSpPr txBox="1"/>
          <p:nvPr/>
        </p:nvSpPr>
        <p:spPr>
          <a:xfrm>
            <a:off x="457200" y="1600200"/>
            <a:ext cx="8229240" cy="4952520"/>
          </a:xfrm>
          <a:prstGeom prst="rect">
            <a:avLst/>
          </a:prstGeom>
          <a:noFill/>
          <a:ln>
            <a:noFill/>
          </a:ln>
        </p:spPr>
        <p:txBody>
          <a:bodyPr>
            <a:normAutofit fontScale="98000"/>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The name “Non-functional attributes” suggests they have no function</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They are very important for the successful implementation and use of an IT infrastructure</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The term non-functional requirements or NFRs is frequently used and widely known</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 acceptance of a system is largely dependent on the implemented non-functional requirements</a:t>
            </a:r>
          </a:p>
          <a:p>
            <a:pPr>
              <a:lnSpc>
                <a:spcPct val="100000"/>
              </a:lnSpc>
              <a:spcBef>
                <a:spcPts val="641"/>
              </a:spcBef>
            </a:pPr>
            <a:endParaRPr lang="en-US" sz="3200" b="0" strike="noStrike" spc="-1">
              <a:solidFill>
                <a:srgbClr val="000000"/>
              </a:solidFill>
              <a:latin typeface="Calibri"/>
            </a:endParaRPr>
          </a:p>
          <a:p>
            <a:pPr>
              <a:lnSpc>
                <a:spcPct val="100000"/>
              </a:lnSpc>
              <a:spcBef>
                <a:spcPts val="641"/>
              </a:spcBef>
            </a:pPr>
            <a:endParaRPr lang="en-US" sz="32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Introduction</a:t>
            </a:r>
            <a:endParaRPr lang="en-US" sz="4400" b="0" strike="noStrike" spc="-1">
              <a:solidFill>
                <a:srgbClr val="000000"/>
              </a:solidFill>
              <a:latin typeface="Calibri"/>
            </a:endParaRPr>
          </a:p>
        </p:txBody>
      </p:sp>
      <p:sp>
        <p:nvSpPr>
          <p:cNvPr id="86" name="TextShape 2"/>
          <p:cNvSpPr txBox="1"/>
          <p:nvPr/>
        </p:nvSpPr>
        <p:spPr>
          <a:xfrm>
            <a:off x="457200" y="1600200"/>
            <a:ext cx="8229240" cy="5028840"/>
          </a:xfrm>
          <a:prstGeom prst="rect">
            <a:avLst/>
          </a:prstGeom>
          <a:noFill/>
          <a:ln>
            <a:noFill/>
          </a:ln>
        </p:spPr>
        <p:txBody>
          <a:bodyPr>
            <a:normAutofit fontScale="9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IT infrastructures become more complicated</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New types of applications:</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Big data</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The Internet of Thing</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Mobility</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Cloud computing </a:t>
            </a:r>
          </a:p>
          <a:p>
            <a:pPr marL="343080" indent="-342720">
              <a:lnSpc>
                <a:spcPct val="100000"/>
              </a:lnSpc>
              <a:spcBef>
                <a:spcPts val="641"/>
              </a:spcBef>
              <a:buClr>
                <a:srgbClr val="000000"/>
              </a:buClr>
              <a:buFont typeface="Arial"/>
              <a:buChar char="•"/>
            </a:pPr>
            <a:r>
              <a:rPr lang="en-GB" sz="3200" b="0" strike="noStrike" spc="-1" dirty="0">
                <a:solidFill>
                  <a:srgbClr val="000000"/>
                </a:solidFill>
                <a:latin typeface="Calibri"/>
              </a:rPr>
              <a:t>Most current infrastructure landscapes are complex</a:t>
            </a:r>
            <a:endParaRPr lang="en-US" sz="3200" b="0" strike="noStrike" spc="-1" dirty="0">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dirty="0">
                <a:solidFill>
                  <a:srgbClr val="000000"/>
                </a:solidFill>
                <a:latin typeface="Calibri"/>
              </a:rPr>
              <a:t>The result of a history of application implementation projects</a:t>
            </a:r>
            <a:endParaRPr lang="en-US" sz="2800" b="0" strike="noStrike" spc="-1" dirty="0">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dirty="0">
                <a:solidFill>
                  <a:srgbClr val="000000"/>
                </a:solidFill>
                <a:latin typeface="Calibri"/>
              </a:rPr>
              <a:t>Specialized hardware and infrastructure components</a:t>
            </a:r>
            <a:endParaRPr lang="en-US" sz="2800" b="0" strike="noStrike" spc="-1"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Conflicting NFRs</a:t>
            </a:r>
            <a:endParaRPr lang="en-US" sz="4400" b="0" strike="noStrike" spc="-1">
              <a:solidFill>
                <a:srgbClr val="000000"/>
              </a:solidFill>
              <a:latin typeface="Calibri"/>
            </a:endParaRPr>
          </a:p>
        </p:txBody>
      </p:sp>
      <p:sp>
        <p:nvSpPr>
          <p:cNvPr id="128" name="TextShape 2"/>
          <p:cNvSpPr txBox="1"/>
          <p:nvPr/>
        </p:nvSpPr>
        <p:spPr>
          <a:xfrm>
            <a:off x="457200" y="1600200"/>
            <a:ext cx="8229240" cy="4525560"/>
          </a:xfrm>
          <a:prstGeom prst="rect">
            <a:avLst/>
          </a:prstGeom>
          <a:noFill/>
          <a:ln>
            <a:noFill/>
          </a:ln>
        </p:spPr>
        <p:txBody>
          <a:bodyPr>
            <a:normAutofit fontScale="99000" lnSpcReduction="10000"/>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Many of the non-functional attributes are delivered by the infrastructure</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Non-functional requirements are often conflicting:</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Security versus user friendliness</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Performance versus cost</a:t>
            </a:r>
            <a:endParaRPr lang="en-US" sz="28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 infrastructure architect should present stakeholders with these conflicting requirements and their consequences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Introduction</a:t>
            </a:r>
            <a:endParaRPr lang="en-US" sz="4400" b="0" strike="noStrike" spc="-1">
              <a:solidFill>
                <a:srgbClr val="000000"/>
              </a:solidFill>
              <a:latin typeface="Calibri"/>
            </a:endParaRPr>
          </a:p>
        </p:txBody>
      </p:sp>
      <p:sp>
        <p:nvSpPr>
          <p:cNvPr id="88" name="TextShape 2"/>
          <p:cNvSpPr txBox="1"/>
          <p:nvPr/>
        </p:nvSpPr>
        <p:spPr>
          <a:xfrm>
            <a:off x="457200" y="1600200"/>
            <a:ext cx="8229240" cy="502884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Agile adaptations require infrastructure:</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Solid</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Scalable</a:t>
            </a:r>
            <a:endParaRPr lang="en-US" sz="28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Modular</a:t>
            </a:r>
            <a:endParaRPr lang="en-US" sz="28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Architecture is crucial to control the infrastructure when it is designed, in use, and when it is changed.</a:t>
            </a:r>
            <a:endParaRPr lang="en-US" sz="3200" b="0" strike="noStrike" spc="-1">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The definition of IT infrastructure</a:t>
            </a:r>
            <a:endParaRPr lang="en-US" sz="4400" b="0" strike="noStrike" spc="-1">
              <a:solidFill>
                <a:srgbClr val="000000"/>
              </a:solidFill>
              <a:latin typeface="Calibri"/>
            </a:endParaRPr>
          </a:p>
        </p:txBody>
      </p:sp>
      <p:sp>
        <p:nvSpPr>
          <p:cNvPr id="90" name="TextShape 2"/>
          <p:cNvSpPr txBox="1"/>
          <p:nvPr/>
        </p:nvSpPr>
        <p:spPr>
          <a:xfrm>
            <a:off x="457200" y="1600200"/>
            <a:ext cx="8229240" cy="4723920"/>
          </a:xfrm>
          <a:prstGeom prst="rect">
            <a:avLst/>
          </a:prstGeom>
          <a:noFill/>
          <a:ln>
            <a:noFill/>
          </a:ln>
        </p:spPr>
        <p:txBody>
          <a:bodyPr>
            <a:normAutofit fontScale="70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In literature, many definitions of IT infrastructure are described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Examples: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IT infrastructure consists of the equipment, systems, software, and services used in common across an organization, regardless of mission/program/project. IT Infrastructure also serves as the foundation upon which mission/program/project-specific systems and capabilities are built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All of the hardware, software, networks, facilities, etc., that are required to develop, test, deliver, monitor, control, or support IT services. The term IT Infrastructure includes all of the Information Technology but not the associated people, Processes and documentation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Infrastructure is the shared and reliable services that provide the foundation for the enterprise IT portfolio. The implementation of an architecture includes the processors, software, databases, electronic links, and datacenters as well as the standards that ensure the components work together, the skills for managing the operation, 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The definition of IT infrastructure</a:t>
            </a:r>
            <a:endParaRPr lang="en-US" sz="4400" b="0" strike="noStrike" spc="-1">
              <a:solidFill>
                <a:srgbClr val="000000"/>
              </a:solidFill>
              <a:latin typeface="Calibri"/>
            </a:endParaRPr>
          </a:p>
        </p:txBody>
      </p:sp>
      <p:sp>
        <p:nvSpPr>
          <p:cNvPr id="92" name="TextShape 2"/>
          <p:cNvSpPr txBox="1"/>
          <p:nvPr/>
        </p:nvSpPr>
        <p:spPr>
          <a:xfrm>
            <a:off x="457200" y="1600200"/>
            <a:ext cx="8229240" cy="5028840"/>
          </a:xfrm>
          <a:prstGeom prst="rect">
            <a:avLst/>
          </a:prstGeom>
          <a:noFill/>
          <a:ln>
            <a:noFill/>
          </a:ln>
        </p:spPr>
        <p:txBody>
          <a:bodyPr>
            <a:normAutofit fontScale="90000" lnSpcReduction="2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What infrastructure comprises dependents 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Who you ask</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What their point of view is</a:t>
            </a: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a:p>
            <a:pPr>
              <a:lnSpc>
                <a:spcPct val="100000"/>
              </a:lnSpc>
              <a:spcBef>
                <a:spcPts val="641"/>
              </a:spcBef>
              <a:tabLst>
                <a:tab pos="0" algn="l"/>
              </a:tabLst>
            </a:pPr>
            <a:endParaRPr lang="en-US" sz="2800" b="0" strike="noStrike" spc="-1">
              <a:solidFill>
                <a:srgbClr val="000000"/>
              </a:solidFill>
              <a:latin typeface="Calibri"/>
            </a:endParaRPr>
          </a:p>
          <a:p>
            <a:pPr>
              <a:lnSpc>
                <a:spcPct val="100000"/>
              </a:lnSpc>
              <a:spcBef>
                <a:spcPts val="641"/>
              </a:spcBef>
              <a:tabLst>
                <a:tab pos="0" algn="l"/>
              </a:tabLst>
            </a:pPr>
            <a:endParaRPr lang="en-US" sz="2800" b="0" strike="noStrike" spc="-1">
              <a:solidFill>
                <a:srgbClr val="000000"/>
              </a:solidFill>
              <a:latin typeface="Calibri"/>
            </a:endParaRPr>
          </a:p>
          <a:p>
            <a:pPr marL="343080" indent="-342720">
              <a:lnSpc>
                <a:spcPct val="100000"/>
              </a:lnSpc>
              <a:spcBef>
                <a:spcPts val="641"/>
              </a:spcBef>
              <a:buClr>
                <a:srgbClr val="000000"/>
              </a:buClr>
              <a:buFont typeface="Arial"/>
              <a:buChar char="•"/>
              <a:tabLst>
                <a:tab pos="0" algn="l"/>
              </a:tabLst>
            </a:pPr>
            <a:r>
              <a:rPr lang="en-GB" sz="3200" b="0" strike="noStrike" spc="-1">
                <a:solidFill>
                  <a:srgbClr val="000000"/>
                </a:solidFill>
                <a:latin typeface="Calibri"/>
              </a:rPr>
              <a:t>For most people, infrastructure is invisible and taken for granted</a:t>
            </a:r>
            <a:endParaRPr lang="en-US" sz="3200" b="0" strike="noStrike" spc="-1">
              <a:solidFill>
                <a:srgbClr val="000000"/>
              </a:solidFill>
              <a:latin typeface="Calibri"/>
            </a:endParaRPr>
          </a:p>
        </p:txBody>
      </p:sp>
      <p:pic>
        <p:nvPicPr>
          <p:cNvPr id="93" name="Picture 2" descr="Views on IT Infra"/>
          <p:cNvPicPr/>
          <p:nvPr/>
        </p:nvPicPr>
        <p:blipFill>
          <a:blip r:embed="rId2"/>
          <a:stretch/>
        </p:blipFill>
        <p:spPr>
          <a:xfrm>
            <a:off x="1143000" y="2931120"/>
            <a:ext cx="5741640" cy="2402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IT building blocks</a:t>
            </a:r>
            <a:endParaRPr lang="en-US" sz="4400" b="0" strike="noStrike" spc="-1">
              <a:solidFill>
                <a:srgbClr val="000000"/>
              </a:solidFill>
              <a:latin typeface="Calibri"/>
            </a:endParaRPr>
          </a:p>
        </p:txBody>
      </p:sp>
      <p:sp>
        <p:nvSpPr>
          <p:cNvPr id="95" name="TextShape 2"/>
          <p:cNvSpPr txBox="1"/>
          <p:nvPr/>
        </p:nvSpPr>
        <p:spPr>
          <a:xfrm>
            <a:off x="457200" y="1600200"/>
            <a:ext cx="8229240" cy="790920"/>
          </a:xfrm>
          <a:prstGeom prst="rect">
            <a:avLst/>
          </a:prstGeom>
          <a:noFill/>
          <a:ln>
            <a:noFill/>
          </a:ln>
        </p:spPr>
        <p:txBody>
          <a:bodyPr>
            <a:normAutofit fontScale="86500" lnSpcReduction="20000"/>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The definition of infrastructure as used in this course is based on the building blocks in the model below</a:t>
            </a:r>
            <a:endParaRPr lang="en-US" sz="3200" b="0" strike="noStrike" spc="-1">
              <a:solidFill>
                <a:srgbClr val="000000"/>
              </a:solidFill>
              <a:latin typeface="Calibri"/>
            </a:endParaRPr>
          </a:p>
        </p:txBody>
      </p:sp>
      <p:pic>
        <p:nvPicPr>
          <p:cNvPr id="96" name="Picture 2" descr="The infrastructure model"/>
          <p:cNvPicPr/>
          <p:nvPr/>
        </p:nvPicPr>
        <p:blipFill>
          <a:blip r:embed="rId2"/>
          <a:stretch/>
        </p:blipFill>
        <p:spPr>
          <a:xfrm>
            <a:off x="2514600" y="2391480"/>
            <a:ext cx="4343040" cy="43138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a:solidFill>
                  <a:srgbClr val="000000"/>
                </a:solidFill>
                <a:latin typeface="Calibri"/>
              </a:rPr>
              <a:t>Processes / Information building block</a:t>
            </a:r>
          </a:p>
        </p:txBody>
      </p:sp>
      <p:sp>
        <p:nvSpPr>
          <p:cNvPr id="98" name="TextShape 2"/>
          <p:cNvSpPr txBox="1"/>
          <p:nvPr/>
        </p:nvSpPr>
        <p:spPr>
          <a:xfrm>
            <a:off x="457200" y="1600200"/>
            <a:ext cx="3862440" cy="5028840"/>
          </a:xfrm>
          <a:prstGeom prst="rect">
            <a:avLst/>
          </a:prstGeom>
          <a:noFill/>
          <a:ln>
            <a:noFill/>
          </a:ln>
        </p:spPr>
        <p:txBody>
          <a:bodyPr>
            <a:normAutofit fontScale="85000" lnSpcReduction="10000"/>
          </a:bodyPr>
          <a:lstStyle/>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Organizations implement business processes to fulfil their mission and vision</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Processes are organization specific</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GB" sz="2800" b="0" strike="noStrike" spc="-1">
                <a:solidFill>
                  <a:srgbClr val="000000"/>
                </a:solidFill>
                <a:latin typeface="Calibri"/>
              </a:rPr>
              <a:t>They are the main differentiators between organizations</a:t>
            </a:r>
            <a:endParaRPr lang="en-US" sz="28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Business processes create and use information</a:t>
            </a:r>
            <a:endParaRPr lang="en-US" sz="3200" b="0" strike="noStrike" spc="-1">
              <a:solidFill>
                <a:srgbClr val="000000"/>
              </a:solidFill>
              <a:latin typeface="Calibri"/>
            </a:endParaRPr>
          </a:p>
        </p:txBody>
      </p:sp>
      <p:pic>
        <p:nvPicPr>
          <p:cNvPr id="99" name="Picture 2" descr="Processes Information building block"/>
          <p:cNvPicPr/>
          <p:nvPr/>
        </p:nvPicPr>
        <p:blipFill>
          <a:blip r:embed="rId2"/>
          <a:stretch/>
        </p:blipFill>
        <p:spPr>
          <a:xfrm>
            <a:off x="4320000" y="1620000"/>
            <a:ext cx="4703400" cy="4679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Applications building block</a:t>
            </a:r>
            <a:endParaRPr lang="en-US" sz="4400" b="0" strike="noStrike" spc="-1">
              <a:solidFill>
                <a:srgbClr val="000000"/>
              </a:solidFill>
              <a:latin typeface="Calibri"/>
            </a:endParaRPr>
          </a:p>
        </p:txBody>
      </p:sp>
      <p:sp>
        <p:nvSpPr>
          <p:cNvPr id="101" name="TextShape 2"/>
          <p:cNvSpPr txBox="1"/>
          <p:nvPr/>
        </p:nvSpPr>
        <p:spPr>
          <a:xfrm>
            <a:off x="457200" y="1600200"/>
            <a:ext cx="3862440" cy="4876560"/>
          </a:xfrm>
          <a:prstGeom prst="rect">
            <a:avLst/>
          </a:prstGeom>
          <a:noFill/>
          <a:ln>
            <a:noFill/>
          </a:ln>
        </p:spPr>
        <p:txBody>
          <a:bodyPr>
            <a:normAutofit fontScale="85000" lnSpcReduction="1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Client applications typically run on end user devices like PCs and laptops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Office applications provide standard server based applications</a:t>
            </a:r>
          </a:p>
          <a:p>
            <a:pPr marL="343080" indent="-342720">
              <a:lnSpc>
                <a:spcPct val="100000"/>
              </a:lnSpc>
              <a:spcBef>
                <a:spcPts val="641"/>
              </a:spcBef>
              <a:buClr>
                <a:srgbClr val="000000"/>
              </a:buClr>
              <a:buFont typeface="Arial"/>
              <a:buChar char="•"/>
            </a:pPr>
            <a:r>
              <a:rPr lang="en-GB" sz="3200" b="0" strike="noStrike" spc="-1">
                <a:solidFill>
                  <a:srgbClr val="000000"/>
                </a:solidFill>
                <a:latin typeface="Calibri"/>
              </a:rPr>
              <a:t>Business specific applications are typically highly customized or custom built</a:t>
            </a:r>
            <a:endParaRPr lang="en-US" sz="3200" b="0" strike="noStrike" spc="-1">
              <a:solidFill>
                <a:srgbClr val="000000"/>
              </a:solidFill>
              <a:latin typeface="Calibri"/>
            </a:endParaRPr>
          </a:p>
        </p:txBody>
      </p:sp>
      <p:pic>
        <p:nvPicPr>
          <p:cNvPr id="102" name="Picture 2" descr="Applications building block"/>
          <p:cNvPicPr/>
          <p:nvPr/>
        </p:nvPicPr>
        <p:blipFill>
          <a:blip r:embed="rId2"/>
          <a:stretch/>
        </p:blipFill>
        <p:spPr>
          <a:xfrm>
            <a:off x="4320000" y="1620000"/>
            <a:ext cx="4703400" cy="4679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GB" sz="4400" b="0" strike="noStrike" spc="-1">
                <a:solidFill>
                  <a:srgbClr val="000000"/>
                </a:solidFill>
                <a:latin typeface="Calibri"/>
              </a:rPr>
              <a:t>Application Platform building block</a:t>
            </a:r>
            <a:endParaRPr lang="en-US" sz="4400" b="0" strike="noStrike" spc="-1">
              <a:solidFill>
                <a:srgbClr val="000000"/>
              </a:solidFill>
              <a:latin typeface="Calibri"/>
            </a:endParaRPr>
          </a:p>
        </p:txBody>
      </p:sp>
      <p:sp>
        <p:nvSpPr>
          <p:cNvPr id="104" name="TextShape 2"/>
          <p:cNvSpPr txBox="1"/>
          <p:nvPr/>
        </p:nvSpPr>
        <p:spPr>
          <a:xfrm>
            <a:off x="457200" y="1600200"/>
            <a:ext cx="3862440" cy="502884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Comprises: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Front-end servers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Application servers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Connectivity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Databases</a:t>
            </a:r>
          </a:p>
        </p:txBody>
      </p:sp>
      <p:pic>
        <p:nvPicPr>
          <p:cNvPr id="105" name="Picture 2" descr="Application Platform building block"/>
          <p:cNvPicPr/>
          <p:nvPr/>
        </p:nvPicPr>
        <p:blipFill>
          <a:blip r:embed="rId2"/>
          <a:stretch/>
        </p:blipFill>
        <p:spPr>
          <a:xfrm>
            <a:off x="4320000" y="1620000"/>
            <a:ext cx="4703400" cy="4679640"/>
          </a:xfrm>
          <a:prstGeom prst="rect">
            <a:avLst/>
          </a:prstGeom>
          <a:ln>
            <a:noFill/>
          </a:ln>
        </p:spPr>
      </p:pic>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Valentine · SlidesCarnival</Template>
  <TotalTime>107</TotalTime>
  <Words>755</Words>
  <Application>Microsoft Office PowerPoint</Application>
  <PresentationFormat>On-screen Show (4:3)</PresentationFormat>
  <Paragraphs>143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Cousine</vt:lpstr>
      <vt:lpstr>Times New Roman</vt:lpstr>
      <vt:lpstr>Valentine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Architecture</dc:title>
  <dc:subject/>
  <dc:creator>Laan, Sjaak</dc:creator>
  <dc:description/>
  <cp:lastModifiedBy>Virus</cp:lastModifiedBy>
  <cp:revision>19</cp:revision>
  <dcterms:created xsi:type="dcterms:W3CDTF">2006-08-16T00:00:00Z</dcterms:created>
  <dcterms:modified xsi:type="dcterms:W3CDTF">2022-04-04T12:01:20Z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Diavoorstelling (4:3)</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