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216386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238110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6973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266951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9528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1943739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49107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408968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117732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FB7DDF-518C-49D8-A7EB-90708195BBA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86285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FB7DDF-518C-49D8-A7EB-90708195BBA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280224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FB7DDF-518C-49D8-A7EB-90708195BBA2}" type="datetimeFigureOut">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255907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FB7DDF-518C-49D8-A7EB-90708195BBA2}"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143249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B7DDF-518C-49D8-A7EB-90708195BBA2}" type="datetimeFigureOut">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35577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FB7DDF-518C-49D8-A7EB-90708195BBA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357775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FB7DDF-518C-49D8-A7EB-90708195BBA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ABD1D-1F34-40EE-A488-0D828599688F}" type="slidenum">
              <a:rPr lang="en-US" smtClean="0"/>
              <a:t>‹#›</a:t>
            </a:fld>
            <a:endParaRPr lang="en-US"/>
          </a:p>
        </p:txBody>
      </p:sp>
    </p:spTree>
    <p:extLst>
      <p:ext uri="{BB962C8B-B14F-4D97-AF65-F5344CB8AC3E}">
        <p14:creationId xmlns:p14="http://schemas.microsoft.com/office/powerpoint/2010/main" val="90204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FB7DDF-518C-49D8-A7EB-90708195BBA2}" type="datetimeFigureOut">
              <a:rPr lang="en-US" smtClean="0"/>
              <a:t>5/8/2017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6ABD1D-1F34-40EE-A488-0D828599688F}" type="slidenum">
              <a:rPr lang="en-US" smtClean="0"/>
              <a:t>‹#›</a:t>
            </a:fld>
            <a:endParaRPr lang="en-US"/>
          </a:p>
        </p:txBody>
      </p:sp>
    </p:spTree>
    <p:extLst>
      <p:ext uri="{BB962C8B-B14F-4D97-AF65-F5344CB8AC3E}">
        <p14:creationId xmlns:p14="http://schemas.microsoft.com/office/powerpoint/2010/main" val="2416449123"/>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69747" y="242887"/>
            <a:ext cx="437395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Team VirusCC</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126210" y="2124373"/>
            <a:ext cx="7261027" cy="1323439"/>
          </a:xfrm>
          <a:prstGeom prst="rect">
            <a:avLst/>
          </a:prstGeom>
          <a:noFill/>
        </p:spPr>
        <p:txBody>
          <a:bodyPr wrap="none" lIns="91440" tIns="45720" rIns="91440" bIns="45720">
            <a:spAutoFit/>
          </a:bodyPr>
          <a:lstStyle/>
          <a:p>
            <a:pPr algn="ctr"/>
            <a:r>
              <a:rPr lang="en-US" sz="8000" dirty="0" smtClean="0">
                <a:ln w="0"/>
                <a:solidFill>
                  <a:schemeClr val="accent1"/>
                </a:solidFill>
                <a:effectLst>
                  <a:outerShdw blurRad="38100" dist="25400" dir="5400000" algn="ctr" rotWithShape="0">
                    <a:srgbClr val="6E747A">
                      <a:alpha val="43000"/>
                    </a:srgbClr>
                  </a:outerShdw>
                </a:effectLst>
              </a:rPr>
              <a:t>Computer Virus</a:t>
            </a:r>
            <a:endParaRPr lang="en-US" sz="8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896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707886"/>
            <a:ext cx="12192000" cy="523220"/>
          </a:xfrm>
          <a:prstGeom prst="rect">
            <a:avLst/>
          </a:prstGeom>
          <a:noFill/>
        </p:spPr>
        <p:txBody>
          <a:bodyPr wrap="square" lIns="91440" tIns="45720" rIns="91440" bIns="45720">
            <a:spAutoFit/>
          </a:bodyPr>
          <a:lstStyle/>
          <a:p>
            <a:r>
              <a:rPr lang="en-US" sz="2800" b="1" dirty="0" smtClean="0">
                <a:ln w="0"/>
                <a:solidFill>
                  <a:schemeClr val="accent1"/>
                </a:solidFill>
                <a:effectLst>
                  <a:outerShdw blurRad="38100" dist="25400" dir="5400000" algn="ctr" rotWithShape="0">
                    <a:srgbClr val="6E747A">
                      <a:alpha val="43000"/>
                    </a:srgbClr>
                  </a:outerShdw>
                </a:effectLst>
              </a:rPr>
              <a:t>	d. Cavity Viruses</a:t>
            </a:r>
            <a:endParaRPr lang="en-US" sz="2800" b="1"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3. Kỹ Thuật Lây Nhiễm Virus</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1231106"/>
            <a:ext cx="12192000" cy="1815882"/>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 Loại Cavity này sẽ tìm một khoảng trống vừa đủ trong file chủ để chèn mã độc vào, sau đó thay đổi Entry Point của file chủ trỏ đến thực thi mã độc này trước, sau khi thực thi xong virus sẽ dụng lệnh JMP để trỏ về vị trí Entry Point cũ của file chủ.</a:t>
            </a:r>
            <a:endParaRPr lang="en-US" sz="2800" dirty="0">
              <a:ln w="0"/>
              <a:effectLst>
                <a:outerShdw blurRad="38100" dist="19050" dir="2700000" algn="tl" rotWithShape="0">
                  <a:schemeClr val="dk1">
                    <a:alpha val="40000"/>
                  </a:schemeClr>
                </a:outerShdw>
              </a:effectLst>
            </a:endParaRPr>
          </a:p>
        </p:txBody>
      </p:sp>
      <p:pic>
        <p:nvPicPr>
          <p:cNvPr id="5" name="Picture 4"/>
          <p:cNvPicPr/>
          <p:nvPr/>
        </p:nvPicPr>
        <p:blipFill>
          <a:blip r:embed="rId2"/>
          <a:stretch>
            <a:fillRect/>
          </a:stretch>
        </p:blipFill>
        <p:spPr>
          <a:xfrm>
            <a:off x="3309143" y="3190875"/>
            <a:ext cx="5573713" cy="3238500"/>
          </a:xfrm>
          <a:prstGeom prst="rect">
            <a:avLst/>
          </a:prstGeom>
        </p:spPr>
      </p:pic>
    </p:spTree>
    <p:extLst>
      <p:ext uri="{BB962C8B-B14F-4D97-AF65-F5344CB8AC3E}">
        <p14:creationId xmlns:p14="http://schemas.microsoft.com/office/powerpoint/2010/main" val="158343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707886"/>
            <a:ext cx="12192000" cy="523220"/>
          </a:xfrm>
          <a:prstGeom prst="rect">
            <a:avLst/>
          </a:prstGeom>
          <a:noFill/>
        </p:spPr>
        <p:txBody>
          <a:bodyPr wrap="square" lIns="91440" tIns="45720" rIns="91440" bIns="45720">
            <a:spAutoFit/>
          </a:bodyPr>
          <a:lstStyle/>
          <a:p>
            <a:r>
              <a:rPr lang="en-US" sz="2800" b="1" dirty="0" smtClean="0">
                <a:ln w="0"/>
                <a:solidFill>
                  <a:schemeClr val="accent1"/>
                </a:solidFill>
                <a:effectLst>
                  <a:outerShdw blurRad="38100" dist="25400" dir="5400000" algn="ctr" rotWithShape="0">
                    <a:srgbClr val="6E747A">
                      <a:alpha val="43000"/>
                    </a:srgbClr>
                  </a:outerShdw>
                </a:effectLst>
              </a:rPr>
              <a:t>	e. Fractionated Cavity Viruses</a:t>
            </a:r>
            <a:endParaRPr lang="en-US" sz="2800" b="1"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3. Kỹ Thuật Lây Nhiễm Virus</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1231106"/>
            <a:ext cx="12192000" cy="1815882"/>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 Kỹ thuật này thường là khi không tìm được một khoảng trống đủ để chứa mã độc, nó sẽ tìm nhiều khoảng trống nhỏ hơn và chèn mã độc vào những khoảng trống đó, sau đó dùng nhiều lệnh khác nhau để kết hợp những đoạn mã đó lại và thực thi mã độc.</a:t>
            </a:r>
            <a:endParaRPr lang="en-US" sz="2800" dirty="0">
              <a:ln w="0"/>
              <a:effectLst>
                <a:outerShdw blurRad="38100" dist="19050" dir="2700000" algn="tl" rotWithShape="0">
                  <a:schemeClr val="dk1">
                    <a:alpha val="40000"/>
                  </a:schemeClr>
                </a:outerShdw>
              </a:effectLst>
            </a:endParaRPr>
          </a:p>
        </p:txBody>
      </p:sp>
      <p:pic>
        <p:nvPicPr>
          <p:cNvPr id="5" name="Picture 4"/>
          <p:cNvPicPr/>
          <p:nvPr/>
        </p:nvPicPr>
        <p:blipFill>
          <a:blip r:embed="rId2"/>
          <a:stretch>
            <a:fillRect/>
          </a:stretch>
        </p:blipFill>
        <p:spPr>
          <a:xfrm>
            <a:off x="3257550" y="3196591"/>
            <a:ext cx="5676900" cy="3247072"/>
          </a:xfrm>
          <a:prstGeom prst="rect">
            <a:avLst/>
          </a:prstGeom>
        </p:spPr>
      </p:pic>
    </p:spTree>
    <p:extLst>
      <p:ext uri="{BB962C8B-B14F-4D97-AF65-F5344CB8AC3E}">
        <p14:creationId xmlns:p14="http://schemas.microsoft.com/office/powerpoint/2010/main" val="57600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707886"/>
            <a:ext cx="12192000" cy="523220"/>
          </a:xfrm>
          <a:prstGeom prst="rect">
            <a:avLst/>
          </a:prstGeom>
          <a:noFill/>
        </p:spPr>
        <p:txBody>
          <a:bodyPr wrap="square" lIns="91440" tIns="45720" rIns="91440" bIns="45720">
            <a:spAutoFit/>
          </a:bodyPr>
          <a:lstStyle/>
          <a:p>
            <a:r>
              <a:rPr lang="en-US" sz="2800" b="1" dirty="0" smtClean="0">
                <a:ln w="0"/>
                <a:solidFill>
                  <a:schemeClr val="accent1"/>
                </a:solidFill>
                <a:effectLst>
                  <a:outerShdw blurRad="38100" dist="25400" dir="5400000" algn="ctr" rotWithShape="0">
                    <a:srgbClr val="6E747A">
                      <a:alpha val="43000"/>
                    </a:srgbClr>
                  </a:outerShdw>
                </a:effectLst>
              </a:rPr>
              <a:t>	f. Compressing Viruses</a:t>
            </a:r>
            <a:endParaRPr lang="en-US" sz="2800" b="1"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3. Kỹ Thuật Lây Nhiễm Virus</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1231106"/>
            <a:ext cx="12192000" cy="2246769"/>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 Kỹ thuật này sẽ nén nội dung của file chủ nhằm mục đích tránh việc dung lượng file chủ bị tăng lên.</a:t>
            </a:r>
          </a:p>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Áp dụng kỹ thuật này nên một số PE Packer ra đời (Themida, UPX, PKLITE, LZEXE, ASPACK,...) được hacker sử dụng để giảm dung lượng của virus, trojan, worm cũng như mã hóa chúng để qua mặt Antivirus.</a:t>
            </a:r>
            <a:endParaRPr lang="en-US" sz="2800" dirty="0">
              <a:ln w="0"/>
              <a:effectLst>
                <a:outerShdw blurRad="38100" dist="19050" dir="2700000" algn="tl" rotWithShape="0">
                  <a:schemeClr val="dk1">
                    <a:alpha val="40000"/>
                  </a:schemeClr>
                </a:outerShdw>
              </a:effectLst>
            </a:endParaRPr>
          </a:p>
        </p:txBody>
      </p:sp>
      <p:pic>
        <p:nvPicPr>
          <p:cNvPr id="5" name="Picture 4"/>
          <p:cNvPicPr/>
          <p:nvPr/>
        </p:nvPicPr>
        <p:blipFill>
          <a:blip r:embed="rId2"/>
          <a:stretch>
            <a:fillRect/>
          </a:stretch>
        </p:blipFill>
        <p:spPr>
          <a:xfrm>
            <a:off x="3438525" y="3672482"/>
            <a:ext cx="5319713" cy="2793385"/>
          </a:xfrm>
          <a:prstGeom prst="rect">
            <a:avLst/>
          </a:prstGeom>
        </p:spPr>
      </p:pic>
    </p:spTree>
    <p:extLst>
      <p:ext uri="{BB962C8B-B14F-4D97-AF65-F5344CB8AC3E}">
        <p14:creationId xmlns:p14="http://schemas.microsoft.com/office/powerpoint/2010/main" val="396043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3. Kỹ Thuật Lây Nhiễm Virus</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707886"/>
            <a:ext cx="12192000" cy="523220"/>
          </a:xfrm>
          <a:prstGeom prst="rect">
            <a:avLst/>
          </a:prstGeom>
          <a:noFill/>
        </p:spPr>
        <p:txBody>
          <a:bodyPr wrap="square" lIns="91440" tIns="45720" rIns="91440" bIns="45720">
            <a:spAutoFit/>
          </a:bodyPr>
          <a:lstStyle/>
          <a:p>
            <a:r>
              <a:rPr lang="en-US" sz="2800" b="1" dirty="0" smtClean="0">
                <a:ln w="0"/>
                <a:solidFill>
                  <a:schemeClr val="accent1"/>
                </a:solidFill>
                <a:effectLst>
                  <a:outerShdw blurRad="38100" dist="25400" dir="5400000" algn="ctr" rotWithShape="0">
                    <a:srgbClr val="6E747A">
                      <a:alpha val="43000"/>
                    </a:srgbClr>
                  </a:outerShdw>
                </a:effectLst>
              </a:rPr>
              <a:t>	g. Embedded Decryptor Technique</a:t>
            </a:r>
            <a:endParaRPr lang="en-US" sz="2800" b="1"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0" y="1231106"/>
            <a:ext cx="12192000" cy="1384995"/>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 Phương thức nãy sẽ mã hóa đoạn mã của virus và chèn vào file chủ. Khi file chủ thực thi, các hàm trong đoạn mã sẽ được giải mã và thực thi mã độc.</a:t>
            </a:r>
            <a:endParaRPr lang="en-US" sz="2800" dirty="0">
              <a:ln w="0"/>
              <a:effectLst>
                <a:outerShdw blurRad="38100" dist="19050" dir="2700000" algn="tl" rotWithShape="0">
                  <a:schemeClr val="dk1">
                    <a:alpha val="40000"/>
                  </a:schemeClr>
                </a:outerShdw>
              </a:effectLst>
            </a:endParaRPr>
          </a:p>
        </p:txBody>
      </p:sp>
      <p:pic>
        <p:nvPicPr>
          <p:cNvPr id="6" name="Picture 5"/>
          <p:cNvPicPr/>
          <p:nvPr/>
        </p:nvPicPr>
        <p:blipFill>
          <a:blip r:embed="rId2"/>
          <a:stretch>
            <a:fillRect/>
          </a:stretch>
        </p:blipFill>
        <p:spPr>
          <a:xfrm>
            <a:off x="3124200" y="2616101"/>
            <a:ext cx="5943600" cy="3863340"/>
          </a:xfrm>
          <a:prstGeom prst="rect">
            <a:avLst/>
          </a:prstGeom>
        </p:spPr>
      </p:pic>
    </p:spTree>
    <p:extLst>
      <p:ext uri="{BB962C8B-B14F-4D97-AF65-F5344CB8AC3E}">
        <p14:creationId xmlns:p14="http://schemas.microsoft.com/office/powerpoint/2010/main" val="5369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002359"/>
            <a:ext cx="12192000" cy="954107"/>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Là những </a:t>
            </a:r>
            <a:r>
              <a:rPr lang="en-US" sz="2800" dirty="0" smtClean="0">
                <a:ln w="0"/>
                <a:solidFill>
                  <a:srgbClr val="FFFF00"/>
                </a:solidFill>
                <a:effectLst>
                  <a:outerShdw blurRad="38100" dist="19050" dir="2700000" algn="tl" rotWithShape="0">
                    <a:schemeClr val="dk1">
                      <a:alpha val="40000"/>
                    </a:schemeClr>
                  </a:outerShdw>
                </a:effectLst>
              </a:rPr>
              <a:t>đoạn mã</a:t>
            </a:r>
            <a:r>
              <a:rPr lang="en-US" sz="2800" dirty="0" smtClean="0">
                <a:ln w="0"/>
                <a:effectLst>
                  <a:outerShdw blurRad="38100" dist="19050" dir="2700000" algn="tl" rotWithShape="0">
                    <a:schemeClr val="dk1">
                      <a:alpha val="40000"/>
                    </a:schemeClr>
                  </a:outerShdw>
                </a:effectLst>
              </a:rPr>
              <a:t> chương trình được các lập trình viên làm ra, nhằm mục đích nào đó do lập trình viên đề ra.</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1. Malicious Software (Malware) Là Gì ?</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3499519"/>
            <a:ext cx="12192000" cy="2677656"/>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Mục đích chính của Virus là :</a:t>
            </a:r>
          </a:p>
          <a:p>
            <a:pPr algn="just"/>
            <a:r>
              <a:rPr lang="en-US" sz="2800" b="0" cap="none" spc="0" dirty="0">
                <a:ln w="0"/>
                <a:solidFill>
                  <a:schemeClr val="tx1"/>
                </a:solidFill>
                <a:effectLst>
                  <a:outerShdw blurRad="38100" dist="19050" dir="2700000" algn="tl" rotWithShape="0">
                    <a:schemeClr val="dk1">
                      <a:alpha val="40000"/>
                    </a:schemeClr>
                  </a:outerShdw>
                </a:effectLst>
              </a:rPr>
              <a:t>	</a:t>
            </a:r>
            <a:r>
              <a:rPr lang="en-US" sz="2800" b="0" cap="none" spc="0" dirty="0" smtClean="0">
                <a:ln w="0"/>
                <a:solidFill>
                  <a:schemeClr val="tx1"/>
                </a:solidFill>
                <a:effectLst>
                  <a:outerShdw blurRad="38100" dist="19050" dir="2700000" algn="tl" rotWithShape="0">
                    <a:schemeClr val="dk1">
                      <a:alpha val="40000"/>
                    </a:schemeClr>
                  </a:outerShdw>
                </a:effectLst>
              </a:rPr>
              <a:t>- Xen vào chương trình hiện hành của máy tính, tự nhân bản và làm những công việc theo chủ ý của người lập trình.</a:t>
            </a:r>
          </a:p>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Lây nhiễm hợp lệ và những tập tin hay các vùng xác định (Boot, FAT Sector) ở các thiết bị lưu trữ (đĩa cứng, đĩa mềm, FLASH, USB,...) thậm chí cả EPROM chính của máy.</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0" y="2250939"/>
            <a:ext cx="12192000" cy="954107"/>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Malware bao gồm : Virus, Trojan Horses, Worms, Spyware, Adware, và nguy hiểm nhất là Ransomware.</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495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707886"/>
          </a:xfrm>
          <a:prstGeom prst="rect">
            <a:avLst/>
          </a:prstGeom>
          <a:noFill/>
        </p:spPr>
        <p:txBody>
          <a:bodyPr wrap="square" lIns="91440" tIns="45720" rIns="91440" bIns="45720">
            <a:spAutoFit/>
          </a:bodyPr>
          <a:lstStyle/>
          <a:p>
            <a:r>
              <a:rPr lang="en-US" sz="4000" b="1" dirty="0">
                <a:ln w="0"/>
                <a:solidFill>
                  <a:schemeClr val="accent1"/>
                </a:solidFill>
                <a:effectLst>
                  <a:outerShdw blurRad="38100" dist="25400" dir="5400000" algn="ctr" rotWithShape="0">
                    <a:srgbClr val="6E747A">
                      <a:alpha val="43000"/>
                    </a:srgbClr>
                  </a:outerShdw>
                </a:effectLst>
              </a:rPr>
              <a:t>2</a:t>
            </a:r>
            <a:r>
              <a:rPr lang="en-US" sz="4000" b="1" dirty="0" smtClean="0">
                <a:ln w="0"/>
                <a:solidFill>
                  <a:schemeClr val="accent1"/>
                </a:solidFill>
                <a:effectLst>
                  <a:outerShdw blurRad="38100" dist="25400" dir="5400000" algn="ctr" rotWithShape="0">
                    <a:srgbClr val="6E747A">
                      <a:alpha val="43000"/>
                    </a:srgbClr>
                  </a:outerShdw>
                </a:effectLst>
              </a:rPr>
              <a:t>. Phân Loại </a:t>
            </a:r>
            <a:r>
              <a:rPr lang="en-US" sz="4000" b="1" dirty="0">
                <a:ln w="0"/>
                <a:solidFill>
                  <a:schemeClr val="accent1"/>
                </a:solidFill>
                <a:effectLst>
                  <a:outerShdw blurRad="38100" dist="25400" dir="5400000" algn="ctr" rotWithShape="0">
                    <a:srgbClr val="6E747A">
                      <a:alpha val="43000"/>
                    </a:srgbClr>
                  </a:outerShdw>
                </a:effectLst>
              </a:rPr>
              <a:t>Malware</a:t>
            </a:r>
          </a:p>
        </p:txBody>
      </p:sp>
      <p:sp>
        <p:nvSpPr>
          <p:cNvPr id="3" name="Rectangle 2"/>
          <p:cNvSpPr/>
          <p:nvPr/>
        </p:nvSpPr>
        <p:spPr>
          <a:xfrm>
            <a:off x="0" y="1002359"/>
            <a:ext cx="12192000" cy="954107"/>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Virus : Là một loại đặt biệt của của Malware, virus nhiễm vào chương trình khác và gây hại khi được chạy.</a:t>
            </a:r>
          </a:p>
        </p:txBody>
      </p:sp>
      <p:sp>
        <p:nvSpPr>
          <p:cNvPr id="4" name="Rectangle 3"/>
          <p:cNvSpPr/>
          <p:nvPr/>
        </p:nvSpPr>
        <p:spPr>
          <a:xfrm>
            <a:off x="0" y="2250939"/>
            <a:ext cx="12192000" cy="1815882"/>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File Injector Viruses : thường lầy nhiễm vào file những đoạn mã thực thi vào file thực thi khác (.com và .exe file). Ngoài ra còn có thể lây nhiễm vào memory, làm cho bất kỳ một chương trình nào bị lây nhiễm khi thực thi sẽ gây hại cho máy tính (Jerusalen, Cascade).</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0" y="4361294"/>
            <a:ext cx="12192000" cy="2246769"/>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Boot Sector Viruses : lây nhiễm vào khu vực hệ thống của đĩa cứng (lây vào Boot Sector). Khi khởi động máy tính sẽ có 1 chương trình nhỏ trong ổ đĩa khởi động sẽ được thực thi (nhiệm vụ nạp Hệ Điều Hành) gọi là </a:t>
            </a:r>
            <a:r>
              <a:rPr lang="en-US" sz="2800" dirty="0" smtClean="0">
                <a:ln w="0"/>
                <a:solidFill>
                  <a:srgbClr val="FFFF00"/>
                </a:solidFill>
                <a:effectLst>
                  <a:outerShdw blurRad="38100" dist="19050" dir="2700000" algn="tl" rotWithShape="0">
                    <a:schemeClr val="dk1">
                      <a:alpha val="40000"/>
                    </a:schemeClr>
                  </a:outerShdw>
                </a:effectLst>
              </a:rPr>
              <a:t>Boot Sector</a:t>
            </a:r>
            <a:r>
              <a:rPr lang="en-US" sz="2800" dirty="0" smtClean="0">
                <a:ln w="0"/>
                <a:effectLst>
                  <a:outerShdw blurRad="38100" dist="19050" dir="2700000" algn="tl" rotWithShape="0">
                    <a:schemeClr val="dk1">
                      <a:alpha val="40000"/>
                    </a:schemeClr>
                  </a:outerShdw>
                </a:effectLst>
              </a:rPr>
              <a:t>. Virus sẽ được thự thi khi máy tính khởi động (Form, Disk Filler, Stoned,...).</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1685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707886"/>
          </a:xfrm>
          <a:prstGeom prst="rect">
            <a:avLst/>
          </a:prstGeom>
          <a:noFill/>
        </p:spPr>
        <p:txBody>
          <a:bodyPr wrap="square" lIns="91440" tIns="45720" rIns="91440" bIns="45720">
            <a:spAutoFit/>
          </a:bodyPr>
          <a:lstStyle/>
          <a:p>
            <a:r>
              <a:rPr lang="en-US" sz="4000" b="1" dirty="0">
                <a:ln w="0"/>
                <a:solidFill>
                  <a:schemeClr val="accent1"/>
                </a:solidFill>
                <a:effectLst>
                  <a:outerShdw blurRad="38100" dist="25400" dir="5400000" algn="ctr" rotWithShape="0">
                    <a:srgbClr val="6E747A">
                      <a:alpha val="43000"/>
                    </a:srgbClr>
                  </a:outerShdw>
                </a:effectLst>
              </a:rPr>
              <a:t>2</a:t>
            </a:r>
            <a:r>
              <a:rPr lang="en-US" sz="4000" b="1" dirty="0" smtClean="0">
                <a:ln w="0"/>
                <a:solidFill>
                  <a:schemeClr val="accent1"/>
                </a:solidFill>
                <a:effectLst>
                  <a:outerShdw blurRad="38100" dist="25400" dir="5400000" algn="ctr" rotWithShape="0">
                    <a:srgbClr val="6E747A">
                      <a:alpha val="43000"/>
                    </a:srgbClr>
                  </a:outerShdw>
                </a:effectLst>
              </a:rPr>
              <a:t>. Phân Loại </a:t>
            </a:r>
            <a:r>
              <a:rPr lang="en-US" sz="4000" b="1" dirty="0">
                <a:ln w="0"/>
                <a:solidFill>
                  <a:schemeClr val="accent1"/>
                </a:solidFill>
                <a:effectLst>
                  <a:outerShdw blurRad="38100" dist="25400" dir="5400000" algn="ctr" rotWithShape="0">
                    <a:srgbClr val="6E747A">
                      <a:alpha val="43000"/>
                    </a:srgbClr>
                  </a:outerShdw>
                </a:effectLst>
              </a:rPr>
              <a:t>Malware</a:t>
            </a:r>
          </a:p>
        </p:txBody>
      </p:sp>
      <p:sp>
        <p:nvSpPr>
          <p:cNvPr id="4" name="Rectangle 3"/>
          <p:cNvSpPr/>
          <p:nvPr/>
        </p:nvSpPr>
        <p:spPr>
          <a:xfrm>
            <a:off x="0" y="1002359"/>
            <a:ext cx="12192000" cy="954107"/>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Multipartite Viruses : được kết hợp từ 2 loại </a:t>
            </a:r>
            <a:r>
              <a:rPr lang="en-US" sz="2800" dirty="0">
                <a:ln w="0"/>
                <a:effectLst>
                  <a:outerShdw blurRad="38100" dist="19050" dir="2700000" algn="tl" rotWithShape="0">
                    <a:schemeClr val="dk1">
                      <a:alpha val="40000"/>
                    </a:schemeClr>
                  </a:outerShdw>
                </a:effectLst>
              </a:rPr>
              <a:t>File Injector Viruses </a:t>
            </a:r>
            <a:r>
              <a:rPr lang="en-US" sz="2800" dirty="0" smtClean="0">
                <a:ln w="0"/>
                <a:effectLst>
                  <a:outerShdw blurRad="38100" dist="19050" dir="2700000" algn="tl" rotWithShape="0">
                    <a:schemeClr val="dk1">
                      <a:alpha val="40000"/>
                    </a:schemeClr>
                  </a:outerShdw>
                </a:effectLst>
              </a:rPr>
              <a:t>và </a:t>
            </a:r>
            <a:r>
              <a:rPr lang="en-US" sz="2800" dirty="0">
                <a:ln w="0"/>
                <a:effectLst>
                  <a:outerShdw blurRad="38100" dist="19050" dir="2700000" algn="tl" rotWithShape="0">
                    <a:schemeClr val="dk1">
                      <a:alpha val="40000"/>
                    </a:schemeClr>
                  </a:outerShdw>
                </a:effectLst>
              </a:rPr>
              <a:t>Boot Sector </a:t>
            </a:r>
            <a:r>
              <a:rPr lang="en-US" sz="2800" dirty="0" smtClean="0">
                <a:ln w="0"/>
                <a:effectLst>
                  <a:outerShdw blurRad="38100" dist="19050" dir="2700000" algn="tl" rotWithShape="0">
                    <a:schemeClr val="dk1">
                      <a:alpha val="40000"/>
                    </a:schemeClr>
                  </a:outerShdw>
                </a:effectLst>
              </a:rPr>
              <a:t>Viruses (One_Half, Emperor, Anthrax, Tequilla).</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250939"/>
            <a:ext cx="12192000" cy="1384995"/>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Macro Viruses : Lợi dụng macro (sử dụng Visual Basic for Application) trên các chương trình của Microsoft Office để phát tán và lây nhiễm (W97M.Melissa, WM.NiceDay, W97M.Groov)</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3930407"/>
            <a:ext cx="12192000" cy="2246769"/>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Adware : là một chương trình hỗ trợ cho việc quảng cáo nhằm mục đích lợi nhuận cho chủ nhân của nó. Những quảng cáo đó được xuất hiện vào thời điểm người dùng cài đặt phần mềm. Không phải tất cả Adware đều độc hại, nhưng nó có thể ảnh hưởng đến hiệu suất của máy tính và gây ra nhiều phiền phức.</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827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707886"/>
          </a:xfrm>
          <a:prstGeom prst="rect">
            <a:avLst/>
          </a:prstGeom>
          <a:noFill/>
        </p:spPr>
        <p:txBody>
          <a:bodyPr wrap="square" lIns="91440" tIns="45720" rIns="91440" bIns="45720">
            <a:spAutoFit/>
          </a:bodyPr>
          <a:lstStyle/>
          <a:p>
            <a:r>
              <a:rPr lang="en-US" sz="4000" b="1" dirty="0">
                <a:ln w="0"/>
                <a:solidFill>
                  <a:schemeClr val="accent1"/>
                </a:solidFill>
                <a:effectLst>
                  <a:outerShdw blurRad="38100" dist="25400" dir="5400000" algn="ctr" rotWithShape="0">
                    <a:srgbClr val="6E747A">
                      <a:alpha val="43000"/>
                    </a:srgbClr>
                  </a:outerShdw>
                </a:effectLst>
              </a:rPr>
              <a:t>2</a:t>
            </a:r>
            <a:r>
              <a:rPr lang="en-US" sz="4000" b="1" dirty="0" smtClean="0">
                <a:ln w="0"/>
                <a:solidFill>
                  <a:schemeClr val="accent1"/>
                </a:solidFill>
                <a:effectLst>
                  <a:outerShdw blurRad="38100" dist="25400" dir="5400000" algn="ctr" rotWithShape="0">
                    <a:srgbClr val="6E747A">
                      <a:alpha val="43000"/>
                    </a:srgbClr>
                  </a:outerShdw>
                </a:effectLst>
              </a:rPr>
              <a:t>. Phân Loại </a:t>
            </a:r>
            <a:r>
              <a:rPr lang="en-US" sz="4000" b="1" dirty="0">
                <a:ln w="0"/>
                <a:solidFill>
                  <a:schemeClr val="accent1"/>
                </a:solidFill>
                <a:effectLst>
                  <a:outerShdw blurRad="38100" dist="25400" dir="5400000" algn="ctr" rotWithShape="0">
                    <a:srgbClr val="6E747A">
                      <a:alpha val="43000"/>
                    </a:srgbClr>
                  </a:outerShdw>
                </a:effectLst>
              </a:rPr>
              <a:t>Malware</a:t>
            </a:r>
          </a:p>
        </p:txBody>
      </p:sp>
      <p:sp>
        <p:nvSpPr>
          <p:cNvPr id="4" name="Rectangle 3"/>
          <p:cNvSpPr/>
          <p:nvPr/>
        </p:nvSpPr>
        <p:spPr>
          <a:xfrm>
            <a:off x="0" y="1002359"/>
            <a:ext cx="12192000" cy="2246769"/>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Spyware : là chương trình gián điệp trên hệ thống, giúp những Hacker theo dõi, thu thập những hành động trên máy tính của bạn một cách trái phép. Sypware thường ẩn trong chương trình chủ và khó để phát hiện. Một số loại Sypware như Keylogger được cài đặt trong thiết bị để theo dõi hoạt động của người dùng.</a:t>
            </a:r>
          </a:p>
        </p:txBody>
      </p:sp>
      <p:sp>
        <p:nvSpPr>
          <p:cNvPr id="5" name="Rectangle 4"/>
          <p:cNvSpPr/>
          <p:nvPr/>
        </p:nvSpPr>
        <p:spPr>
          <a:xfrm>
            <a:off x="0" y="3543601"/>
            <a:ext cx="12192000" cy="1384995"/>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Worms : là loại phần mềm độc hại, tự nhân bản và phá hủy thông tin toàn bộ file được lưu trữ trên máy nạn nhân. Nó hoạt động để “</a:t>
            </a:r>
            <a:r>
              <a:rPr lang="en-US" sz="2800" dirty="0" smtClean="0">
                <a:ln w="0"/>
                <a:solidFill>
                  <a:srgbClr val="FFFF00"/>
                </a:solidFill>
                <a:effectLst>
                  <a:outerShdw blurRad="38100" dist="19050" dir="2700000" algn="tl" rotWithShape="0">
                    <a:schemeClr val="dk1">
                      <a:alpha val="40000"/>
                    </a:schemeClr>
                  </a:outerShdw>
                </a:effectLst>
              </a:rPr>
              <a:t>ăn</a:t>
            </a:r>
            <a:r>
              <a:rPr lang="en-US" sz="2800" dirty="0" smtClean="0">
                <a:ln w="0"/>
                <a:effectLst>
                  <a:outerShdw blurRad="38100" dist="19050" dir="2700000" algn="tl" rotWithShape="0">
                    <a:schemeClr val="dk1">
                      <a:alpha val="40000"/>
                    </a:schemeClr>
                  </a:outerShdw>
                </a:effectLst>
              </a:rPr>
              <a:t>” hết tất cả file của Hệ Điều Hành và file trên đĩa.</a:t>
            </a: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44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707886"/>
          </a:xfrm>
          <a:prstGeom prst="rect">
            <a:avLst/>
          </a:prstGeom>
          <a:noFill/>
        </p:spPr>
        <p:txBody>
          <a:bodyPr wrap="square" lIns="91440" tIns="45720" rIns="91440" bIns="45720">
            <a:spAutoFit/>
          </a:bodyPr>
          <a:lstStyle/>
          <a:p>
            <a:r>
              <a:rPr lang="en-US" sz="4000" b="1" dirty="0">
                <a:ln w="0"/>
                <a:solidFill>
                  <a:schemeClr val="accent1"/>
                </a:solidFill>
                <a:effectLst>
                  <a:outerShdw blurRad="38100" dist="25400" dir="5400000" algn="ctr" rotWithShape="0">
                    <a:srgbClr val="6E747A">
                      <a:alpha val="43000"/>
                    </a:srgbClr>
                  </a:outerShdw>
                </a:effectLst>
              </a:rPr>
              <a:t>2</a:t>
            </a:r>
            <a:r>
              <a:rPr lang="en-US" sz="4000" b="1" dirty="0" smtClean="0">
                <a:ln w="0"/>
                <a:solidFill>
                  <a:schemeClr val="accent1"/>
                </a:solidFill>
                <a:effectLst>
                  <a:outerShdw blurRad="38100" dist="25400" dir="5400000" algn="ctr" rotWithShape="0">
                    <a:srgbClr val="6E747A">
                      <a:alpha val="43000"/>
                    </a:srgbClr>
                  </a:outerShdw>
                </a:effectLst>
              </a:rPr>
              <a:t>. Phân Loại </a:t>
            </a:r>
            <a:r>
              <a:rPr lang="en-US" sz="4000" b="1" dirty="0">
                <a:ln w="0"/>
                <a:solidFill>
                  <a:schemeClr val="accent1"/>
                </a:solidFill>
                <a:effectLst>
                  <a:outerShdw blurRad="38100" dist="25400" dir="5400000" algn="ctr" rotWithShape="0">
                    <a:srgbClr val="6E747A">
                      <a:alpha val="43000"/>
                    </a:srgbClr>
                  </a:outerShdw>
                </a:effectLst>
              </a:rPr>
              <a:t>Malware</a:t>
            </a:r>
          </a:p>
        </p:txBody>
      </p:sp>
      <p:sp>
        <p:nvSpPr>
          <p:cNvPr id="3" name="Rectangle 2"/>
          <p:cNvSpPr/>
          <p:nvPr/>
        </p:nvSpPr>
        <p:spPr>
          <a:xfrm>
            <a:off x="0" y="1002359"/>
            <a:ext cx="12192000" cy="1815882"/>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Trojan : được thiết kế nhằm đánh lừa người dùng nghĩ nó là chương trình an toàn, nhưng mục đích của nó là đánh cắp thông tin cá nhân, thông tin tài chính của người dùng và sau cùng là chiếm hữu toàn bộ tài nguyên của các tệp tin hệ thống máy chủ.</a:t>
            </a:r>
            <a:endParaRPr lang="en-US" sz="2800" dirty="0">
              <a:ln w="0"/>
              <a:effectLst>
                <a:outerShdw blurRad="38100" dist="19050" dir="2700000" algn="tl" rotWithShape="0">
                  <a:schemeClr val="dk1">
                    <a:alpha val="40000"/>
                  </a:schemeClr>
                </a:outerShdw>
              </a:effectLst>
            </a:endParaRPr>
          </a:p>
        </p:txBody>
      </p:sp>
      <p:sp>
        <p:nvSpPr>
          <p:cNvPr id="4" name="Rectangle 3"/>
          <p:cNvSpPr/>
          <p:nvPr/>
        </p:nvSpPr>
        <p:spPr>
          <a:xfrm>
            <a:off x="0" y="3112714"/>
            <a:ext cx="12192000" cy="1815882"/>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Ransomware : đây là loại nguy hiểm nhất, vì khi lây nhiễm sẽ vô hiệu hóa toàn máy tính của nạn nhân, thậm chí sẽ mã hóa các file quan trọng của nạn nhân. Sau đó, những Hacker sẽ để lại thông báo trên màn hình yêu cầu nạn nhân phải trả tiền để nhận được chìa khóa giải mã dữ liệu.</a:t>
            </a: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982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3. Kỹ Thuật Lây Nhiễm Virus</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707886"/>
            <a:ext cx="12192000" cy="523220"/>
          </a:xfrm>
          <a:prstGeom prst="rect">
            <a:avLst/>
          </a:prstGeom>
          <a:noFill/>
        </p:spPr>
        <p:txBody>
          <a:bodyPr wrap="square" lIns="91440" tIns="45720" rIns="91440" bIns="45720">
            <a:spAutoFit/>
          </a:bodyPr>
          <a:lstStyle/>
          <a:p>
            <a:r>
              <a:rPr lang="en-US" sz="2800" b="1" dirty="0" smtClean="0">
                <a:ln w="0"/>
                <a:solidFill>
                  <a:schemeClr val="accent1"/>
                </a:solidFill>
                <a:effectLst>
                  <a:outerShdw blurRad="38100" dist="25400" dir="5400000" algn="ctr" rotWithShape="0">
                    <a:srgbClr val="6E747A">
                      <a:alpha val="43000"/>
                    </a:srgbClr>
                  </a:outerShdw>
                </a:effectLst>
              </a:rPr>
              <a:t>	a. Overwriting Viruses</a:t>
            </a:r>
            <a:endParaRPr lang="en-US" sz="2800" b="1"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0" y="1231106"/>
            <a:ext cx="12192000" cy="2246769"/>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 Sao chép chính nó vào những file khác. Kỹ thuật này cực kì nguyên thủy nhưng lại là cách dễ nhất. Những virus kiểu này có thể phá hủy hoàn toàn máy tính nếu chúng lây trên tất cả các file trong ổ đĩa.</a:t>
            </a:r>
          </a:p>
          <a:p>
            <a:pPr algn="just"/>
            <a:r>
              <a:rPr lang="en-US" sz="2800"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rPr>
              <a:t>- Overwriting Viruses không thể bị khử khỏi hệ thống. Những file bị nhiễm bắt buộc bị xóa đi và restore lại từ backup.</a:t>
            </a:r>
            <a:endParaRPr lang="en-US" sz="2800" dirty="0">
              <a:ln w="0"/>
              <a:effectLst>
                <a:outerShdw blurRad="38100" dist="19050" dir="2700000" algn="tl" rotWithShape="0">
                  <a:schemeClr val="dk1">
                    <a:alpha val="40000"/>
                  </a:schemeClr>
                </a:outerShdw>
              </a:effectLst>
            </a:endParaRPr>
          </a:p>
        </p:txBody>
      </p:sp>
      <p:pic>
        <p:nvPicPr>
          <p:cNvPr id="6" name="Picture 5"/>
          <p:cNvPicPr/>
          <p:nvPr/>
        </p:nvPicPr>
        <p:blipFill>
          <a:blip r:embed="rId2"/>
          <a:stretch>
            <a:fillRect/>
          </a:stretch>
        </p:blipFill>
        <p:spPr>
          <a:xfrm>
            <a:off x="601662" y="3889375"/>
            <a:ext cx="4445000" cy="2451100"/>
          </a:xfrm>
          <a:prstGeom prst="rect">
            <a:avLst/>
          </a:prstGeom>
        </p:spPr>
      </p:pic>
      <p:pic>
        <p:nvPicPr>
          <p:cNvPr id="7" name="Picture 6"/>
          <p:cNvPicPr/>
          <p:nvPr/>
        </p:nvPicPr>
        <p:blipFill>
          <a:blip r:embed="rId3"/>
          <a:stretch>
            <a:fillRect/>
          </a:stretch>
        </p:blipFill>
        <p:spPr>
          <a:xfrm>
            <a:off x="7183437" y="3889375"/>
            <a:ext cx="4435475" cy="2451100"/>
          </a:xfrm>
          <a:prstGeom prst="rect">
            <a:avLst/>
          </a:prstGeom>
        </p:spPr>
      </p:pic>
    </p:spTree>
    <p:extLst>
      <p:ext uri="{BB962C8B-B14F-4D97-AF65-F5344CB8AC3E}">
        <p14:creationId xmlns:p14="http://schemas.microsoft.com/office/powerpoint/2010/main" val="41043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3. Kỹ Thuật Lây Nhiễm Virus</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0" y="707886"/>
            <a:ext cx="12192000" cy="523220"/>
          </a:xfrm>
          <a:prstGeom prst="rect">
            <a:avLst/>
          </a:prstGeom>
          <a:noFill/>
        </p:spPr>
        <p:txBody>
          <a:bodyPr wrap="square" lIns="91440" tIns="45720" rIns="91440" bIns="45720">
            <a:spAutoFit/>
          </a:bodyPr>
          <a:lstStyle/>
          <a:p>
            <a:r>
              <a:rPr lang="en-US" sz="2800" b="1" dirty="0" smtClean="0">
                <a:ln w="0"/>
                <a:solidFill>
                  <a:schemeClr val="accent1"/>
                </a:solidFill>
                <a:effectLst>
                  <a:outerShdw blurRad="38100" dist="25400" dir="5400000" algn="ctr" rotWithShape="0">
                    <a:srgbClr val="6E747A">
                      <a:alpha val="43000"/>
                    </a:srgbClr>
                  </a:outerShdw>
                </a:effectLst>
              </a:rPr>
              <a:t>	b. Appending Viruses</a:t>
            </a:r>
            <a:endParaRPr lang="en-US" sz="28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1231106"/>
            <a:ext cx="12192000" cy="1815882"/>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 Kỹ thuật này sẽ chèn đoạn mã code độc hại vào cuối file chủ, sau đó sẽ thay đổi nội dung phần đầu của file chủ bằng cách sử dụng lệnh JMP để duy chuyển xuống thực thi mã của virus trước, sau đó sử dụng lệnh JMP để duy chuyển lên vị trí đầu của file chủ để thực thi file chủ.</a:t>
            </a:r>
            <a:endParaRPr lang="en-US" sz="2800" dirty="0">
              <a:ln w="0"/>
              <a:effectLst>
                <a:outerShdw blurRad="38100" dist="19050" dir="2700000" algn="tl" rotWithShape="0">
                  <a:schemeClr val="dk1">
                    <a:alpha val="40000"/>
                  </a:schemeClr>
                </a:outerShdw>
              </a:effectLst>
            </a:endParaRPr>
          </a:p>
        </p:txBody>
      </p:sp>
      <p:pic>
        <p:nvPicPr>
          <p:cNvPr id="5" name="Picture 4"/>
          <p:cNvPicPr/>
          <p:nvPr/>
        </p:nvPicPr>
        <p:blipFill>
          <a:blip r:embed="rId2"/>
          <a:stretch>
            <a:fillRect/>
          </a:stretch>
        </p:blipFill>
        <p:spPr>
          <a:xfrm>
            <a:off x="3556000" y="3314700"/>
            <a:ext cx="5080000" cy="3103562"/>
          </a:xfrm>
          <a:prstGeom prst="rect">
            <a:avLst/>
          </a:prstGeom>
        </p:spPr>
      </p:pic>
    </p:spTree>
    <p:extLst>
      <p:ext uri="{BB962C8B-B14F-4D97-AF65-F5344CB8AC3E}">
        <p14:creationId xmlns:p14="http://schemas.microsoft.com/office/powerpoint/2010/main" val="51136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707886"/>
            <a:ext cx="12192000" cy="523220"/>
          </a:xfrm>
          <a:prstGeom prst="rect">
            <a:avLst/>
          </a:prstGeom>
          <a:noFill/>
        </p:spPr>
        <p:txBody>
          <a:bodyPr wrap="square" lIns="91440" tIns="45720" rIns="91440" bIns="45720">
            <a:spAutoFit/>
          </a:bodyPr>
          <a:lstStyle/>
          <a:p>
            <a:r>
              <a:rPr lang="en-US" sz="2800" b="1" dirty="0" smtClean="0">
                <a:ln w="0"/>
                <a:solidFill>
                  <a:schemeClr val="accent1"/>
                </a:solidFill>
                <a:effectLst>
                  <a:outerShdw blurRad="38100" dist="25400" dir="5400000" algn="ctr" rotWithShape="0">
                    <a:srgbClr val="6E747A">
                      <a:alpha val="43000"/>
                    </a:srgbClr>
                  </a:outerShdw>
                </a:effectLst>
              </a:rPr>
              <a:t>	</a:t>
            </a:r>
            <a:r>
              <a:rPr lang="en-US" sz="2800" b="1" dirty="0">
                <a:ln w="0"/>
                <a:solidFill>
                  <a:schemeClr val="accent1"/>
                </a:solidFill>
                <a:effectLst>
                  <a:outerShdw blurRad="38100" dist="25400" dir="5400000" algn="ctr" rotWithShape="0">
                    <a:srgbClr val="6E747A">
                      <a:alpha val="43000"/>
                    </a:srgbClr>
                  </a:outerShdw>
                </a:effectLst>
              </a:rPr>
              <a:t>c</a:t>
            </a:r>
            <a:r>
              <a:rPr lang="en-US" sz="2800" b="1" dirty="0" smtClean="0">
                <a:ln w="0"/>
                <a:solidFill>
                  <a:schemeClr val="accent1"/>
                </a:solidFill>
                <a:effectLst>
                  <a:outerShdw blurRad="38100" dist="25400" dir="5400000" algn="ctr" rotWithShape="0">
                    <a:srgbClr val="6E747A">
                      <a:alpha val="43000"/>
                    </a:srgbClr>
                  </a:outerShdw>
                </a:effectLst>
              </a:rPr>
              <a:t>. Prepending Viruses</a:t>
            </a:r>
            <a:endParaRPr lang="en-US" sz="2800" b="1"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0" y="0"/>
            <a:ext cx="12192000" cy="707886"/>
          </a:xfrm>
          <a:prstGeom prst="rect">
            <a:avLst/>
          </a:prstGeom>
          <a:noFill/>
        </p:spPr>
        <p:txBody>
          <a:bodyPr wrap="square" lIns="91440" tIns="45720" rIns="91440" bIns="45720">
            <a:spAutoFit/>
          </a:bodyPr>
          <a:lstStyle/>
          <a:p>
            <a:r>
              <a:rPr lang="en-US" sz="4000" b="1" dirty="0" smtClean="0">
                <a:ln w="0"/>
                <a:solidFill>
                  <a:schemeClr val="accent1"/>
                </a:solidFill>
                <a:effectLst>
                  <a:outerShdw blurRad="38100" dist="25400" dir="5400000" algn="ctr" rotWithShape="0">
                    <a:srgbClr val="6E747A">
                      <a:alpha val="43000"/>
                    </a:srgbClr>
                  </a:outerShdw>
                </a:effectLst>
              </a:rPr>
              <a:t>3. Kỹ Thuật Lây Nhiễm Virus</a:t>
            </a:r>
            <a:endParaRPr lang="en-US" sz="4000" b="1"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0" y="1231106"/>
            <a:ext cx="12192000" cy="954107"/>
          </a:xfrm>
          <a:prstGeom prst="rect">
            <a:avLst/>
          </a:prstGeom>
          <a:noFill/>
        </p:spPr>
        <p:txBody>
          <a:bodyPr wrap="square" lIns="91440" tIns="45720" rIns="91440" bIns="45720">
            <a:spAutoFit/>
          </a:bodyPr>
          <a:lstStyle/>
          <a:p>
            <a:pPr algn="just"/>
            <a:r>
              <a:rPr lang="en-US" sz="2800" dirty="0" smtClean="0">
                <a:ln w="0"/>
                <a:effectLst>
                  <a:outerShdw blurRad="38100" dist="19050" dir="2700000" algn="tl" rotWithShape="0">
                    <a:schemeClr val="dk1">
                      <a:alpha val="40000"/>
                    </a:schemeClr>
                  </a:outerShdw>
                </a:effectLst>
              </a:rPr>
              <a:t>	- Trái ngược với Appending Virus, Prepending Virus chèn đoạn mã virus vào phần đầu của file chủ.</a:t>
            </a:r>
            <a:endParaRPr lang="en-US" sz="2800" dirty="0">
              <a:ln w="0"/>
              <a:effectLst>
                <a:outerShdw blurRad="38100" dist="19050" dir="2700000" algn="tl" rotWithShape="0">
                  <a:schemeClr val="dk1">
                    <a:alpha val="40000"/>
                  </a:schemeClr>
                </a:outerShdw>
              </a:effectLst>
            </a:endParaRPr>
          </a:p>
        </p:txBody>
      </p:sp>
      <p:pic>
        <p:nvPicPr>
          <p:cNvPr id="5" name="Picture 4"/>
          <p:cNvPicPr/>
          <p:nvPr/>
        </p:nvPicPr>
        <p:blipFill>
          <a:blip r:embed="rId2"/>
          <a:stretch>
            <a:fillRect/>
          </a:stretch>
        </p:blipFill>
        <p:spPr>
          <a:xfrm>
            <a:off x="3257550" y="2708433"/>
            <a:ext cx="5672138" cy="3635217"/>
          </a:xfrm>
          <a:prstGeom prst="rect">
            <a:avLst/>
          </a:prstGeom>
        </p:spPr>
      </p:pic>
    </p:spTree>
    <p:extLst>
      <p:ext uri="{BB962C8B-B14F-4D97-AF65-F5344CB8AC3E}">
        <p14:creationId xmlns:p14="http://schemas.microsoft.com/office/powerpoint/2010/main" val="28258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198</TotalTime>
  <Words>477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Quốc Tuấn</dc:creator>
  <cp:lastModifiedBy>Phan Quốc Tuấn</cp:lastModifiedBy>
  <cp:revision>46</cp:revision>
  <dcterms:created xsi:type="dcterms:W3CDTF">2017-05-07T14:29:42Z</dcterms:created>
  <dcterms:modified xsi:type="dcterms:W3CDTF">2017-05-08T14:46:13Z</dcterms:modified>
</cp:coreProperties>
</file>