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56" r:id="rId3"/>
    <p:sldId id="257" r:id="rId4"/>
    <p:sldId id="258" r:id="rId5"/>
    <p:sldId id="259" r:id="rId6"/>
    <p:sldId id="261" r:id="rId7"/>
    <p:sldId id="260" r:id="rId8"/>
    <p:sldId id="262" r:id="rId9"/>
    <p:sldId id="265" r:id="rId10"/>
    <p:sldId id="266" r:id="rId11"/>
    <p:sldId id="263"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348" y="-9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C322BBA-8D6D-464A-838F-4747779D58C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2491B28-57E9-4141-8070-9D87B730F3B9}" type="datetimeFigureOut">
              <a:rPr lang="en-IN" smtClean="0"/>
              <a:t>17-09-2024</a:t>
            </a:fld>
            <a:endParaRPr lang="en-IN"/>
          </a:p>
        </p:txBody>
      </p:sp>
      <p:sp>
        <p:nvSpPr>
          <p:cNvPr id="8" name="Slide Number Placeholder 7"/>
          <p:cNvSpPr>
            <a:spLocks noGrp="1"/>
          </p:cNvSpPr>
          <p:nvPr>
            <p:ph type="sldNum" sz="quarter" idx="11"/>
          </p:nvPr>
        </p:nvSpPr>
        <p:spPr/>
        <p:txBody>
          <a:bodyPr/>
          <a:lstStyle/>
          <a:p>
            <a:fld id="{2C322BBA-8D6D-464A-838F-4747779D58CB}" type="slidenum">
              <a:rPr lang="en-IN" smtClean="0"/>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491B28-57E9-4141-8070-9D87B730F3B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2491B28-57E9-4141-8070-9D87B730F3B9}"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491B28-57E9-4141-8070-9D87B730F3B9}"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1B28-57E9-4141-8070-9D87B730F3B9}"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1B28-57E9-4141-8070-9D87B730F3B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22BBA-8D6D-464A-838F-4747779D58CB}"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1B28-57E9-4141-8070-9D87B730F3B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C322BBA-8D6D-464A-838F-4747779D58CB}" type="slidenum">
              <a:rPr lang="en-IN" smtClean="0"/>
              <a:t>‹#›</a:t>
            </a:fld>
            <a:endParaRPr lang="en-IN"/>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91B28-57E9-4141-8070-9D87B730F3B9}" type="datetimeFigureOut">
              <a:rPr lang="en-IN" smtClean="0"/>
              <a:t>17-09-2024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2491B28-57E9-4141-8070-9D87B730F3B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491B28-57E9-4141-8070-9D87B730F3B9}" type="datetimeFigureOut">
              <a:rPr lang="en-IN" smtClean="0"/>
              <a:t>17-09-2024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491B28-57E9-4141-8070-9D87B730F3B9}" type="datetimeFigureOut">
              <a:rPr lang="en-IN" smtClean="0"/>
              <a:t>17-09-2024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491B28-57E9-4141-8070-9D87B730F3B9}" type="datetimeFigureOut">
              <a:rPr lang="en-IN" smtClean="0"/>
              <a:t>17-09-2024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22BBA-8D6D-464A-838F-4747779D58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491B28-57E9-4141-8070-9D87B730F3B9}" type="datetimeFigureOut">
              <a:rPr lang="en-IN" smtClean="0"/>
              <a:t>17-09-2024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22BBA-8D6D-464A-838F-4747779D58CB}"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2491B28-57E9-4141-8070-9D87B730F3B9}" type="datetimeFigureOut">
              <a:rPr lang="en-IN" smtClean="0"/>
              <a:t>17-09-2024</a:t>
            </a:fld>
            <a:endParaRPr lang="en-IN"/>
          </a:p>
        </p:txBody>
      </p:sp>
      <p:sp>
        <p:nvSpPr>
          <p:cNvPr id="9" name="Slide Number Placeholder 8"/>
          <p:cNvSpPr>
            <a:spLocks noGrp="1"/>
          </p:cNvSpPr>
          <p:nvPr>
            <p:ph type="sldNum" sz="quarter" idx="11"/>
          </p:nvPr>
        </p:nvSpPr>
        <p:spPr/>
        <p:txBody>
          <a:bodyPr/>
          <a:lstStyle/>
          <a:p>
            <a:fld id="{2C322BBA-8D6D-464A-838F-4747779D58CB}" type="slidenum">
              <a:rPr lang="en-IN" smtClean="0"/>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2C322BBA-8D6D-464A-838F-4747779D58CB}"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72491B28-57E9-4141-8070-9D87B730F3B9}" type="datetimeFigureOut">
              <a:rPr lang="en-IN" smtClean="0"/>
              <a:t>17-09-2024</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72491B28-57E9-4141-8070-9D87B730F3B9}" type="datetimeFigureOut">
              <a:rPr lang="en-IN" smtClean="0"/>
              <a:t>17-09-2024</a:t>
            </a:fld>
            <a:endParaRPr lang="en-IN"/>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C322BBA-8D6D-464A-838F-4747779D58CB}" type="slidenum">
              <a:rPr lang="en-IN" smtClean="0"/>
              <a:t>‹#›</a:t>
            </a:fld>
            <a:endParaRPr lang="en-IN"/>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1680" y="188640"/>
            <a:ext cx="5544616" cy="6809556"/>
          </a:xfrm>
          <a:prstGeom prst="rect">
            <a:avLst/>
          </a:prstGeom>
        </p:spPr>
        <p:txBody>
          <a:bodyPr wrap="square">
            <a:spAutoFit/>
          </a:bodyPr>
          <a:lstStyle/>
          <a:p>
            <a:pPr algn="ctr">
              <a:lnSpc>
                <a:spcPct val="150000"/>
              </a:lnSpc>
            </a:pPr>
            <a:r>
              <a:rPr lang="en-US" sz="1400" b="1" dirty="0" smtClean="0"/>
              <a:t>A PRESENTATION </a:t>
            </a:r>
          </a:p>
          <a:p>
            <a:pPr algn="ctr">
              <a:lnSpc>
                <a:spcPct val="150000"/>
              </a:lnSpc>
            </a:pPr>
            <a:r>
              <a:rPr lang="en-US" sz="1100" b="1" dirty="0" smtClean="0"/>
              <a:t>ON </a:t>
            </a:r>
          </a:p>
          <a:p>
            <a:pPr algn="ctr">
              <a:lnSpc>
                <a:spcPct val="150000"/>
              </a:lnSpc>
            </a:pPr>
            <a:r>
              <a:rPr lang="en-US" sz="1200" b="1" dirty="0" smtClean="0"/>
              <a:t>AI-Driven Fake News Detection Using Hybrid Machine Learning and Deep Learning Models </a:t>
            </a:r>
          </a:p>
          <a:p>
            <a:pPr algn="ctr">
              <a:lnSpc>
                <a:spcPct val="150000"/>
              </a:lnSpc>
            </a:pPr>
            <a:r>
              <a:rPr lang="en-US" sz="1100" b="1" dirty="0" smtClean="0"/>
              <a:t>Submitted in partial fulfillment of the requirements </a:t>
            </a:r>
          </a:p>
          <a:p>
            <a:pPr algn="ctr">
              <a:lnSpc>
                <a:spcPct val="150000"/>
              </a:lnSpc>
            </a:pPr>
            <a:r>
              <a:rPr lang="en-US" sz="1100" b="1" dirty="0" smtClean="0"/>
              <a:t>for the award of the degree of</a:t>
            </a:r>
          </a:p>
          <a:p>
            <a:pPr algn="ctr">
              <a:lnSpc>
                <a:spcPct val="150000"/>
              </a:lnSpc>
            </a:pPr>
            <a:r>
              <a:rPr lang="en-US" sz="1100" b="1" dirty="0" smtClean="0"/>
              <a:t> Bachelor of Technology</a:t>
            </a:r>
          </a:p>
          <a:p>
            <a:pPr algn="ctr">
              <a:lnSpc>
                <a:spcPct val="150000"/>
              </a:lnSpc>
            </a:pPr>
            <a:r>
              <a:rPr lang="en-US" sz="1100" b="1" dirty="0" smtClean="0"/>
              <a:t> in</a:t>
            </a:r>
          </a:p>
          <a:p>
            <a:pPr algn="ctr">
              <a:lnSpc>
                <a:spcPct val="150000"/>
              </a:lnSpc>
            </a:pPr>
            <a:r>
              <a:rPr lang="en-US" sz="1100" b="1" dirty="0" smtClean="0"/>
              <a:t> Computer Science and Engineering</a:t>
            </a:r>
          </a:p>
          <a:p>
            <a:pPr algn="ctr">
              <a:lnSpc>
                <a:spcPct val="150000"/>
              </a:lnSpc>
            </a:pPr>
            <a:r>
              <a:rPr lang="en-US" sz="1100" b="1" dirty="0" smtClean="0"/>
              <a:t> by</a:t>
            </a:r>
          </a:p>
          <a:p>
            <a:pPr algn="ctr">
              <a:lnSpc>
                <a:spcPct val="150000"/>
              </a:lnSpc>
            </a:pPr>
            <a:r>
              <a:rPr lang="en-US" sz="1100" b="1" dirty="0" smtClean="0"/>
              <a:t> Harsh </a:t>
            </a:r>
            <a:r>
              <a:rPr lang="en-US" sz="1100" b="1" dirty="0" err="1" smtClean="0"/>
              <a:t>Pratap</a:t>
            </a:r>
            <a:r>
              <a:rPr lang="en-US" sz="1100" b="1" dirty="0" smtClean="0"/>
              <a:t> Singh </a:t>
            </a:r>
            <a:r>
              <a:rPr lang="en-US" sz="1100" b="1" dirty="0" err="1" smtClean="0"/>
              <a:t>Chauhan</a:t>
            </a:r>
            <a:r>
              <a:rPr lang="en-US" sz="1100" b="1" dirty="0" smtClean="0"/>
              <a:t> - 2100970100052 </a:t>
            </a:r>
            <a:r>
              <a:rPr lang="en-US" sz="1100" b="1" dirty="0" err="1" smtClean="0"/>
              <a:t>Anmol</a:t>
            </a:r>
            <a:r>
              <a:rPr lang="en-US" sz="1100" b="1" dirty="0" smtClean="0"/>
              <a:t> </a:t>
            </a:r>
            <a:r>
              <a:rPr lang="en-US" sz="1100" b="1" dirty="0" err="1" smtClean="0"/>
              <a:t>Agrawal</a:t>
            </a:r>
            <a:r>
              <a:rPr lang="en-US" sz="1100" b="1" dirty="0" smtClean="0"/>
              <a:t> – 2100970100019 </a:t>
            </a:r>
          </a:p>
          <a:p>
            <a:pPr algn="ctr">
              <a:lnSpc>
                <a:spcPct val="150000"/>
              </a:lnSpc>
            </a:pPr>
            <a:r>
              <a:rPr lang="en-US" sz="1100" b="1" dirty="0" err="1" smtClean="0"/>
              <a:t>Animesh</a:t>
            </a:r>
            <a:r>
              <a:rPr lang="en-US" sz="1100" b="1" dirty="0" smtClean="0"/>
              <a:t> </a:t>
            </a:r>
            <a:r>
              <a:rPr lang="en-US" sz="1100" b="1" dirty="0" err="1" smtClean="0"/>
              <a:t>Pratap</a:t>
            </a:r>
            <a:r>
              <a:rPr lang="en-US" sz="1100" b="1" dirty="0" smtClean="0"/>
              <a:t> Singh - 2100970100014 </a:t>
            </a:r>
          </a:p>
          <a:p>
            <a:pPr algn="ctr">
              <a:lnSpc>
                <a:spcPct val="150000"/>
              </a:lnSpc>
            </a:pPr>
            <a:r>
              <a:rPr lang="en-US" sz="1100" b="1" dirty="0" smtClean="0"/>
              <a:t>Semester – VII </a:t>
            </a:r>
          </a:p>
          <a:p>
            <a:pPr algn="ctr">
              <a:lnSpc>
                <a:spcPct val="150000"/>
              </a:lnSpc>
            </a:pPr>
            <a:r>
              <a:rPr lang="en-US" sz="1100" b="1" dirty="0" smtClean="0"/>
              <a:t>Under the Supervision of </a:t>
            </a:r>
          </a:p>
          <a:p>
            <a:pPr algn="ctr">
              <a:lnSpc>
                <a:spcPct val="150000"/>
              </a:lnSpc>
            </a:pPr>
            <a:r>
              <a:rPr lang="en-US" sz="1100" b="1" dirty="0" smtClean="0"/>
              <a:t>Dr. </a:t>
            </a:r>
            <a:r>
              <a:rPr lang="en-US" sz="1100" b="1" dirty="0" err="1" smtClean="0"/>
              <a:t>Priyanka</a:t>
            </a:r>
            <a:r>
              <a:rPr lang="en-US" sz="1100" b="1" dirty="0" smtClean="0"/>
              <a:t> </a:t>
            </a:r>
            <a:r>
              <a:rPr lang="en-US" sz="1100" b="1" dirty="0" err="1" smtClean="0"/>
              <a:t>Tyagi</a:t>
            </a:r>
            <a:r>
              <a:rPr lang="en-US" sz="1100" b="1" dirty="0" smtClean="0"/>
              <a:t> (Asst. Professor-3) </a:t>
            </a:r>
          </a:p>
          <a:p>
            <a:pPr algn="ctr">
              <a:lnSpc>
                <a:spcPct val="150000"/>
              </a:lnSpc>
            </a:pPr>
            <a:endParaRPr lang="en-US" sz="1100" b="1" dirty="0"/>
          </a:p>
          <a:p>
            <a:pPr algn="ctr">
              <a:lnSpc>
                <a:spcPct val="150000"/>
              </a:lnSpc>
            </a:pPr>
            <a:endParaRPr lang="en-US" sz="1100" b="1" dirty="0" smtClean="0"/>
          </a:p>
          <a:p>
            <a:pPr algn="ctr">
              <a:lnSpc>
                <a:spcPct val="150000"/>
              </a:lnSpc>
            </a:pPr>
            <a:endParaRPr lang="en-US" sz="1100" b="1" dirty="0" smtClean="0"/>
          </a:p>
          <a:p>
            <a:pPr algn="ctr">
              <a:lnSpc>
                <a:spcPct val="150000"/>
              </a:lnSpc>
            </a:pPr>
            <a:r>
              <a:rPr lang="en-US" sz="1100" b="1" dirty="0" err="1" smtClean="0"/>
              <a:t>Galgotias</a:t>
            </a:r>
            <a:r>
              <a:rPr lang="en-US" sz="1100" b="1" dirty="0" smtClean="0"/>
              <a:t> College of Engineering &amp; Technology</a:t>
            </a:r>
          </a:p>
          <a:p>
            <a:pPr algn="ctr">
              <a:lnSpc>
                <a:spcPct val="150000"/>
              </a:lnSpc>
            </a:pPr>
            <a:r>
              <a:rPr lang="en-US" sz="1100" b="1" dirty="0" smtClean="0"/>
              <a:t> Greater Noida - 201306 </a:t>
            </a:r>
          </a:p>
          <a:p>
            <a:pPr algn="ctr">
              <a:lnSpc>
                <a:spcPct val="150000"/>
              </a:lnSpc>
            </a:pPr>
            <a:r>
              <a:rPr lang="en-US" sz="1100" b="1" dirty="0" smtClean="0"/>
              <a:t>Affiliated to</a:t>
            </a:r>
          </a:p>
          <a:p>
            <a:pPr algn="ctr">
              <a:lnSpc>
                <a:spcPct val="150000"/>
              </a:lnSpc>
            </a:pPr>
            <a:endParaRPr lang="en-US" sz="1100" b="1" dirty="0" smtClean="0"/>
          </a:p>
          <a:p>
            <a:pPr algn="ctr">
              <a:lnSpc>
                <a:spcPct val="150000"/>
              </a:lnSpc>
            </a:pPr>
            <a:endParaRPr lang="en-US" sz="1100" b="1" dirty="0"/>
          </a:p>
          <a:p>
            <a:pPr algn="ctr">
              <a:lnSpc>
                <a:spcPct val="150000"/>
              </a:lnSpc>
            </a:pPr>
            <a:endParaRPr lang="en-US" sz="1100" b="1" dirty="0" smtClean="0"/>
          </a:p>
          <a:p>
            <a:pPr algn="ctr">
              <a:lnSpc>
                <a:spcPct val="150000"/>
              </a:lnSpc>
            </a:pPr>
            <a:r>
              <a:rPr lang="en-US" sz="1100" b="1" dirty="0" smtClean="0"/>
              <a:t> Dr. APJ Abdul </a:t>
            </a:r>
            <a:r>
              <a:rPr lang="en-US" sz="1100" b="1" dirty="0" err="1" smtClean="0"/>
              <a:t>Kalam</a:t>
            </a:r>
            <a:r>
              <a:rPr lang="en-US" sz="1100" b="1" dirty="0" smtClean="0"/>
              <a:t> Technical University, </a:t>
            </a:r>
            <a:r>
              <a:rPr lang="en-US" sz="1100" b="1" dirty="0" err="1" smtClean="0"/>
              <a:t>Lucknow</a:t>
            </a:r>
            <a:r>
              <a:rPr lang="en-US" sz="1100" b="1" dirty="0" smtClean="0"/>
              <a:t> (Session: 2024-2025)</a:t>
            </a:r>
            <a:endParaRPr lang="en-IN" sz="1100" b="1" dirty="0"/>
          </a:p>
        </p:txBody>
      </p:sp>
      <p:pic>
        <p:nvPicPr>
          <p:cNvPr id="1026" name="Picture 2" descr="F:\ct team\logos\GEI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1825" y="4172059"/>
            <a:ext cx="714205" cy="7660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images"/>
          <p:cNvPicPr/>
          <p:nvPr/>
        </p:nvPicPr>
        <p:blipFill>
          <a:blip r:embed="rId3">
            <a:extLst>
              <a:ext uri="{28A0092B-C50C-407E-A947-70E740481C1C}">
                <a14:useLocalDpi xmlns:a14="http://schemas.microsoft.com/office/drawing/2010/main" val="0"/>
              </a:ext>
            </a:extLst>
          </a:blip>
          <a:srcRect/>
          <a:stretch>
            <a:fillRect/>
          </a:stretch>
        </p:blipFill>
        <p:spPr bwMode="auto">
          <a:xfrm>
            <a:off x="4158454" y="5661248"/>
            <a:ext cx="662636" cy="648073"/>
          </a:xfrm>
          <a:prstGeom prst="rect">
            <a:avLst/>
          </a:prstGeom>
          <a:noFill/>
          <a:ln>
            <a:noFill/>
          </a:ln>
        </p:spPr>
      </p:pic>
    </p:spTree>
    <p:extLst>
      <p:ext uri="{BB962C8B-B14F-4D97-AF65-F5344CB8AC3E}">
        <p14:creationId xmlns:p14="http://schemas.microsoft.com/office/powerpoint/2010/main" val="2364942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67544" y="-243408"/>
            <a:ext cx="7355160" cy="1371600"/>
          </a:xfrm>
        </p:spPr>
        <p:txBody>
          <a:bodyPr/>
          <a:lstStyle/>
          <a:p>
            <a:r>
              <a:rPr lang="en-IN" dirty="0" smtClean="0"/>
              <a:t>conclusion</a:t>
            </a:r>
            <a:endParaRPr lang="en-IN" dirty="0"/>
          </a:p>
        </p:txBody>
      </p:sp>
      <p:sp>
        <p:nvSpPr>
          <p:cNvPr id="8" name="Rectangle 7"/>
          <p:cNvSpPr/>
          <p:nvPr/>
        </p:nvSpPr>
        <p:spPr>
          <a:xfrm>
            <a:off x="683568" y="1268759"/>
            <a:ext cx="7848872" cy="2585323"/>
          </a:xfrm>
          <a:prstGeom prst="rect">
            <a:avLst/>
          </a:prstGeom>
        </p:spPr>
        <p:txBody>
          <a:bodyPr wrap="square">
            <a:spAutoFit/>
          </a:bodyPr>
          <a:lstStyle/>
          <a:p>
            <a:r>
              <a:rPr lang="en-US" dirty="0"/>
              <a:t>Our methodology for detecting fake news combines a range of techniques to effectively identify misinformation. We use diverse data sources and preprocess text to ensure clean, useful inputs for our models. By employing various machine learning methods, including Logistic Regression, Decision Trees, and Random Forests, alongside advanced deep learning models like CNNs and BERT, we aim to improve detection accuracy. Our approach involves rigorous model training and evaluation, focusing on accuracy and reliability. This comprehensive strategy ensures that our fake news detection system is robust and adaptable to evolving challenges.</a:t>
            </a:r>
            <a:endParaRPr lang="en-IN" dirty="0"/>
          </a:p>
        </p:txBody>
      </p:sp>
    </p:spTree>
    <p:extLst>
      <p:ext uri="{BB962C8B-B14F-4D97-AF65-F5344CB8AC3E}">
        <p14:creationId xmlns:p14="http://schemas.microsoft.com/office/powerpoint/2010/main" val="1232514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16632"/>
            <a:ext cx="4042792" cy="687606"/>
          </a:xfrm>
        </p:spPr>
        <p:txBody>
          <a:bodyPr>
            <a:normAutofit fontScale="90000"/>
          </a:bodyPr>
          <a:lstStyle/>
          <a:p>
            <a:r>
              <a:rPr lang="en-IN" dirty="0" smtClean="0"/>
              <a:t>introduction</a:t>
            </a:r>
            <a:endParaRPr lang="en-IN" dirty="0"/>
          </a:p>
        </p:txBody>
      </p:sp>
      <p:sp>
        <p:nvSpPr>
          <p:cNvPr id="3" name="Content Placeholder 2"/>
          <p:cNvSpPr>
            <a:spLocks noGrp="1"/>
          </p:cNvSpPr>
          <p:nvPr>
            <p:ph idx="1"/>
          </p:nvPr>
        </p:nvSpPr>
        <p:spPr>
          <a:xfrm>
            <a:off x="611560" y="1484784"/>
            <a:ext cx="7620000" cy="4373563"/>
          </a:xfrm>
        </p:spPr>
        <p:txBody>
          <a:bodyPr>
            <a:normAutofit lnSpcReduction="10000"/>
          </a:bodyPr>
          <a:lstStyle/>
          <a:p>
            <a:pPr marL="342900" indent="-342900">
              <a:lnSpc>
                <a:spcPct val="150000"/>
              </a:lnSpc>
              <a:buFont typeface="Arial" pitchFamily="34" charset="0"/>
              <a:buChar char="•"/>
            </a:pPr>
            <a:r>
              <a:rPr lang="en-US" sz="1600" b="0" dirty="0">
                <a:latin typeface="Times New Roman" pitchFamily="18" charset="0"/>
                <a:cs typeface="Times New Roman" pitchFamily="18" charset="0"/>
              </a:rPr>
              <a:t>The rapid spread of fake news through social media undermines public trust, social stability, and democratic processes, influencing public opinion, elections, healthcare, and financial markets</a:t>
            </a:r>
            <a:r>
              <a:rPr lang="en-US" sz="1600" b="0" dirty="0" smtClean="0">
                <a:latin typeface="Times New Roman" pitchFamily="18" charset="0"/>
                <a:cs typeface="Times New Roman" pitchFamily="18" charset="0"/>
              </a:rPr>
              <a:t>.</a:t>
            </a:r>
            <a:endParaRPr lang="en-US" sz="1600" b="0" dirty="0">
              <a:latin typeface="Times New Roman" pitchFamily="18" charset="0"/>
              <a:cs typeface="Times New Roman" pitchFamily="18" charset="0"/>
            </a:endParaRPr>
          </a:p>
          <a:p>
            <a:pPr marL="342900" indent="-342900">
              <a:lnSpc>
                <a:spcPct val="150000"/>
              </a:lnSpc>
              <a:buFont typeface="Arial" pitchFamily="34" charset="0"/>
              <a:buChar char="•"/>
            </a:pPr>
            <a:r>
              <a:rPr lang="en-US" sz="1600" b="0" dirty="0">
                <a:latin typeface="Times New Roman" pitchFamily="18" charset="0"/>
                <a:cs typeface="Times New Roman" pitchFamily="18" charset="0"/>
              </a:rPr>
              <a:t>Machine learning techniques such as Logistic Regression and Decision Trees are commonly used to distinguish between real and fake news, with Random Forest enhancing accuracy by combining multiple decision trees.</a:t>
            </a:r>
          </a:p>
          <a:p>
            <a:pPr marL="342900" indent="-342900">
              <a:lnSpc>
                <a:spcPct val="150000"/>
              </a:lnSpc>
              <a:buFont typeface="Arial" pitchFamily="34" charset="0"/>
              <a:buChar char="•"/>
            </a:pPr>
            <a:r>
              <a:rPr lang="en-US" sz="1600" b="0" dirty="0">
                <a:latin typeface="Times New Roman" pitchFamily="18" charset="0"/>
                <a:cs typeface="Times New Roman" pitchFamily="18" charset="0"/>
              </a:rPr>
              <a:t>Advanced methods like Support Vector Machines and Naive Bayes improve detection by managing high-dimensional data and classifying large feature sets effectively.</a:t>
            </a:r>
          </a:p>
          <a:p>
            <a:pPr marL="342900" indent="-342900">
              <a:lnSpc>
                <a:spcPct val="150000"/>
              </a:lnSpc>
              <a:buFont typeface="Arial" pitchFamily="34" charset="0"/>
              <a:buChar char="•"/>
            </a:pPr>
            <a:r>
              <a:rPr lang="en-US" sz="1600" b="0" dirty="0">
                <a:latin typeface="Times New Roman" pitchFamily="18" charset="0"/>
                <a:cs typeface="Times New Roman" pitchFamily="18" charset="0"/>
              </a:rPr>
              <a:t>Deep learning models, including Convolutional Neural Networks and BERT, further enhance detection capabilities by recognizing subtle patterns and contextual meanings in text, leading to a more robust and adaptable detection system.</a:t>
            </a:r>
          </a:p>
          <a:p>
            <a:pPr marL="342900" indent="-342900">
              <a:lnSpc>
                <a:spcPct val="150000"/>
              </a:lnSpc>
              <a:buFont typeface="Arial" pitchFamily="34" charset="0"/>
              <a:buChar char="•"/>
            </a:pPr>
            <a:endParaRPr lang="en-IN" sz="1600" b="0" dirty="0">
              <a:latin typeface="Times New Roman" pitchFamily="18" charset="0"/>
              <a:cs typeface="Times New Roman" pitchFamily="18" charset="0"/>
            </a:endParaRPr>
          </a:p>
        </p:txBody>
      </p:sp>
    </p:spTree>
    <p:extLst>
      <p:ext uri="{BB962C8B-B14F-4D97-AF65-F5344CB8AC3E}">
        <p14:creationId xmlns:p14="http://schemas.microsoft.com/office/powerpoint/2010/main" val="13096942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635080" cy="539978"/>
          </a:xfrm>
        </p:spPr>
        <p:txBody>
          <a:bodyPr>
            <a:normAutofit fontScale="90000"/>
          </a:bodyPr>
          <a:lstStyle/>
          <a:p>
            <a:r>
              <a:rPr lang="en-IN" dirty="0" smtClean="0"/>
              <a:t>Literature survey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742618"/>
              </p:ext>
            </p:extLst>
          </p:nvPr>
        </p:nvGraphicFramePr>
        <p:xfrm>
          <a:off x="611561" y="796146"/>
          <a:ext cx="7764015" cy="5841726"/>
        </p:xfrm>
        <a:graphic>
          <a:graphicData uri="http://schemas.openxmlformats.org/drawingml/2006/table">
            <a:tbl>
              <a:tblPr firstRow="1" bandRow="1">
                <a:tableStyleId>{5C22544A-7EE6-4342-B048-85BDC9FD1C3A}</a:tableStyleId>
              </a:tblPr>
              <a:tblGrid>
                <a:gridCol w="1552803"/>
                <a:gridCol w="1552803"/>
                <a:gridCol w="1552803"/>
                <a:gridCol w="1552803"/>
                <a:gridCol w="1552803"/>
              </a:tblGrid>
              <a:tr h="276187">
                <a:tc>
                  <a:txBody>
                    <a:bodyPr/>
                    <a:lstStyle/>
                    <a:p>
                      <a:r>
                        <a:rPr lang="en-IN" sz="1050" dirty="0" smtClean="0"/>
                        <a:t>Year</a:t>
                      </a:r>
                      <a:endParaRPr lang="en-IN" sz="1050" dirty="0"/>
                    </a:p>
                  </a:txBody>
                  <a:tcPr/>
                </a:tc>
                <a:tc>
                  <a:txBody>
                    <a:bodyPr/>
                    <a:lstStyle/>
                    <a:p>
                      <a:r>
                        <a:rPr lang="en-IN" sz="1050" dirty="0"/>
                        <a:t>Author(s)</a:t>
                      </a:r>
                    </a:p>
                  </a:txBody>
                  <a:tcPr anchor="ctr"/>
                </a:tc>
                <a:tc>
                  <a:txBody>
                    <a:bodyPr/>
                    <a:lstStyle/>
                    <a:p>
                      <a:r>
                        <a:rPr lang="en-IN" sz="1050" dirty="0"/>
                        <a:t>Proposed Method</a:t>
                      </a:r>
                    </a:p>
                  </a:txBody>
                  <a:tcPr anchor="ctr"/>
                </a:tc>
                <a:tc>
                  <a:txBody>
                    <a:bodyPr/>
                    <a:lstStyle/>
                    <a:p>
                      <a:r>
                        <a:rPr lang="en-IN" sz="1050" dirty="0" smtClean="0"/>
                        <a:t>Limitation</a:t>
                      </a:r>
                      <a:endParaRPr lang="en-IN" sz="1050" dirty="0"/>
                    </a:p>
                  </a:txBody>
                  <a:tcPr/>
                </a:tc>
                <a:tc>
                  <a:txBody>
                    <a:bodyPr/>
                    <a:lstStyle/>
                    <a:p>
                      <a:r>
                        <a:rPr lang="en-IN" sz="1050" dirty="0" smtClean="0"/>
                        <a:t>Tools</a:t>
                      </a:r>
                      <a:endParaRPr lang="en-IN" sz="1050" dirty="0"/>
                    </a:p>
                  </a:txBody>
                  <a:tcPr/>
                </a:tc>
              </a:tr>
              <a:tr h="525349">
                <a:tc>
                  <a:txBody>
                    <a:bodyPr/>
                    <a:lstStyle/>
                    <a:p>
                      <a:r>
                        <a:rPr lang="en-IN" sz="1050" dirty="0"/>
                        <a:t>2017</a:t>
                      </a:r>
                    </a:p>
                  </a:txBody>
                  <a:tcPr anchor="ctr"/>
                </a:tc>
                <a:tc>
                  <a:txBody>
                    <a:bodyPr/>
                    <a:lstStyle/>
                    <a:p>
                      <a:r>
                        <a:rPr lang="en-IN" sz="1050" dirty="0" err="1"/>
                        <a:t>Shu</a:t>
                      </a:r>
                      <a:r>
                        <a:rPr lang="en-IN" sz="1050" dirty="0"/>
                        <a:t> et al. [1]</a:t>
                      </a:r>
                    </a:p>
                  </a:txBody>
                  <a:tcPr anchor="ctr"/>
                </a:tc>
                <a:tc>
                  <a:txBody>
                    <a:bodyPr/>
                    <a:lstStyle/>
                    <a:p>
                      <a:r>
                        <a:rPr lang="en-US" sz="1050" dirty="0"/>
                        <a:t>Survey on fake news detection methods and categorization</a:t>
                      </a:r>
                    </a:p>
                  </a:txBody>
                  <a:tcPr anchor="ctr"/>
                </a:tc>
                <a:tc>
                  <a:txBody>
                    <a:bodyPr/>
                    <a:lstStyle/>
                    <a:p>
                      <a:r>
                        <a:rPr lang="en-US" sz="1050" dirty="0"/>
                        <a:t>General overview; lacks specific implementation details</a:t>
                      </a:r>
                    </a:p>
                  </a:txBody>
                  <a:tcPr anchor="ctr"/>
                </a:tc>
                <a:tc>
                  <a:txBody>
                    <a:bodyPr/>
                    <a:lstStyle/>
                    <a:p>
                      <a:r>
                        <a:rPr lang="en-IN" sz="1050" dirty="0"/>
                        <a:t>N/A</a:t>
                      </a:r>
                    </a:p>
                  </a:txBody>
                  <a:tcPr anchor="ctr"/>
                </a:tc>
              </a:tr>
              <a:tr h="672446">
                <a:tc>
                  <a:txBody>
                    <a:bodyPr/>
                    <a:lstStyle/>
                    <a:p>
                      <a:r>
                        <a:rPr lang="en-IN" sz="1050" dirty="0"/>
                        <a:t>2020</a:t>
                      </a:r>
                    </a:p>
                  </a:txBody>
                  <a:tcPr anchor="ctr"/>
                </a:tc>
                <a:tc>
                  <a:txBody>
                    <a:bodyPr/>
                    <a:lstStyle/>
                    <a:p>
                      <a:r>
                        <a:rPr lang="en-IN" sz="1050" dirty="0"/>
                        <a:t>Ahmad et al. [2]</a:t>
                      </a:r>
                    </a:p>
                  </a:txBody>
                  <a:tcPr anchor="ctr"/>
                </a:tc>
                <a:tc>
                  <a:txBody>
                    <a:bodyPr/>
                    <a:lstStyle/>
                    <a:p>
                      <a:r>
                        <a:rPr lang="en-US" sz="1050" dirty="0"/>
                        <a:t>Machine learning ensemble approach with various textual features</a:t>
                      </a:r>
                    </a:p>
                  </a:txBody>
                  <a:tcPr anchor="ctr"/>
                </a:tc>
                <a:tc>
                  <a:txBody>
                    <a:bodyPr/>
                    <a:lstStyle/>
                    <a:p>
                      <a:r>
                        <a:rPr lang="en-US" sz="1050" dirty="0"/>
                        <a:t>Limited to textual features; less effective on multimodal data</a:t>
                      </a:r>
                    </a:p>
                  </a:txBody>
                  <a:tcPr anchor="ctr"/>
                </a:tc>
                <a:tc>
                  <a:txBody>
                    <a:bodyPr/>
                    <a:lstStyle/>
                    <a:p>
                      <a:r>
                        <a:rPr lang="en-IN" sz="1050" dirty="0"/>
                        <a:t>Multiple machine learning algorithms</a:t>
                      </a:r>
                    </a:p>
                  </a:txBody>
                  <a:tcPr anchor="ctr"/>
                </a:tc>
              </a:tr>
              <a:tr h="525349">
                <a:tc>
                  <a:txBody>
                    <a:bodyPr/>
                    <a:lstStyle/>
                    <a:p>
                      <a:r>
                        <a:rPr lang="en-IN" sz="1050" dirty="0" smtClean="0"/>
                        <a:t>2022</a:t>
                      </a:r>
                      <a:endParaRPr lang="en-IN" sz="1050" dirty="0"/>
                    </a:p>
                  </a:txBody>
                  <a:tcPr/>
                </a:tc>
                <a:tc>
                  <a:txBody>
                    <a:bodyPr/>
                    <a:lstStyle/>
                    <a:p>
                      <a:r>
                        <a:rPr lang="en-IN" sz="1050" dirty="0" err="1"/>
                        <a:t>Palani</a:t>
                      </a:r>
                      <a:r>
                        <a:rPr lang="en-IN" sz="1050" dirty="0"/>
                        <a:t> et al. [3]</a:t>
                      </a:r>
                    </a:p>
                  </a:txBody>
                  <a:tcPr anchor="ctr"/>
                </a:tc>
                <a:tc>
                  <a:txBody>
                    <a:bodyPr/>
                    <a:lstStyle/>
                    <a:p>
                      <a:r>
                        <a:rPr lang="en-US" sz="1050" dirty="0"/>
                        <a:t>CB-Fake: Combines BERT for text and </a:t>
                      </a:r>
                      <a:r>
                        <a:rPr lang="en-US" sz="1050" dirty="0" err="1"/>
                        <a:t>CapsNet</a:t>
                      </a:r>
                      <a:r>
                        <a:rPr lang="en-US" sz="1050" dirty="0"/>
                        <a:t> for images</a:t>
                      </a:r>
                    </a:p>
                  </a:txBody>
                  <a:tcPr anchor="ctr"/>
                </a:tc>
                <a:tc>
                  <a:txBody>
                    <a:bodyPr/>
                    <a:lstStyle/>
                    <a:p>
                      <a:r>
                        <a:rPr lang="en-US" sz="1050" dirty="0"/>
                        <a:t>No comparative analysis with purely textual methods</a:t>
                      </a:r>
                    </a:p>
                  </a:txBody>
                  <a:tcPr anchor="ctr"/>
                </a:tc>
                <a:tc>
                  <a:txBody>
                    <a:bodyPr/>
                    <a:lstStyle/>
                    <a:p>
                      <a:r>
                        <a:rPr lang="en-IN" sz="1050" dirty="0"/>
                        <a:t>BERT, </a:t>
                      </a:r>
                      <a:r>
                        <a:rPr lang="en-IN" sz="1050" dirty="0" err="1"/>
                        <a:t>CapsNet</a:t>
                      </a:r>
                      <a:endParaRPr lang="en-IN" sz="1050" dirty="0"/>
                    </a:p>
                  </a:txBody>
                  <a:tcPr anchor="ctr"/>
                </a:tc>
              </a:tr>
              <a:tr h="672446">
                <a:tc>
                  <a:txBody>
                    <a:bodyPr/>
                    <a:lstStyle/>
                    <a:p>
                      <a:r>
                        <a:rPr lang="en-IN" sz="1050" dirty="0" smtClean="0"/>
                        <a:t>2021</a:t>
                      </a:r>
                      <a:endParaRPr lang="en-IN" sz="1050" dirty="0"/>
                    </a:p>
                  </a:txBody>
                  <a:tcPr/>
                </a:tc>
                <a:tc>
                  <a:txBody>
                    <a:bodyPr/>
                    <a:lstStyle/>
                    <a:p>
                      <a:r>
                        <a:rPr lang="en-IN" sz="1050" dirty="0" err="1"/>
                        <a:t>Kaliyar</a:t>
                      </a:r>
                      <a:r>
                        <a:rPr lang="en-IN" sz="1050" dirty="0"/>
                        <a:t> et al. [4]</a:t>
                      </a:r>
                    </a:p>
                  </a:txBody>
                  <a:tcPr anchor="ctr"/>
                </a:tc>
                <a:tc>
                  <a:txBody>
                    <a:bodyPr/>
                    <a:lstStyle/>
                    <a:p>
                      <a:r>
                        <a:rPr lang="en-IN" sz="1050" dirty="0" err="1"/>
                        <a:t>FakeBERT</a:t>
                      </a:r>
                      <a:r>
                        <a:rPr lang="en-IN" sz="1050" dirty="0"/>
                        <a:t>: Uses parallel CNNs with different kernel sizes and BERT</a:t>
                      </a:r>
                    </a:p>
                  </a:txBody>
                  <a:tcPr anchor="ctr"/>
                </a:tc>
                <a:tc>
                  <a:txBody>
                    <a:bodyPr/>
                    <a:lstStyle/>
                    <a:p>
                      <a:r>
                        <a:rPr lang="en-US" sz="1050" dirty="0"/>
                        <a:t>High computational requirements; complexity in model integration</a:t>
                      </a:r>
                    </a:p>
                  </a:txBody>
                  <a:tcPr anchor="ctr"/>
                </a:tc>
                <a:tc>
                  <a:txBody>
                    <a:bodyPr/>
                    <a:lstStyle/>
                    <a:p>
                      <a:r>
                        <a:rPr lang="en-IN" sz="1050" dirty="0"/>
                        <a:t>Deep CNNs, BERT</a:t>
                      </a:r>
                    </a:p>
                  </a:txBody>
                  <a:tcPr anchor="ctr"/>
                </a:tc>
              </a:tr>
              <a:tr h="672446">
                <a:tc>
                  <a:txBody>
                    <a:bodyPr/>
                    <a:lstStyle/>
                    <a:p>
                      <a:r>
                        <a:rPr lang="en-IN" sz="1050" dirty="0" smtClean="0"/>
                        <a:t>2022</a:t>
                      </a:r>
                      <a:endParaRPr lang="en-IN" sz="1050" dirty="0"/>
                    </a:p>
                  </a:txBody>
                  <a:tcPr/>
                </a:tc>
                <a:tc>
                  <a:txBody>
                    <a:bodyPr/>
                    <a:lstStyle/>
                    <a:p>
                      <a:r>
                        <a:rPr lang="en-IN" sz="1050" dirty="0"/>
                        <a:t>Li et al. [5]</a:t>
                      </a:r>
                    </a:p>
                  </a:txBody>
                  <a:tcPr anchor="ctr"/>
                </a:tc>
                <a:tc>
                  <a:txBody>
                    <a:bodyPr/>
                    <a:lstStyle/>
                    <a:p>
                      <a:r>
                        <a:rPr lang="en-US" sz="1050" dirty="0"/>
                        <a:t>Self-learning semi-supervised deep learning network with a confidence layer</a:t>
                      </a:r>
                    </a:p>
                  </a:txBody>
                  <a:tcPr anchor="ctr"/>
                </a:tc>
                <a:tc>
                  <a:txBody>
                    <a:bodyPr/>
                    <a:lstStyle/>
                    <a:p>
                      <a:r>
                        <a:rPr lang="en-US" sz="1050" dirty="0"/>
                        <a:t>Dependency on labeled data; may struggle with diverse news sources</a:t>
                      </a:r>
                    </a:p>
                  </a:txBody>
                  <a:tcPr anchor="ctr"/>
                </a:tc>
                <a:tc>
                  <a:txBody>
                    <a:bodyPr/>
                    <a:lstStyle/>
                    <a:p>
                      <a:r>
                        <a:rPr lang="en-IN" sz="1050" dirty="0"/>
                        <a:t>Deep learning network</a:t>
                      </a:r>
                    </a:p>
                  </a:txBody>
                  <a:tcPr anchor="ctr"/>
                </a:tc>
              </a:tr>
              <a:tr h="672446">
                <a:tc>
                  <a:txBody>
                    <a:bodyPr/>
                    <a:lstStyle/>
                    <a:p>
                      <a:r>
                        <a:rPr lang="en-IN" sz="1050" dirty="0" smtClean="0"/>
                        <a:t>2022</a:t>
                      </a:r>
                      <a:endParaRPr lang="en-IN" sz="1050" dirty="0"/>
                    </a:p>
                  </a:txBody>
                  <a:tcPr/>
                </a:tc>
                <a:tc>
                  <a:txBody>
                    <a:bodyPr/>
                    <a:lstStyle/>
                    <a:p>
                      <a:r>
                        <a:rPr lang="en-IN" sz="1050" dirty="0" err="1"/>
                        <a:t>Vitorino</a:t>
                      </a:r>
                      <a:r>
                        <a:rPr lang="en-IN" sz="1050" dirty="0"/>
                        <a:t> et al. [6]</a:t>
                      </a:r>
                    </a:p>
                  </a:txBody>
                  <a:tcPr anchor="ctr"/>
                </a:tc>
                <a:tc>
                  <a:txBody>
                    <a:bodyPr/>
                    <a:lstStyle/>
                    <a:p>
                      <a:r>
                        <a:rPr lang="en-US" sz="1050" dirty="0"/>
                        <a:t>LSTM, GRU, and BERT models for fake news detection</a:t>
                      </a:r>
                    </a:p>
                  </a:txBody>
                  <a:tcPr anchor="ctr"/>
                </a:tc>
                <a:tc>
                  <a:txBody>
                    <a:bodyPr/>
                    <a:lstStyle/>
                    <a:p>
                      <a:r>
                        <a:rPr lang="en-US" sz="1050" dirty="0"/>
                        <a:t>BERT outperforms LSTM and GRU; limited integration with multimodal features</a:t>
                      </a:r>
                    </a:p>
                  </a:txBody>
                  <a:tcPr anchor="ctr"/>
                </a:tc>
                <a:tc>
                  <a:txBody>
                    <a:bodyPr/>
                    <a:lstStyle/>
                    <a:p>
                      <a:r>
                        <a:rPr lang="en-IN" sz="1050" dirty="0"/>
                        <a:t>LSTM, GRU, BERT</a:t>
                      </a:r>
                    </a:p>
                  </a:txBody>
                  <a:tcPr anchor="ctr"/>
                </a:tc>
              </a:tr>
              <a:tr h="735872">
                <a:tc>
                  <a:txBody>
                    <a:bodyPr/>
                    <a:lstStyle/>
                    <a:p>
                      <a:r>
                        <a:rPr lang="en-IN" sz="1050" dirty="0" smtClean="0"/>
                        <a:t>2019</a:t>
                      </a:r>
                      <a:endParaRPr lang="en-IN" sz="1050" dirty="0"/>
                    </a:p>
                  </a:txBody>
                  <a:tcPr/>
                </a:tc>
                <a:tc>
                  <a:txBody>
                    <a:bodyPr/>
                    <a:lstStyle/>
                    <a:p>
                      <a:r>
                        <a:rPr lang="en-IN" sz="1050" dirty="0" err="1"/>
                        <a:t>Qian</a:t>
                      </a:r>
                      <a:r>
                        <a:rPr lang="en-IN" sz="1050" dirty="0"/>
                        <a:t> et al. [7]</a:t>
                      </a:r>
                    </a:p>
                  </a:txBody>
                  <a:tcPr anchor="ctr"/>
                </a:tc>
                <a:tc>
                  <a:txBody>
                    <a:bodyPr/>
                    <a:lstStyle/>
                    <a:p>
                      <a:r>
                        <a:rPr lang="en-US" sz="1050" dirty="0"/>
                        <a:t>MCNN-TFW: Multi-level CNN with TF-IDF weighted features</a:t>
                      </a:r>
                    </a:p>
                  </a:txBody>
                  <a:tcPr anchor="ctr"/>
                </a:tc>
                <a:tc>
                  <a:txBody>
                    <a:bodyPr/>
                    <a:lstStyle/>
                    <a:p>
                      <a:r>
                        <a:rPr lang="en-US" sz="1050" dirty="0"/>
                        <a:t>Performance highly dependent on quality of sensitive word weight estimation</a:t>
                      </a:r>
                    </a:p>
                  </a:txBody>
                  <a:tcPr anchor="ctr"/>
                </a:tc>
                <a:tc>
                  <a:txBody>
                    <a:bodyPr/>
                    <a:lstStyle/>
                    <a:p>
                      <a:r>
                        <a:rPr lang="en-IN" sz="1050" dirty="0"/>
                        <a:t>CNN, TF-IDF weighting</a:t>
                      </a:r>
                    </a:p>
                  </a:txBody>
                  <a:tcPr anchor="ctr"/>
                </a:tc>
              </a:tr>
              <a:tr h="760587">
                <a:tc>
                  <a:txBody>
                    <a:bodyPr/>
                    <a:lstStyle/>
                    <a:p>
                      <a:r>
                        <a:rPr lang="en-IN" sz="1050" dirty="0" smtClean="0"/>
                        <a:t>2019</a:t>
                      </a:r>
                      <a:endParaRPr lang="en-IN" sz="1050" dirty="0"/>
                    </a:p>
                  </a:txBody>
                  <a:tcPr/>
                </a:tc>
                <a:tc>
                  <a:txBody>
                    <a:bodyPr/>
                    <a:lstStyle/>
                    <a:p>
                      <a:r>
                        <a:rPr lang="en-IN" sz="1050" dirty="0" err="1"/>
                        <a:t>Jadhav</a:t>
                      </a:r>
                      <a:r>
                        <a:rPr lang="en-IN" sz="1050" dirty="0"/>
                        <a:t> et al. [8]</a:t>
                      </a:r>
                    </a:p>
                  </a:txBody>
                  <a:tcPr anchor="ctr"/>
                </a:tc>
                <a:tc>
                  <a:txBody>
                    <a:bodyPr/>
                    <a:lstStyle/>
                    <a:p>
                      <a:r>
                        <a:rPr lang="en-US" sz="1050" dirty="0"/>
                        <a:t>Enhanced RNN with Deep Structured Semantic Model (DSSM)</a:t>
                      </a:r>
                    </a:p>
                  </a:txBody>
                  <a:tcPr anchor="ctr"/>
                </a:tc>
                <a:tc>
                  <a:txBody>
                    <a:bodyPr/>
                    <a:lstStyle/>
                    <a:p>
                      <a:r>
                        <a:rPr lang="en-US" sz="1050" dirty="0"/>
                        <a:t>Requires significant training data; may not generalize well to unseen data</a:t>
                      </a:r>
                    </a:p>
                  </a:txBody>
                  <a:tcPr anchor="ctr"/>
                </a:tc>
                <a:tc>
                  <a:txBody>
                    <a:bodyPr/>
                    <a:lstStyle/>
                    <a:p>
                      <a:r>
                        <a:rPr lang="en-IN" sz="1050" dirty="0"/>
                        <a:t>RNN, DSSM</a:t>
                      </a:r>
                    </a:p>
                  </a:txBody>
                  <a:tcPr anchor="ctr"/>
                </a:tc>
              </a:tr>
            </a:tbl>
          </a:graphicData>
        </a:graphic>
      </p:graphicFrame>
    </p:spTree>
    <p:extLst>
      <p:ext uri="{BB962C8B-B14F-4D97-AF65-F5344CB8AC3E}">
        <p14:creationId xmlns:p14="http://schemas.microsoft.com/office/powerpoint/2010/main" val="2875793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54449050"/>
              </p:ext>
            </p:extLst>
          </p:nvPr>
        </p:nvGraphicFramePr>
        <p:xfrm>
          <a:off x="611560" y="692696"/>
          <a:ext cx="7776864" cy="5420607"/>
        </p:xfrm>
        <a:graphic>
          <a:graphicData uri="http://schemas.openxmlformats.org/drawingml/2006/table">
            <a:tbl>
              <a:tblPr firstRow="1" bandRow="1">
                <a:tableStyleId>{5C22544A-7EE6-4342-B048-85BDC9FD1C3A}</a:tableStyleId>
              </a:tblPr>
              <a:tblGrid>
                <a:gridCol w="608904"/>
                <a:gridCol w="1791990"/>
                <a:gridCol w="1791990"/>
                <a:gridCol w="1791990"/>
                <a:gridCol w="1791990"/>
              </a:tblGrid>
              <a:tr h="402958">
                <a:tc>
                  <a:txBody>
                    <a:bodyPr/>
                    <a:lstStyle/>
                    <a:p>
                      <a:r>
                        <a:rPr lang="en-IN" sz="1050" dirty="0" smtClean="0"/>
                        <a:t>Year</a:t>
                      </a:r>
                      <a:endParaRPr lang="en-IN" sz="1050" dirty="0"/>
                    </a:p>
                  </a:txBody>
                  <a:tcPr/>
                </a:tc>
                <a:tc>
                  <a:txBody>
                    <a:bodyPr/>
                    <a:lstStyle/>
                    <a:p>
                      <a:r>
                        <a:rPr lang="en-IN" sz="1050" dirty="0"/>
                        <a:t>Author(s)</a:t>
                      </a:r>
                    </a:p>
                  </a:txBody>
                  <a:tcPr anchor="ctr"/>
                </a:tc>
                <a:tc>
                  <a:txBody>
                    <a:bodyPr/>
                    <a:lstStyle/>
                    <a:p>
                      <a:r>
                        <a:rPr lang="en-IN" sz="1050" dirty="0"/>
                        <a:t>Proposed Method</a:t>
                      </a:r>
                    </a:p>
                  </a:txBody>
                  <a:tcPr anchor="ctr"/>
                </a:tc>
                <a:tc>
                  <a:txBody>
                    <a:bodyPr/>
                    <a:lstStyle/>
                    <a:p>
                      <a:r>
                        <a:rPr lang="en-IN" sz="1050" dirty="0" smtClean="0"/>
                        <a:t>Limitation</a:t>
                      </a:r>
                      <a:endParaRPr lang="en-IN" sz="1050" dirty="0"/>
                    </a:p>
                  </a:txBody>
                  <a:tcPr/>
                </a:tc>
                <a:tc>
                  <a:txBody>
                    <a:bodyPr/>
                    <a:lstStyle/>
                    <a:p>
                      <a:r>
                        <a:rPr lang="en-IN" sz="1050" dirty="0" smtClean="0"/>
                        <a:t>Tools</a:t>
                      </a:r>
                      <a:endParaRPr lang="en-IN" sz="1050" dirty="0"/>
                    </a:p>
                  </a:txBody>
                  <a:tcPr/>
                </a:tc>
              </a:tr>
              <a:tr h="968754">
                <a:tc>
                  <a:txBody>
                    <a:bodyPr/>
                    <a:lstStyle/>
                    <a:p>
                      <a:r>
                        <a:rPr lang="en-IN" sz="1050" dirty="0" smtClean="0"/>
                        <a:t>2021</a:t>
                      </a:r>
                      <a:endParaRPr lang="en-IN" sz="1050" dirty="0"/>
                    </a:p>
                  </a:txBody>
                  <a:tcPr/>
                </a:tc>
                <a:tc>
                  <a:txBody>
                    <a:bodyPr/>
                    <a:lstStyle/>
                    <a:p>
                      <a:r>
                        <a:rPr lang="en-IN" sz="1050" dirty="0" err="1"/>
                        <a:t>Ullah</a:t>
                      </a:r>
                      <a:r>
                        <a:rPr lang="en-IN" sz="1050" dirty="0"/>
                        <a:t> et al. [9]</a:t>
                      </a:r>
                    </a:p>
                  </a:txBody>
                  <a:tcPr anchor="ctr"/>
                </a:tc>
                <a:tc>
                  <a:txBody>
                    <a:bodyPr/>
                    <a:lstStyle/>
                    <a:p>
                      <a:r>
                        <a:rPr lang="en-US" sz="1050" dirty="0"/>
                        <a:t>Ensemble deep learning with Bi-LSTM-GRU-dense model for textual attributes</a:t>
                      </a:r>
                    </a:p>
                  </a:txBody>
                  <a:tcPr anchor="ctr"/>
                </a:tc>
                <a:tc>
                  <a:txBody>
                    <a:bodyPr/>
                    <a:lstStyle/>
                    <a:p>
                      <a:r>
                        <a:rPr lang="en-US" sz="1050" dirty="0"/>
                        <a:t>Focuses mainly on textual attributes; might overlook multimodal aspects</a:t>
                      </a:r>
                    </a:p>
                  </a:txBody>
                  <a:tcPr anchor="ctr"/>
                </a:tc>
                <a:tc>
                  <a:txBody>
                    <a:bodyPr/>
                    <a:lstStyle/>
                    <a:p>
                      <a:r>
                        <a:rPr lang="en-IN" sz="1050" dirty="0"/>
                        <a:t>Bi-LSTM-GRU-dense, Dense Model</a:t>
                      </a:r>
                    </a:p>
                  </a:txBody>
                  <a:tcPr anchor="ctr"/>
                </a:tc>
              </a:tr>
              <a:tr h="968754">
                <a:tc>
                  <a:txBody>
                    <a:bodyPr/>
                    <a:lstStyle/>
                    <a:p>
                      <a:r>
                        <a:rPr lang="en-IN" sz="1050" dirty="0" smtClean="0"/>
                        <a:t>2022</a:t>
                      </a:r>
                      <a:endParaRPr lang="en-IN" sz="1050" dirty="0"/>
                    </a:p>
                  </a:txBody>
                  <a:tcPr/>
                </a:tc>
                <a:tc>
                  <a:txBody>
                    <a:bodyPr/>
                    <a:lstStyle/>
                    <a:p>
                      <a:r>
                        <a:rPr lang="en-IN" sz="1050" dirty="0" err="1"/>
                        <a:t>Bedmar</a:t>
                      </a:r>
                      <a:r>
                        <a:rPr lang="en-IN" sz="1050" dirty="0"/>
                        <a:t> et al. [10]</a:t>
                      </a:r>
                    </a:p>
                  </a:txBody>
                  <a:tcPr anchor="ctr"/>
                </a:tc>
                <a:tc>
                  <a:txBody>
                    <a:bodyPr/>
                    <a:lstStyle/>
                    <a:p>
                      <a:r>
                        <a:rPr lang="en-US" sz="1050" dirty="0"/>
                        <a:t>Multimodal approach using CNN for integrating text and image data</a:t>
                      </a:r>
                    </a:p>
                  </a:txBody>
                  <a:tcPr anchor="ctr"/>
                </a:tc>
                <a:tc>
                  <a:txBody>
                    <a:bodyPr/>
                    <a:lstStyle/>
                    <a:p>
                      <a:r>
                        <a:rPr lang="en-US" sz="1050" dirty="0"/>
                        <a:t>Lower accuracy compared to some </a:t>
                      </a:r>
                      <a:r>
                        <a:rPr lang="en-US" sz="1050" dirty="0" err="1"/>
                        <a:t>unimodal</a:t>
                      </a:r>
                      <a:r>
                        <a:rPr lang="en-US" sz="1050" dirty="0"/>
                        <a:t> methods; relies on quality of image data</a:t>
                      </a:r>
                    </a:p>
                  </a:txBody>
                  <a:tcPr anchor="ctr"/>
                </a:tc>
                <a:tc>
                  <a:txBody>
                    <a:bodyPr/>
                    <a:lstStyle/>
                    <a:p>
                      <a:r>
                        <a:rPr lang="en-US" sz="1050" dirty="0"/>
                        <a:t>CNN, BERT (for </a:t>
                      </a:r>
                      <a:r>
                        <a:rPr lang="en-US" sz="1050" dirty="0" err="1"/>
                        <a:t>unimodal</a:t>
                      </a:r>
                      <a:r>
                        <a:rPr lang="en-US" sz="1050" dirty="0"/>
                        <a:t> comparison)</a:t>
                      </a:r>
                    </a:p>
                  </a:txBody>
                  <a:tcPr anchor="ctr"/>
                </a:tc>
              </a:tr>
              <a:tr h="968754">
                <a:tc>
                  <a:txBody>
                    <a:bodyPr/>
                    <a:lstStyle/>
                    <a:p>
                      <a:r>
                        <a:rPr lang="en-IN" sz="1050" dirty="0" smtClean="0"/>
                        <a:t>2021</a:t>
                      </a:r>
                      <a:endParaRPr lang="en-IN" sz="1050" dirty="0"/>
                    </a:p>
                  </a:txBody>
                  <a:tcPr/>
                </a:tc>
                <a:tc>
                  <a:txBody>
                    <a:bodyPr/>
                    <a:lstStyle/>
                    <a:p>
                      <a:r>
                        <a:rPr lang="en-IN" sz="1050" dirty="0" err="1"/>
                        <a:t>Chenguang</a:t>
                      </a:r>
                      <a:r>
                        <a:rPr lang="en-IN" sz="1050" dirty="0"/>
                        <a:t> et al. [11]</a:t>
                      </a:r>
                    </a:p>
                  </a:txBody>
                  <a:tcPr anchor="ctr"/>
                </a:tc>
                <a:tc>
                  <a:txBody>
                    <a:bodyPr/>
                    <a:lstStyle/>
                    <a:p>
                      <a:r>
                        <a:rPr lang="en-US" sz="1050" dirty="0"/>
                        <a:t>Hybrid deep learning with cross-modal attention residual network (CARN) and MCNN</a:t>
                      </a:r>
                    </a:p>
                  </a:txBody>
                  <a:tcPr anchor="ctr"/>
                </a:tc>
                <a:tc>
                  <a:txBody>
                    <a:bodyPr/>
                    <a:lstStyle/>
                    <a:p>
                      <a:r>
                        <a:rPr lang="en-US" sz="1050" dirty="0"/>
                        <a:t>Average performance due to exclusion of visual data; might miss contextual nuances</a:t>
                      </a:r>
                    </a:p>
                  </a:txBody>
                  <a:tcPr anchor="ctr"/>
                </a:tc>
                <a:tc>
                  <a:txBody>
                    <a:bodyPr/>
                    <a:lstStyle/>
                    <a:p>
                      <a:r>
                        <a:rPr lang="en-IN" sz="1050" dirty="0"/>
                        <a:t>CARN, MCNN</a:t>
                      </a:r>
                    </a:p>
                  </a:txBody>
                  <a:tcPr anchor="ctr"/>
                </a:tc>
              </a:tr>
              <a:tr h="968754">
                <a:tc>
                  <a:txBody>
                    <a:bodyPr/>
                    <a:lstStyle/>
                    <a:p>
                      <a:r>
                        <a:rPr lang="en-IN" sz="1050" dirty="0"/>
                        <a:t>2020</a:t>
                      </a:r>
                    </a:p>
                  </a:txBody>
                  <a:tcPr anchor="ctr"/>
                </a:tc>
                <a:tc>
                  <a:txBody>
                    <a:bodyPr/>
                    <a:lstStyle/>
                    <a:p>
                      <a:r>
                        <a:rPr lang="en-IN" sz="1050" dirty="0" err="1"/>
                        <a:t>Giachanou</a:t>
                      </a:r>
                      <a:r>
                        <a:rPr lang="en-IN" sz="1050" dirty="0"/>
                        <a:t> et al. [12]</a:t>
                      </a:r>
                    </a:p>
                  </a:txBody>
                  <a:tcPr anchor="ctr"/>
                </a:tc>
                <a:tc>
                  <a:txBody>
                    <a:bodyPr/>
                    <a:lstStyle/>
                    <a:p>
                      <a:r>
                        <a:rPr lang="en-IN" sz="1050" dirty="0"/>
                        <a:t>Multimodal multi-image system integrating textual, visual, and semantic data</a:t>
                      </a:r>
                    </a:p>
                  </a:txBody>
                  <a:tcPr anchor="ctr"/>
                </a:tc>
                <a:tc>
                  <a:txBody>
                    <a:bodyPr/>
                    <a:lstStyle/>
                    <a:p>
                      <a:r>
                        <a:rPr lang="en-US" sz="1050" dirty="0"/>
                        <a:t>Complexity in handling and processing multiple modalities simultaneously</a:t>
                      </a:r>
                    </a:p>
                  </a:txBody>
                  <a:tcPr anchor="ctr"/>
                </a:tc>
                <a:tc>
                  <a:txBody>
                    <a:bodyPr/>
                    <a:lstStyle/>
                    <a:p>
                      <a:r>
                        <a:rPr lang="en-IN" sz="1050" dirty="0"/>
                        <a:t>BERT, VGG-16</a:t>
                      </a:r>
                    </a:p>
                  </a:txBody>
                  <a:tcPr anchor="ctr"/>
                </a:tc>
              </a:tr>
              <a:tr h="1142633">
                <a:tc>
                  <a:txBody>
                    <a:bodyPr/>
                    <a:lstStyle/>
                    <a:p>
                      <a:r>
                        <a:rPr lang="en-IN" sz="1050" dirty="0" smtClean="0"/>
                        <a:t>2019</a:t>
                      </a:r>
                      <a:endParaRPr lang="en-IN" sz="1050" dirty="0"/>
                    </a:p>
                  </a:txBody>
                  <a:tcPr anchor="ctr"/>
                </a:tc>
                <a:tc>
                  <a:txBody>
                    <a:bodyPr/>
                    <a:lstStyle/>
                    <a:p>
                      <a:r>
                        <a:rPr lang="en-IN" sz="1050" dirty="0" err="1"/>
                        <a:t>Khattar</a:t>
                      </a:r>
                      <a:r>
                        <a:rPr lang="en-IN" sz="1050" dirty="0"/>
                        <a:t> et al. [13]</a:t>
                      </a:r>
                    </a:p>
                  </a:txBody>
                  <a:tcPr anchor="ctr"/>
                </a:tc>
                <a:tc>
                  <a:txBody>
                    <a:bodyPr/>
                    <a:lstStyle/>
                    <a:p>
                      <a:r>
                        <a:rPr lang="en-IN" sz="1050" dirty="0"/>
                        <a:t>Multimodal </a:t>
                      </a:r>
                      <a:r>
                        <a:rPr lang="en-IN" sz="1050" dirty="0" err="1"/>
                        <a:t>Variational</a:t>
                      </a:r>
                      <a:r>
                        <a:rPr lang="en-IN" sz="1050" dirty="0"/>
                        <a:t> </a:t>
                      </a:r>
                      <a:r>
                        <a:rPr lang="en-IN" sz="1050" dirty="0" err="1"/>
                        <a:t>Autoencoder</a:t>
                      </a:r>
                      <a:r>
                        <a:rPr lang="en-IN" sz="1050" dirty="0"/>
                        <a:t> (MVAE) integrating text and visual data</a:t>
                      </a:r>
                    </a:p>
                  </a:txBody>
                  <a:tcPr anchor="ctr"/>
                </a:tc>
                <a:tc>
                  <a:txBody>
                    <a:bodyPr/>
                    <a:lstStyle/>
                    <a:p>
                      <a:r>
                        <a:rPr lang="en-US" sz="1050" dirty="0"/>
                        <a:t>May require extensive computational resources; performance dependent on data quality</a:t>
                      </a:r>
                    </a:p>
                  </a:txBody>
                  <a:tcPr anchor="ctr"/>
                </a:tc>
                <a:tc>
                  <a:txBody>
                    <a:bodyPr/>
                    <a:lstStyle/>
                    <a:p>
                      <a:r>
                        <a:rPr lang="en-IN" sz="1050" dirty="0"/>
                        <a:t>MVAE, </a:t>
                      </a:r>
                      <a:r>
                        <a:rPr lang="en-IN" sz="1050" dirty="0" err="1"/>
                        <a:t>Variational</a:t>
                      </a:r>
                      <a:r>
                        <a:rPr lang="en-IN" sz="1050" dirty="0"/>
                        <a:t> </a:t>
                      </a:r>
                      <a:r>
                        <a:rPr lang="en-IN" sz="1050" dirty="0" err="1"/>
                        <a:t>Autoencoder</a:t>
                      </a:r>
                      <a:endParaRPr lang="en-IN" sz="1050" dirty="0"/>
                    </a:p>
                  </a:txBody>
                  <a:tcPr anchor="ctr"/>
                </a:tc>
              </a:tr>
            </a:tbl>
          </a:graphicData>
        </a:graphic>
      </p:graphicFrame>
    </p:spTree>
    <p:extLst>
      <p:ext uri="{BB962C8B-B14F-4D97-AF65-F5344CB8AC3E}">
        <p14:creationId xmlns:p14="http://schemas.microsoft.com/office/powerpoint/2010/main" val="532001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20880" cy="687606"/>
          </a:xfrm>
        </p:spPr>
        <p:txBody>
          <a:bodyPr>
            <a:normAutofit/>
          </a:bodyPr>
          <a:lstStyle/>
          <a:p>
            <a:r>
              <a:rPr lang="en-US" sz="2800" b="1" dirty="0" smtClean="0"/>
              <a:t>.</a:t>
            </a:r>
            <a:r>
              <a:rPr lang="en-US" sz="2800" dirty="0"/>
              <a:t> Need for the Proposed Research</a:t>
            </a:r>
            <a:endParaRPr lang="en-IN" sz="2800" dirty="0"/>
          </a:p>
        </p:txBody>
      </p:sp>
      <p:sp>
        <p:nvSpPr>
          <p:cNvPr id="3" name="Content Placeholder 2"/>
          <p:cNvSpPr>
            <a:spLocks noGrp="1"/>
          </p:cNvSpPr>
          <p:nvPr>
            <p:ph idx="1"/>
          </p:nvPr>
        </p:nvSpPr>
        <p:spPr>
          <a:xfrm>
            <a:off x="611560" y="1484784"/>
            <a:ext cx="7620000" cy="4373563"/>
          </a:xfrm>
        </p:spPr>
        <p:txBody>
          <a:bodyPr>
            <a:normAutofit/>
          </a:bodyPr>
          <a:lstStyle/>
          <a:p>
            <a:pPr marL="285750" indent="-285750">
              <a:lnSpc>
                <a:spcPct val="150000"/>
              </a:lnSpc>
              <a:buFont typeface="Arial" pitchFamily="34" charset="0"/>
              <a:buChar char="•"/>
            </a:pPr>
            <a:r>
              <a:rPr lang="en-US" sz="1600" dirty="0"/>
              <a:t>Increasing spread of fake news on social media </a:t>
            </a:r>
            <a:endParaRPr lang="en-US" sz="1600" dirty="0" smtClean="0"/>
          </a:p>
          <a:p>
            <a:pPr marL="285750" indent="-285750">
              <a:lnSpc>
                <a:spcPct val="150000"/>
              </a:lnSpc>
              <a:buFont typeface="Arial" pitchFamily="34" charset="0"/>
              <a:buChar char="•"/>
            </a:pPr>
            <a:r>
              <a:rPr lang="en-US" sz="1600" dirty="0" smtClean="0"/>
              <a:t>Fake </a:t>
            </a:r>
            <a:r>
              <a:rPr lang="en-US" sz="1600" dirty="0"/>
              <a:t>news becoming more convincing and harder to detect </a:t>
            </a:r>
            <a:endParaRPr lang="en-US" sz="1600" dirty="0" smtClean="0"/>
          </a:p>
          <a:p>
            <a:pPr marL="285750" indent="-285750">
              <a:lnSpc>
                <a:spcPct val="150000"/>
              </a:lnSpc>
              <a:buFont typeface="Arial" pitchFamily="34" charset="0"/>
              <a:buChar char="•"/>
            </a:pPr>
            <a:r>
              <a:rPr lang="en-US" sz="1600" dirty="0" smtClean="0"/>
              <a:t> </a:t>
            </a:r>
            <a:r>
              <a:rPr lang="en-US" sz="1600" dirty="0"/>
              <a:t>Impact on public opinion, elections, and social stability </a:t>
            </a:r>
            <a:endParaRPr lang="en-US" sz="1600" dirty="0" smtClean="0"/>
          </a:p>
          <a:p>
            <a:pPr marL="285750" indent="-285750">
              <a:lnSpc>
                <a:spcPct val="150000"/>
              </a:lnSpc>
              <a:buFont typeface="Arial" pitchFamily="34" charset="0"/>
              <a:buChar char="•"/>
            </a:pPr>
            <a:r>
              <a:rPr lang="en-US" sz="1600" dirty="0" smtClean="0"/>
              <a:t>Current </a:t>
            </a:r>
            <a:r>
              <a:rPr lang="en-US" sz="1600" dirty="0"/>
              <a:t>detection methods are outdated and ineffective </a:t>
            </a:r>
            <a:endParaRPr lang="en-US" sz="1600" dirty="0" smtClean="0"/>
          </a:p>
          <a:p>
            <a:pPr marL="285750" indent="-285750">
              <a:lnSpc>
                <a:spcPct val="150000"/>
              </a:lnSpc>
              <a:buFont typeface="Arial" pitchFamily="34" charset="0"/>
              <a:buChar char="•"/>
            </a:pPr>
            <a:r>
              <a:rPr lang="en-US" sz="1600" dirty="0" smtClean="0"/>
              <a:t>Need </a:t>
            </a:r>
            <a:r>
              <a:rPr lang="en-US" sz="1600" dirty="0"/>
              <a:t>for a system that can detect fake news in real-time </a:t>
            </a:r>
            <a:endParaRPr lang="en-US" sz="1600" dirty="0" smtClean="0"/>
          </a:p>
          <a:p>
            <a:pPr marL="285750" indent="-285750">
              <a:lnSpc>
                <a:spcPct val="150000"/>
              </a:lnSpc>
              <a:buFont typeface="Arial" pitchFamily="34" charset="0"/>
              <a:buChar char="•"/>
            </a:pPr>
            <a:r>
              <a:rPr lang="en-US" sz="1600" dirty="0" smtClean="0"/>
              <a:t> </a:t>
            </a:r>
            <a:r>
              <a:rPr lang="en-US" sz="1600" dirty="0"/>
              <a:t>Misinformation spreading across different languages and platforms </a:t>
            </a:r>
          </a:p>
          <a:p>
            <a:pPr marL="285750" indent="-285750">
              <a:lnSpc>
                <a:spcPct val="150000"/>
              </a:lnSpc>
              <a:buFont typeface="Arial" pitchFamily="34" charset="0"/>
              <a:buChar char="•"/>
            </a:pPr>
            <a:r>
              <a:rPr lang="en-US" sz="1600" dirty="0" smtClean="0"/>
              <a:t> </a:t>
            </a:r>
            <a:r>
              <a:rPr lang="en-US" sz="1600" dirty="0"/>
              <a:t>Growing need for a scalable detection system </a:t>
            </a:r>
          </a:p>
          <a:p>
            <a:pPr marL="285750" indent="-285750">
              <a:lnSpc>
                <a:spcPct val="150000"/>
              </a:lnSpc>
              <a:buFont typeface="Arial" pitchFamily="34" charset="0"/>
              <a:buChar char="•"/>
            </a:pPr>
            <a:r>
              <a:rPr lang="en-US" sz="1600" dirty="0" smtClean="0"/>
              <a:t>Preventing </a:t>
            </a:r>
            <a:r>
              <a:rPr lang="en-US" sz="1600" dirty="0"/>
              <a:t>economic losses and harm to democratic processes </a:t>
            </a:r>
            <a:endParaRPr lang="en-IN" sz="1600" b="0" dirty="0"/>
          </a:p>
        </p:txBody>
      </p:sp>
    </p:spTree>
    <p:extLst>
      <p:ext uri="{BB962C8B-B14F-4D97-AF65-F5344CB8AC3E}">
        <p14:creationId xmlns:p14="http://schemas.microsoft.com/office/powerpoint/2010/main" val="443230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4042792" cy="687606"/>
          </a:xfrm>
        </p:spPr>
        <p:txBody>
          <a:bodyPr>
            <a:normAutofit/>
          </a:bodyPr>
          <a:lstStyle/>
          <a:p>
            <a:r>
              <a:rPr lang="en-US" b="1" dirty="0"/>
              <a:t>.</a:t>
            </a:r>
            <a:r>
              <a:rPr lang="en-US" b="1" dirty="0" smtClean="0"/>
              <a:t>OBJECTIVES</a:t>
            </a:r>
            <a:endParaRPr lang="en-IN" dirty="0"/>
          </a:p>
        </p:txBody>
      </p:sp>
      <p:sp>
        <p:nvSpPr>
          <p:cNvPr id="3" name="Content Placeholder 2"/>
          <p:cNvSpPr>
            <a:spLocks noGrp="1"/>
          </p:cNvSpPr>
          <p:nvPr>
            <p:ph idx="1"/>
          </p:nvPr>
        </p:nvSpPr>
        <p:spPr>
          <a:xfrm>
            <a:off x="611560" y="1484784"/>
            <a:ext cx="7620000" cy="4373563"/>
          </a:xfrm>
        </p:spPr>
        <p:txBody>
          <a:bodyPr>
            <a:normAutofit lnSpcReduction="10000"/>
          </a:bodyPr>
          <a:lstStyle/>
          <a:p>
            <a:pPr marL="285750" indent="-285750">
              <a:lnSpc>
                <a:spcPct val="150000"/>
              </a:lnSpc>
              <a:buFont typeface="Arial" pitchFamily="34" charset="0"/>
              <a:buChar char="•"/>
            </a:pPr>
            <a:endParaRPr lang="en-IN" sz="1600" b="0" dirty="0"/>
          </a:p>
          <a:p>
            <a:pPr marL="285750" lvl="0" indent="-285750">
              <a:lnSpc>
                <a:spcPct val="150000"/>
              </a:lnSpc>
              <a:buFont typeface="Arial" pitchFamily="34" charset="0"/>
              <a:buChar char="•"/>
            </a:pPr>
            <a:r>
              <a:rPr lang="en-IN" sz="1600" b="0" dirty="0"/>
              <a:t>Develop a detection s</a:t>
            </a:r>
            <a:r>
              <a:rPr lang="en-IN" sz="1600" b="0" i="1" dirty="0"/>
              <a:t>y</a:t>
            </a:r>
            <a:r>
              <a:rPr lang="en-IN" sz="1600" b="0" dirty="0"/>
              <a:t>stem using ML and DL techniques to accurately identify fake news.</a:t>
            </a:r>
          </a:p>
          <a:p>
            <a:pPr marL="285750" lvl="0" indent="-285750">
              <a:lnSpc>
                <a:spcPct val="150000"/>
              </a:lnSpc>
              <a:buFont typeface="Arial" pitchFamily="34" charset="0"/>
              <a:buChar char="•"/>
            </a:pPr>
            <a:r>
              <a:rPr lang="en-IN" sz="1600" b="0" dirty="0"/>
              <a:t>Improve detection accuracy by minimizing false positives and negatives.</a:t>
            </a:r>
          </a:p>
          <a:p>
            <a:pPr marL="285750" lvl="0" indent="-285750">
              <a:lnSpc>
                <a:spcPct val="150000"/>
              </a:lnSpc>
              <a:buFont typeface="Arial" pitchFamily="34" charset="0"/>
              <a:buChar char="•"/>
            </a:pPr>
            <a:r>
              <a:rPr lang="en-IN" sz="1600" b="0" dirty="0"/>
              <a:t>Build a scalable solution for handling large data volumes.</a:t>
            </a:r>
          </a:p>
          <a:p>
            <a:pPr marL="285750" lvl="0" indent="-285750">
              <a:lnSpc>
                <a:spcPct val="150000"/>
              </a:lnSpc>
              <a:buFont typeface="Arial" pitchFamily="34" charset="0"/>
              <a:buChar char="•"/>
            </a:pPr>
            <a:r>
              <a:rPr lang="en-IN" sz="1600" b="0" dirty="0"/>
              <a:t>Ensure adaptability by integrating mechanisms to counter new misinformation techniques.</a:t>
            </a:r>
          </a:p>
          <a:p>
            <a:pPr marL="285750" lvl="0" indent="-285750">
              <a:lnSpc>
                <a:spcPct val="150000"/>
              </a:lnSpc>
              <a:buFont typeface="Arial" pitchFamily="34" charset="0"/>
              <a:buChar char="•"/>
            </a:pPr>
            <a:r>
              <a:rPr lang="en-IN" sz="1600" b="0" dirty="0"/>
              <a:t>Assess practical utility for social media platforms and news organizations.</a:t>
            </a:r>
          </a:p>
          <a:p>
            <a:pPr marL="285750" lvl="0" indent="-285750">
              <a:lnSpc>
                <a:spcPct val="150000"/>
              </a:lnSpc>
              <a:buFont typeface="Arial" pitchFamily="34" charset="0"/>
              <a:buChar char="•"/>
            </a:pPr>
            <a:r>
              <a:rPr lang="en-IN" sz="1600" b="0" dirty="0"/>
              <a:t>Contribute to academic knowledge on ML and DL techniques in fake news detection.</a:t>
            </a:r>
          </a:p>
          <a:p>
            <a:pPr marL="285750" indent="-285750">
              <a:lnSpc>
                <a:spcPct val="150000"/>
              </a:lnSpc>
              <a:buFont typeface="Arial" pitchFamily="34" charset="0"/>
              <a:buChar char="•"/>
            </a:pPr>
            <a:endParaRPr lang="en-IN" sz="1600" b="0" dirty="0"/>
          </a:p>
        </p:txBody>
      </p:sp>
    </p:spTree>
    <p:extLst>
      <p:ext uri="{BB962C8B-B14F-4D97-AF65-F5344CB8AC3E}">
        <p14:creationId xmlns:p14="http://schemas.microsoft.com/office/powerpoint/2010/main" val="10149144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76672"/>
            <a:ext cx="7920880" cy="687606"/>
          </a:xfrm>
        </p:spPr>
        <p:txBody>
          <a:bodyPr>
            <a:normAutofit/>
          </a:bodyPr>
          <a:lstStyle/>
          <a:p>
            <a:r>
              <a:rPr lang="en-IN" sz="2800" dirty="0"/>
              <a:t>Methodology</a:t>
            </a:r>
            <a:endParaRPr lang="en-IN" sz="2800" dirty="0"/>
          </a:p>
        </p:txBody>
      </p:sp>
      <p:pic>
        <p:nvPicPr>
          <p:cNvPr id="4" name="Picture 3" descr="Blank diagra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688" y="1700808"/>
            <a:ext cx="5600169" cy="4021435"/>
          </a:xfrm>
          <a:prstGeom prst="rect">
            <a:avLst/>
          </a:prstGeom>
          <a:noFill/>
          <a:ln>
            <a:noFill/>
          </a:ln>
        </p:spPr>
      </p:pic>
    </p:spTree>
    <p:extLst>
      <p:ext uri="{BB962C8B-B14F-4D97-AF65-F5344CB8AC3E}">
        <p14:creationId xmlns:p14="http://schemas.microsoft.com/office/powerpoint/2010/main" val="1982019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56" y="260648"/>
            <a:ext cx="7920880" cy="687606"/>
          </a:xfrm>
        </p:spPr>
        <p:txBody>
          <a:bodyPr>
            <a:normAutofit/>
          </a:bodyPr>
          <a:lstStyle/>
          <a:p>
            <a:r>
              <a:rPr lang="en-IN" sz="2800" dirty="0"/>
              <a:t>Methodology</a:t>
            </a:r>
            <a:endParaRPr lang="en-IN" sz="2800" dirty="0"/>
          </a:p>
        </p:txBody>
      </p:sp>
      <p:sp>
        <p:nvSpPr>
          <p:cNvPr id="3" name="Rectangle 2"/>
          <p:cNvSpPr/>
          <p:nvPr/>
        </p:nvSpPr>
        <p:spPr>
          <a:xfrm>
            <a:off x="539552" y="1412776"/>
            <a:ext cx="7992888" cy="2862322"/>
          </a:xfrm>
          <a:prstGeom prst="rect">
            <a:avLst/>
          </a:prstGeom>
        </p:spPr>
        <p:txBody>
          <a:bodyPr wrap="square">
            <a:spAutoFit/>
          </a:bodyPr>
          <a:lstStyle/>
          <a:p>
            <a:pPr lvl="0" fontAlgn="base">
              <a:spcBef>
                <a:spcPct val="0"/>
              </a:spcBef>
              <a:spcAft>
                <a:spcPct val="0"/>
              </a:spcAft>
            </a:pPr>
            <a:r>
              <a:rPr lang="en-US" b="1" dirty="0">
                <a:latin typeface="Arial" charset="0"/>
                <a:cs typeface="Arial" charset="0"/>
              </a:rPr>
              <a:t>Data Collection &amp; </a:t>
            </a:r>
            <a:r>
              <a:rPr lang="en-US" b="1" dirty="0" smtClean="0">
                <a:latin typeface="Arial" charset="0"/>
                <a:cs typeface="Arial" charset="0"/>
              </a:rPr>
              <a:t>Preprocessing</a:t>
            </a:r>
          </a:p>
          <a:p>
            <a:pPr lvl="0" fontAlgn="base">
              <a:spcBef>
                <a:spcPct val="0"/>
              </a:spcBef>
              <a:spcAft>
                <a:spcPct val="0"/>
              </a:spcAft>
            </a:pPr>
            <a:endParaRPr lang="en-US" dirty="0">
              <a:latin typeface="Arial" charset="0"/>
              <a:cs typeface="Arial" charset="0"/>
            </a:endParaRPr>
          </a:p>
          <a:p>
            <a:pPr lvl="0" eaLnBrk="0" fontAlgn="base" hangingPunct="0">
              <a:spcBef>
                <a:spcPct val="0"/>
              </a:spcBef>
              <a:spcAft>
                <a:spcPct val="0"/>
              </a:spcAft>
              <a:buFontTx/>
              <a:buChar char="•"/>
            </a:pPr>
            <a:r>
              <a:rPr lang="en-US" b="1" dirty="0">
                <a:latin typeface="Arial" charset="0"/>
                <a:cs typeface="Arial" charset="0"/>
              </a:rPr>
              <a:t>Data Sources</a:t>
            </a:r>
            <a:r>
              <a:rPr lang="en-US" dirty="0">
                <a:latin typeface="Arial" charset="0"/>
                <a:cs typeface="Arial" charset="0"/>
              </a:rPr>
              <a:t>: </a:t>
            </a:r>
            <a:r>
              <a:rPr lang="en-US" dirty="0" err="1">
                <a:latin typeface="Arial" charset="0"/>
                <a:cs typeface="Arial" charset="0"/>
              </a:rPr>
              <a:t>FakeNewsNet</a:t>
            </a:r>
            <a:r>
              <a:rPr lang="en-US" dirty="0">
                <a:latin typeface="Arial" charset="0"/>
                <a:cs typeface="Arial" charset="0"/>
              </a:rPr>
              <a:t>, </a:t>
            </a:r>
            <a:r>
              <a:rPr lang="en-US" dirty="0" err="1">
                <a:latin typeface="Arial" charset="0"/>
                <a:cs typeface="Arial" charset="0"/>
              </a:rPr>
              <a:t>Kaggle</a:t>
            </a:r>
            <a:r>
              <a:rPr lang="en-US" dirty="0">
                <a:latin typeface="Arial" charset="0"/>
                <a:cs typeface="Arial" charset="0"/>
              </a:rPr>
              <a:t> (real and fake news articles, metadata)</a:t>
            </a:r>
          </a:p>
          <a:p>
            <a:pPr lvl="0" eaLnBrk="0" fontAlgn="base" hangingPunct="0">
              <a:spcBef>
                <a:spcPct val="0"/>
              </a:spcBef>
              <a:spcAft>
                <a:spcPct val="0"/>
              </a:spcAft>
              <a:buFontTx/>
              <a:buChar char="•"/>
            </a:pPr>
            <a:r>
              <a:rPr lang="en-US" b="1" dirty="0">
                <a:latin typeface="Arial" charset="0"/>
                <a:cs typeface="Arial" charset="0"/>
              </a:rPr>
              <a:t>Text Cleaning</a:t>
            </a:r>
            <a:r>
              <a:rPr lang="en-US" dirty="0">
                <a:latin typeface="Arial" charset="0"/>
                <a:cs typeface="Arial" charset="0"/>
              </a:rPr>
              <a:t>: Remove unwanted characters, tokenize, convert to lowercase, filter </a:t>
            </a:r>
            <a:r>
              <a:rPr lang="en-US" dirty="0" err="1">
                <a:latin typeface="Arial" charset="0"/>
                <a:cs typeface="Arial" charset="0"/>
              </a:rPr>
              <a:t>stopwords</a:t>
            </a:r>
            <a:endParaRPr lang="en-US" dirty="0">
              <a:latin typeface="Arial" charset="0"/>
              <a:cs typeface="Arial" charset="0"/>
            </a:endParaRPr>
          </a:p>
          <a:p>
            <a:pPr lvl="0" eaLnBrk="0" fontAlgn="base" hangingPunct="0">
              <a:lnSpc>
                <a:spcPct val="150000"/>
              </a:lnSpc>
              <a:spcBef>
                <a:spcPct val="0"/>
              </a:spcBef>
              <a:spcAft>
                <a:spcPct val="0"/>
              </a:spcAft>
              <a:buFontTx/>
              <a:buChar char="•"/>
            </a:pPr>
            <a:r>
              <a:rPr lang="en-US" b="1" dirty="0">
                <a:latin typeface="Arial" charset="0"/>
                <a:cs typeface="Arial" charset="0"/>
              </a:rPr>
              <a:t>Normalization</a:t>
            </a:r>
            <a:r>
              <a:rPr lang="en-US" dirty="0">
                <a:latin typeface="Arial" charset="0"/>
                <a:cs typeface="Arial" charset="0"/>
              </a:rPr>
              <a:t>: Lemmatization/Stemming to reduce words to their base form</a:t>
            </a:r>
          </a:p>
          <a:p>
            <a:pPr lvl="0" eaLnBrk="0" fontAlgn="base" hangingPunct="0">
              <a:spcBef>
                <a:spcPct val="0"/>
              </a:spcBef>
              <a:spcAft>
                <a:spcPct val="0"/>
              </a:spcAft>
            </a:pPr>
            <a:endParaRPr lang="en-US" dirty="0">
              <a:latin typeface="Arial" charset="0"/>
              <a:cs typeface="Arial" charset="0"/>
            </a:endParaRPr>
          </a:p>
        </p:txBody>
      </p:sp>
      <p:sp>
        <p:nvSpPr>
          <p:cNvPr id="5" name="Rectangle 4"/>
          <p:cNvSpPr/>
          <p:nvPr/>
        </p:nvSpPr>
        <p:spPr>
          <a:xfrm>
            <a:off x="539552" y="4509120"/>
            <a:ext cx="7776864" cy="1615827"/>
          </a:xfrm>
          <a:prstGeom prst="rect">
            <a:avLst/>
          </a:prstGeom>
        </p:spPr>
        <p:txBody>
          <a:bodyPr wrap="square">
            <a:spAutoFit/>
          </a:bodyPr>
          <a:lstStyle/>
          <a:p>
            <a:r>
              <a:rPr lang="en-US" b="1" dirty="0"/>
              <a:t>6.2 Feature </a:t>
            </a:r>
            <a:r>
              <a:rPr lang="en-US" b="1" dirty="0" smtClean="0"/>
              <a:t>Extraction</a:t>
            </a:r>
          </a:p>
          <a:p>
            <a:endParaRPr lang="en-US" dirty="0"/>
          </a:p>
          <a:p>
            <a:pPr>
              <a:lnSpc>
                <a:spcPct val="150000"/>
              </a:lnSpc>
            </a:pPr>
            <a:r>
              <a:rPr lang="en-US" b="1" dirty="0"/>
              <a:t>Bag of Words (</a:t>
            </a:r>
            <a:r>
              <a:rPr lang="en-US" b="1" dirty="0" err="1"/>
              <a:t>BoW</a:t>
            </a:r>
            <a:r>
              <a:rPr lang="en-US" b="1" dirty="0"/>
              <a:t>)</a:t>
            </a:r>
            <a:r>
              <a:rPr lang="en-US" dirty="0"/>
              <a:t>: Simple word collection (ignores order)</a:t>
            </a:r>
          </a:p>
          <a:p>
            <a:r>
              <a:rPr lang="en-US" b="1" dirty="0"/>
              <a:t>TF-IDF</a:t>
            </a:r>
            <a:r>
              <a:rPr lang="en-US" dirty="0"/>
              <a:t>: Weights words based on frequency within document &amp; dataset</a:t>
            </a:r>
          </a:p>
          <a:p>
            <a:r>
              <a:rPr lang="en-US" b="1" dirty="0"/>
              <a:t>Word </a:t>
            </a:r>
            <a:r>
              <a:rPr lang="en-US" b="1" dirty="0" err="1"/>
              <a:t>Embeddings</a:t>
            </a:r>
            <a:r>
              <a:rPr lang="en-US" dirty="0"/>
              <a:t>: Word2Vec, </a:t>
            </a:r>
            <a:r>
              <a:rPr lang="en-US" dirty="0" err="1"/>
              <a:t>GloVe</a:t>
            </a:r>
            <a:r>
              <a:rPr lang="en-US" dirty="0"/>
              <a:t> for contextual understanding</a:t>
            </a:r>
          </a:p>
        </p:txBody>
      </p:sp>
    </p:spTree>
    <p:extLst>
      <p:ext uri="{BB962C8B-B14F-4D97-AF65-F5344CB8AC3E}">
        <p14:creationId xmlns:p14="http://schemas.microsoft.com/office/powerpoint/2010/main" val="4106790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5556" y="260648"/>
            <a:ext cx="7920880" cy="687606"/>
          </a:xfrm>
        </p:spPr>
        <p:txBody>
          <a:bodyPr>
            <a:normAutofit/>
          </a:bodyPr>
          <a:lstStyle/>
          <a:p>
            <a:r>
              <a:rPr lang="en-IN" sz="2800" dirty="0"/>
              <a:t>Methodology</a:t>
            </a:r>
            <a:endParaRPr lang="en-IN" sz="2800" dirty="0"/>
          </a:p>
        </p:txBody>
      </p:sp>
      <p:sp>
        <p:nvSpPr>
          <p:cNvPr id="3" name="Rectangle 2"/>
          <p:cNvSpPr/>
          <p:nvPr/>
        </p:nvSpPr>
        <p:spPr>
          <a:xfrm>
            <a:off x="539552" y="1412776"/>
            <a:ext cx="7992888" cy="1892826"/>
          </a:xfrm>
          <a:prstGeom prst="rect">
            <a:avLst/>
          </a:prstGeom>
        </p:spPr>
        <p:txBody>
          <a:bodyPr wrap="square">
            <a:spAutoFit/>
          </a:bodyPr>
          <a:lstStyle/>
          <a:p>
            <a:r>
              <a:rPr lang="en-IN" b="1" dirty="0"/>
              <a:t>6.3 Machine Learning </a:t>
            </a:r>
            <a:r>
              <a:rPr lang="en-IN" b="1" dirty="0" smtClean="0"/>
              <a:t>Models</a:t>
            </a:r>
          </a:p>
          <a:p>
            <a:endParaRPr lang="en-IN" dirty="0"/>
          </a:p>
          <a:p>
            <a:r>
              <a:rPr lang="en-IN" b="1" dirty="0"/>
              <a:t>Logistic Regression</a:t>
            </a:r>
            <a:r>
              <a:rPr lang="en-IN" dirty="0"/>
              <a:t>: For binary classification</a:t>
            </a:r>
          </a:p>
          <a:p>
            <a:r>
              <a:rPr lang="en-IN" b="1" dirty="0"/>
              <a:t>Decision Trees</a:t>
            </a:r>
            <a:r>
              <a:rPr lang="en-IN" dirty="0"/>
              <a:t>: Clear decision rules, prone to </a:t>
            </a:r>
            <a:r>
              <a:rPr lang="en-IN" dirty="0" err="1"/>
              <a:t>overfitting</a:t>
            </a:r>
            <a:endParaRPr lang="en-IN" dirty="0"/>
          </a:p>
          <a:p>
            <a:r>
              <a:rPr lang="en-IN" b="1" dirty="0"/>
              <a:t>Random Forests</a:t>
            </a:r>
            <a:r>
              <a:rPr lang="en-IN" dirty="0"/>
              <a:t>: Combines multiple trees for better accuracy</a:t>
            </a:r>
          </a:p>
          <a:p>
            <a:pPr>
              <a:lnSpc>
                <a:spcPct val="150000"/>
              </a:lnSpc>
            </a:pPr>
            <a:r>
              <a:rPr lang="en-IN" b="1" dirty="0"/>
              <a:t>Future Models</a:t>
            </a:r>
            <a:r>
              <a:rPr lang="en-IN" dirty="0"/>
              <a:t>: SVM, Naive Bayes for text classification</a:t>
            </a:r>
          </a:p>
        </p:txBody>
      </p:sp>
      <p:sp>
        <p:nvSpPr>
          <p:cNvPr id="5" name="Rectangle 4"/>
          <p:cNvSpPr/>
          <p:nvPr/>
        </p:nvSpPr>
        <p:spPr>
          <a:xfrm>
            <a:off x="574386" y="3429000"/>
            <a:ext cx="7776864" cy="1200329"/>
          </a:xfrm>
          <a:prstGeom prst="rect">
            <a:avLst/>
          </a:prstGeom>
        </p:spPr>
        <p:txBody>
          <a:bodyPr wrap="square">
            <a:spAutoFit/>
          </a:bodyPr>
          <a:lstStyle/>
          <a:p>
            <a:r>
              <a:rPr lang="en-US" b="1" dirty="0" smtClean="0"/>
              <a:t>Deep Learning Models</a:t>
            </a:r>
            <a:endParaRPr lang="en-US" dirty="0" smtClean="0"/>
          </a:p>
          <a:p>
            <a:r>
              <a:rPr lang="en-US" b="1" dirty="0" smtClean="0"/>
              <a:t>CNNs</a:t>
            </a:r>
            <a:r>
              <a:rPr lang="en-US" dirty="0" smtClean="0"/>
              <a:t>: Identify local patterns in text, detect deceptive language</a:t>
            </a:r>
          </a:p>
          <a:p>
            <a:r>
              <a:rPr lang="en-US" b="1" dirty="0" smtClean="0"/>
              <a:t>BERT</a:t>
            </a:r>
            <a:r>
              <a:rPr lang="en-US" dirty="0" smtClean="0"/>
              <a:t>: Understands context </a:t>
            </a:r>
            <a:r>
              <a:rPr lang="en-US" dirty="0" err="1" smtClean="0"/>
              <a:t>bidirectionally</a:t>
            </a:r>
            <a:r>
              <a:rPr lang="en-US" dirty="0" smtClean="0"/>
              <a:t>, useful for nuanced fake news detection</a:t>
            </a:r>
            <a:endParaRPr lang="en-US" dirty="0"/>
          </a:p>
        </p:txBody>
      </p:sp>
      <p:sp>
        <p:nvSpPr>
          <p:cNvPr id="4" name="Rectangle 3"/>
          <p:cNvSpPr/>
          <p:nvPr/>
        </p:nvSpPr>
        <p:spPr>
          <a:xfrm>
            <a:off x="589463" y="4941168"/>
            <a:ext cx="7488832" cy="1200329"/>
          </a:xfrm>
          <a:prstGeom prst="rect">
            <a:avLst/>
          </a:prstGeom>
        </p:spPr>
        <p:txBody>
          <a:bodyPr wrap="square">
            <a:spAutoFit/>
          </a:bodyPr>
          <a:lstStyle/>
          <a:p>
            <a:r>
              <a:rPr lang="en-IN" b="1" dirty="0"/>
              <a:t>Model Training &amp; Optimization</a:t>
            </a:r>
            <a:endParaRPr lang="en-IN" dirty="0"/>
          </a:p>
          <a:p>
            <a:r>
              <a:rPr lang="en-IN" b="1" dirty="0"/>
              <a:t>Train-Test Split</a:t>
            </a:r>
            <a:r>
              <a:rPr lang="en-IN" dirty="0"/>
              <a:t>: 80% training, 20% testing</a:t>
            </a:r>
          </a:p>
          <a:p>
            <a:r>
              <a:rPr lang="en-IN" b="1" dirty="0"/>
              <a:t>Optimization</a:t>
            </a:r>
            <a:r>
              <a:rPr lang="en-IN" dirty="0"/>
              <a:t>: Grid search, cross-validation, SGD &amp; Adam algorithms</a:t>
            </a:r>
          </a:p>
          <a:p>
            <a:r>
              <a:rPr lang="en-IN" b="1" dirty="0"/>
              <a:t>Loss Function</a:t>
            </a:r>
            <a:r>
              <a:rPr lang="en-IN" dirty="0"/>
              <a:t>: Binary cross-entropy</a:t>
            </a:r>
          </a:p>
        </p:txBody>
      </p:sp>
    </p:spTree>
    <p:extLst>
      <p:ext uri="{BB962C8B-B14F-4D97-AF65-F5344CB8AC3E}">
        <p14:creationId xmlns:p14="http://schemas.microsoft.com/office/powerpoint/2010/main" val="54951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74</TotalTime>
  <Words>1084</Words>
  <Application>Microsoft Office PowerPoint</Application>
  <PresentationFormat>On-screen Show (4:3)</PresentationFormat>
  <Paragraphs>150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Adjacency</vt:lpstr>
      <vt:lpstr>Essential</vt:lpstr>
      <vt:lpstr>PowerPoint Presentation</vt:lpstr>
      <vt:lpstr>introduction</vt:lpstr>
      <vt:lpstr>Literature survey</vt:lpstr>
      <vt:lpstr>PowerPoint Presentation</vt:lpstr>
      <vt:lpstr>. Need for the Proposed Research</vt:lpstr>
      <vt:lpstr>.OBJECTIVES</vt:lpstr>
      <vt:lpstr>Methodology</vt:lpstr>
      <vt:lpstr>Methodology</vt:lpstr>
      <vt:lpstr>Methodology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dc:creator>
  <cp:lastModifiedBy>HARSH</cp:lastModifiedBy>
  <cp:revision>7</cp:revision>
  <dcterms:created xsi:type="dcterms:W3CDTF">2024-09-16T19:44:42Z</dcterms:created>
  <dcterms:modified xsi:type="dcterms:W3CDTF">2024-09-16T22:40:39Z</dcterms:modified>
</cp:coreProperties>
</file>