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10.png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4000" cy="873125"/>
          </a:xfrm>
        </p:spPr>
        <p:txBody>
          <a:bodyPr>
            <a:normAutofit fontScale="90000"/>
          </a:bodyPr>
          <a:lstStyle/>
          <a:p>
            <a:r>
              <a:rPr lang="en-GB" altLang="en-US" dirty="0"/>
              <a:t>Day_2</a:t>
            </a:r>
            <a:endParaRPr lang="en-GB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8935" y="2068830"/>
            <a:ext cx="9144000" cy="869950"/>
          </a:xfrm>
        </p:spPr>
        <p:txBody>
          <a:bodyPr/>
          <a:lstStyle/>
          <a:p>
            <a:r>
              <a:rPr lang="en-GB" altLang="en-US"/>
              <a:t>Mongodb Query Architecture</a:t>
            </a:r>
            <a:endParaRPr lang="en-GB" altLang="en-US"/>
          </a:p>
        </p:txBody>
      </p:sp>
      <p:pic>
        <p:nvPicPr>
          <p:cNvPr id="5" name="Picture 4" descr="1616445994252"/>
          <p:cNvPicPr>
            <a:picLocks noChangeAspect="1"/>
          </p:cNvPicPr>
          <p:nvPr/>
        </p:nvPicPr>
        <p:blipFill>
          <a:blip r:embed="rId1">
            <a:alphaModFix amt="80000"/>
          </a:blip>
          <a:stretch>
            <a:fillRect/>
          </a:stretch>
        </p:blipFill>
        <p:spPr>
          <a:xfrm>
            <a:off x="5791200" y="2823845"/>
            <a:ext cx="4876800" cy="2743200"/>
          </a:xfrm>
          <a:prstGeom prst="rect">
            <a:avLst/>
          </a:prstGeom>
          <a:effectLst>
            <a:glow rad="228600">
              <a:schemeClr val="accent4">
                <a:satMod val="175000"/>
                <a:alpha val="40000"/>
              </a:schemeClr>
            </a:glow>
            <a:innerShdw blurRad="63500" dist="50800">
              <a:prstClr val="black">
                <a:alpha val="50000"/>
              </a:prstClr>
            </a:innerShdw>
          </a:effectLst>
          <a:scene3d>
            <a:camera prst="perspectiveLeft"/>
            <a:lightRig rig="threePt" dir="t"/>
          </a:scene3d>
        </p:spPr>
      </p:pic>
      <p:sp>
        <p:nvSpPr>
          <p:cNvPr id="4" name="Text Box 3"/>
          <p:cNvSpPr txBox="1"/>
          <p:nvPr/>
        </p:nvSpPr>
        <p:spPr>
          <a:xfrm>
            <a:off x="9497695" y="6443345"/>
            <a:ext cx="17233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/>
              <a:t>Ajit Yadav DBA</a:t>
            </a:r>
            <a:endParaRPr lang="en-GB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" name="Picture 13" descr="prepra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0"/>
            <a:ext cx="1626235" cy="1082675"/>
          </a:xfrm>
          <a:prstGeom prst="rect">
            <a:avLst/>
          </a:prstGeom>
        </p:spPr>
      </p:pic>
      <p:pic>
        <p:nvPicPr>
          <p:cNvPr id="15" name="Picture 14" descr="optimizati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165" y="1395095"/>
            <a:ext cx="1454150" cy="814705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850" y="3579495"/>
            <a:ext cx="1673225" cy="1031240"/>
          </a:xfrm>
          <a:prstGeom prst="rect">
            <a:avLst/>
          </a:prstGeom>
        </p:spPr>
      </p:pic>
      <p:pic>
        <p:nvPicPr>
          <p:cNvPr id="23" name="Picture 22" descr="retrival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9595" y="4568825"/>
            <a:ext cx="1393190" cy="985520"/>
          </a:xfrm>
          <a:prstGeom prst="rect">
            <a:avLst/>
          </a:prstGeom>
        </p:spPr>
      </p:pic>
      <p:sp>
        <p:nvSpPr>
          <p:cNvPr id="26" name="Text Box 25"/>
          <p:cNvSpPr txBox="1"/>
          <p:nvPr/>
        </p:nvSpPr>
        <p:spPr>
          <a:xfrm>
            <a:off x="2242185" y="93345"/>
            <a:ext cx="100330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 b="1"/>
              <a:t>Preparation :</a:t>
            </a:r>
            <a:endParaRPr lang="en-GB" altLang="en-US" sz="1200" b="1"/>
          </a:p>
        </p:txBody>
      </p:sp>
      <p:sp>
        <p:nvSpPr>
          <p:cNvPr id="28" name="Text Box 27"/>
          <p:cNvSpPr txBox="1"/>
          <p:nvPr/>
        </p:nvSpPr>
        <p:spPr>
          <a:xfrm>
            <a:off x="2317750" y="352425"/>
            <a:ext cx="408368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Parse and analyzed to determine the optimal execution plan .</a:t>
            </a:r>
            <a:endParaRPr lang="en-GB" altLang="en-US" sz="1200"/>
          </a:p>
          <a:p>
            <a:r>
              <a:rPr lang="en-GB" altLang="en-US" sz="1200"/>
              <a:t>check the query syntax validating the query against the scheme</a:t>
            </a:r>
            <a:endParaRPr lang="en-GB" altLang="en-US" sz="1200"/>
          </a:p>
        </p:txBody>
      </p:sp>
      <p:sp>
        <p:nvSpPr>
          <p:cNvPr id="29" name="Text Box 28"/>
          <p:cNvSpPr txBox="1"/>
          <p:nvPr/>
        </p:nvSpPr>
        <p:spPr>
          <a:xfrm>
            <a:off x="3474085" y="1219200"/>
            <a:ext cx="12433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GB" altLang="en-US" sz="1200" b="1"/>
              <a:t>Optimization :</a:t>
            </a:r>
            <a:endParaRPr lang="en-GB" altLang="en-US" sz="1200" b="1"/>
          </a:p>
        </p:txBody>
      </p:sp>
      <p:sp>
        <p:nvSpPr>
          <p:cNvPr id="30" name="Text Box 29"/>
          <p:cNvSpPr txBox="1"/>
          <p:nvPr/>
        </p:nvSpPr>
        <p:spPr>
          <a:xfrm>
            <a:off x="3565525" y="1505585"/>
            <a:ext cx="450913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query optimizer evaluate the available indexes .</a:t>
            </a:r>
            <a:endParaRPr lang="en-GB" altLang="en-US" sz="1200"/>
          </a:p>
          <a:p>
            <a:r>
              <a:rPr lang="en-GB" altLang="en-US" sz="1200"/>
              <a:t>select the most efficient execution plan based on the query predicates</a:t>
            </a:r>
            <a:endParaRPr lang="en-GB" altLang="en-US" sz="1200"/>
          </a:p>
        </p:txBody>
      </p:sp>
      <p:sp>
        <p:nvSpPr>
          <p:cNvPr id="31" name="Text Box 30"/>
          <p:cNvSpPr txBox="1"/>
          <p:nvPr/>
        </p:nvSpPr>
        <p:spPr>
          <a:xfrm>
            <a:off x="7950200" y="3303905"/>
            <a:ext cx="70929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 b="1"/>
              <a:t>Retrive :</a:t>
            </a:r>
            <a:endParaRPr lang="en-GB" altLang="en-US" sz="1200" b="1"/>
          </a:p>
        </p:txBody>
      </p:sp>
      <p:sp>
        <p:nvSpPr>
          <p:cNvPr id="33" name="Text Box 32"/>
          <p:cNvSpPr txBox="1"/>
          <p:nvPr/>
        </p:nvSpPr>
        <p:spPr>
          <a:xfrm>
            <a:off x="7950200" y="3579495"/>
            <a:ext cx="354330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Retrive the matching document from disk / memory in</a:t>
            </a:r>
            <a:endParaRPr lang="en-GB" altLang="en-US" sz="1200"/>
          </a:p>
          <a:p>
            <a:r>
              <a:rPr lang="en-GB" altLang="en-US" sz="1200"/>
              <a:t> batches</a:t>
            </a:r>
            <a:endParaRPr lang="en-GB" altLang="en-US" sz="1200"/>
          </a:p>
        </p:txBody>
      </p:sp>
      <p:sp>
        <p:nvSpPr>
          <p:cNvPr id="34" name="Text Box 33"/>
          <p:cNvSpPr txBox="1"/>
          <p:nvPr/>
        </p:nvSpPr>
        <p:spPr>
          <a:xfrm>
            <a:off x="9819640" y="4592955"/>
            <a:ext cx="92837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 b="1"/>
              <a:t>Processing :</a:t>
            </a:r>
            <a:endParaRPr lang="en-GB" altLang="en-US" sz="1200" b="1"/>
          </a:p>
        </p:txBody>
      </p:sp>
      <p:sp>
        <p:nvSpPr>
          <p:cNvPr id="35" name="Text Box 34"/>
          <p:cNvSpPr txBox="1"/>
          <p:nvPr/>
        </p:nvSpPr>
        <p:spPr>
          <a:xfrm>
            <a:off x="9876790" y="4868545"/>
            <a:ext cx="220218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involves iterating over the result </a:t>
            </a:r>
            <a:endParaRPr lang="en-GB" altLang="en-US" sz="1200"/>
          </a:p>
          <a:p>
            <a:r>
              <a:rPr lang="en-GB" altLang="en-US" sz="1200"/>
              <a:t>extracting the data</a:t>
            </a:r>
            <a:endParaRPr lang="en-GB" altLang="en-US" sz="1200"/>
          </a:p>
        </p:txBody>
      </p:sp>
      <p:sp>
        <p:nvSpPr>
          <p:cNvPr id="36" name="Text Box 35"/>
          <p:cNvSpPr txBox="1"/>
          <p:nvPr/>
        </p:nvSpPr>
        <p:spPr>
          <a:xfrm>
            <a:off x="5161915" y="2311400"/>
            <a:ext cx="8756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 b="1"/>
              <a:t>Execution :</a:t>
            </a:r>
            <a:endParaRPr lang="en-GB" altLang="en-US" sz="1200" b="1"/>
          </a:p>
        </p:txBody>
      </p:sp>
      <p:sp>
        <p:nvSpPr>
          <p:cNvPr id="37" name="Text Box 36"/>
          <p:cNvSpPr txBox="1"/>
          <p:nvPr/>
        </p:nvSpPr>
        <p:spPr>
          <a:xfrm>
            <a:off x="10748010" y="5754370"/>
            <a:ext cx="99441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 b="1"/>
              <a:t>Completion :</a:t>
            </a:r>
            <a:endParaRPr lang="en-GB" altLang="en-US" sz="1200" b="1"/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5525" y="2480310"/>
            <a:ext cx="1447800" cy="942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1950" y="5755005"/>
            <a:ext cx="1188720" cy="1043940"/>
          </a:xfrm>
          <a:prstGeom prst="rect">
            <a:avLst/>
          </a:prstGeom>
        </p:spPr>
      </p:pic>
      <p:sp>
        <p:nvSpPr>
          <p:cNvPr id="41" name="Text Box 40"/>
          <p:cNvSpPr txBox="1"/>
          <p:nvPr/>
        </p:nvSpPr>
        <p:spPr>
          <a:xfrm>
            <a:off x="5250815" y="2618740"/>
            <a:ext cx="4568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execute the query it scan the select indexes or collections to locate the </a:t>
            </a:r>
            <a:endParaRPr lang="en-GB" altLang="en-US" sz="1200"/>
          </a:p>
          <a:p>
            <a:r>
              <a:rPr lang="en-GB" altLang="en-US" sz="1200"/>
              <a:t>matching document based on the query filter</a:t>
            </a:r>
            <a:endParaRPr lang="en-GB" altLang="en-US" sz="1200"/>
          </a:p>
        </p:txBody>
      </p:sp>
      <p:sp>
        <p:nvSpPr>
          <p:cNvPr id="42" name="Text Box 41"/>
          <p:cNvSpPr txBox="1"/>
          <p:nvPr/>
        </p:nvSpPr>
        <p:spPr>
          <a:xfrm>
            <a:off x="6353810" y="6206490"/>
            <a:ext cx="251841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200"/>
              <a:t>the matching document have been </a:t>
            </a:r>
            <a:endParaRPr lang="en-GB" altLang="en-US" sz="1200"/>
          </a:p>
          <a:p>
            <a:r>
              <a:rPr lang="en-GB" altLang="en-US" sz="1200"/>
              <a:t>retried &amp; processed the find query is</a:t>
            </a:r>
            <a:endParaRPr lang="en-GB" altLang="en-US" sz="1200"/>
          </a:p>
          <a:p>
            <a:r>
              <a:rPr lang="en-GB" altLang="en-US" sz="1200"/>
              <a:t>completed or close the db connection</a:t>
            </a:r>
            <a:endParaRPr lang="en-GB" altLang="en-US" sz="1200"/>
          </a:p>
        </p:txBody>
      </p:sp>
      <p:sp>
        <p:nvSpPr>
          <p:cNvPr id="49" name="Down Arrow 48"/>
          <p:cNvSpPr/>
          <p:nvPr/>
        </p:nvSpPr>
        <p:spPr>
          <a:xfrm>
            <a:off x="3881120" y="826135"/>
            <a:ext cx="143510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0" name="Down Arrow 49"/>
          <p:cNvSpPr/>
          <p:nvPr/>
        </p:nvSpPr>
        <p:spPr>
          <a:xfrm>
            <a:off x="5455285" y="1927860"/>
            <a:ext cx="143510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1" name="Down Arrow 50"/>
          <p:cNvSpPr/>
          <p:nvPr/>
        </p:nvSpPr>
        <p:spPr>
          <a:xfrm>
            <a:off x="8250555" y="2947035"/>
            <a:ext cx="143510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2" name="Down Arrow 51"/>
          <p:cNvSpPr/>
          <p:nvPr/>
        </p:nvSpPr>
        <p:spPr>
          <a:xfrm>
            <a:off x="10142855" y="4173855"/>
            <a:ext cx="143510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>
            <a:off x="11296650" y="5328920"/>
            <a:ext cx="143510" cy="37401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Text Box 53"/>
          <p:cNvSpPr txBox="1"/>
          <p:nvPr/>
        </p:nvSpPr>
        <p:spPr>
          <a:xfrm>
            <a:off x="1379220" y="5090160"/>
            <a:ext cx="2785110" cy="4914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GB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mongod(daemon)</a:t>
            </a:r>
            <a:endParaRPr lang="en-GB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GB" altLang="en-US" sz="1200"/>
              <a:t>This process which take care of everything</a:t>
            </a:r>
            <a:endParaRPr lang="en-GB" altLang="en-US" sz="1200"/>
          </a:p>
        </p:txBody>
      </p:sp>
      <p:pic>
        <p:nvPicPr>
          <p:cNvPr id="56" name="Picture 5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8775" y="3303905"/>
            <a:ext cx="1133475" cy="1762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0180" y="104775"/>
            <a:ext cx="11964035" cy="68929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b="1"/>
              <a:t>Query Preparation:</a:t>
            </a:r>
            <a:endParaRPr lang="en-US" b="1"/>
          </a:p>
          <a:p>
            <a:pPr algn="l"/>
            <a:endParaRPr lang="en-US" b="1"/>
          </a:p>
          <a:p>
            <a:pPr algn="l"/>
            <a:r>
              <a:rPr lang="en-US" sz="1400"/>
              <a:t>When you execute a find query in MongoDB, the query is first parsed and analyzed to determine the optimal execution plan. </a:t>
            </a:r>
            <a:endParaRPr lang="en-US" sz="1400"/>
          </a:p>
          <a:p>
            <a:pPr algn="l"/>
            <a:r>
              <a:rPr lang="en-US" sz="1400"/>
              <a:t>This step involves checking the query syntax, validating the query against the schema, and determining the indexes that can be</a:t>
            </a:r>
            <a:endParaRPr lang="en-US" sz="1400"/>
          </a:p>
          <a:p>
            <a:pPr algn="l"/>
            <a:r>
              <a:rPr lang="en-US" sz="1400"/>
              <a:t> utilized.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Optimization:</a:t>
            </a:r>
            <a:endParaRPr lang="en-US" sz="1400" b="1"/>
          </a:p>
          <a:p>
            <a:pPr algn="l"/>
            <a:endParaRPr lang="en-US" sz="1400" b="1"/>
          </a:p>
          <a:p>
            <a:pPr algn="l"/>
            <a:r>
              <a:rPr lang="en-US" sz="1400"/>
              <a:t>MongoDB’s query optimizer evaluates the available indexes and selects evaluates the available indexes and selects the most efficient execution plan</a:t>
            </a:r>
            <a:endParaRPr lang="en-US" sz="1400"/>
          </a:p>
          <a:p>
            <a:pPr algn="l"/>
            <a:r>
              <a:rPr lang="en-US" sz="1400"/>
              <a:t> based on the</a:t>
            </a:r>
            <a:r>
              <a:rPr lang="en-GB" altLang="en-US" sz="1400"/>
              <a:t> </a:t>
            </a:r>
            <a:r>
              <a:rPr lang="en-US" sz="1400"/>
              <a:t>query predicates, index statistics, and data distribution. The goal is to minimize the number of documents examined and maximize the </a:t>
            </a:r>
            <a:endParaRPr lang="en-US" sz="1400"/>
          </a:p>
          <a:p>
            <a:pPr algn="l"/>
            <a:r>
              <a:rPr lang="en-US" sz="1400"/>
              <a:t>use of indexes.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Execution:</a:t>
            </a:r>
            <a:endParaRPr lang="en-US" sz="1400" b="1"/>
          </a:p>
          <a:p>
            <a:pPr algn="l"/>
            <a:endParaRPr lang="en-US" sz="1400" b="1"/>
          </a:p>
          <a:p>
            <a:pPr algn="l"/>
            <a:r>
              <a:rPr lang="en-US" sz="1400"/>
              <a:t>Once the optimal execution plan is determined, MongoDB executes the query. It scans the selected indexes or collections to locate the matching</a:t>
            </a:r>
            <a:endParaRPr lang="en-US" sz="1400"/>
          </a:p>
          <a:p>
            <a:pPr algn="l"/>
            <a:r>
              <a:rPr lang="en-US" sz="1400"/>
              <a:t> documents based</a:t>
            </a:r>
            <a:r>
              <a:rPr lang="en-GB" altLang="en-US" sz="1400"/>
              <a:t> </a:t>
            </a:r>
            <a:r>
              <a:rPr lang="en-US" sz="1400"/>
              <a:t>on the query filters and projections.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Document Retrieval: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/>
              <a:t>As MongoDB executes the query, it retrieves the matching documents from disk or memory, depending on the storage configuration. The retrieved </a:t>
            </a:r>
            <a:endParaRPr lang="en-US" sz="1400"/>
          </a:p>
          <a:p>
            <a:pPr algn="l"/>
            <a:r>
              <a:rPr lang="en-US" sz="1400"/>
              <a:t>documents are</a:t>
            </a:r>
            <a:r>
              <a:rPr lang="en-GB" altLang="en-US" sz="1400"/>
              <a:t> </a:t>
            </a:r>
            <a:r>
              <a:rPr lang="en-US" sz="1400"/>
              <a:t>returned in batches, where the batch size can be configured by the client.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Result Processing:</a:t>
            </a:r>
            <a:endParaRPr lang="en-US" sz="1400" b="1"/>
          </a:p>
          <a:p>
            <a:pPr algn="l"/>
            <a:r>
              <a:rPr lang="en-US" sz="1400"/>
              <a:t>The client application receives the batches of documents and processes them as desired. This may involve iterating over the results, applying </a:t>
            </a:r>
            <a:endParaRPr lang="en-US" sz="1400"/>
          </a:p>
          <a:p>
            <a:pPr algn="l"/>
            <a:r>
              <a:rPr lang="en-US" sz="1400"/>
              <a:t>additional filtering or </a:t>
            </a:r>
            <a:r>
              <a:rPr lang="en-GB" altLang="en-US" sz="1400"/>
              <a:t> </a:t>
            </a:r>
            <a:r>
              <a:rPr lang="en-US" sz="1400"/>
              <a:t>transformations, and extracting the required data.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Completion:</a:t>
            </a:r>
            <a:endParaRPr lang="en-US" sz="1400" b="1"/>
          </a:p>
          <a:p>
            <a:pPr algn="l"/>
            <a:r>
              <a:rPr lang="en-US" sz="1400"/>
              <a:t>Once all the matching documents have been retrieved and processed, the find query is considered complete. The client can then continue with further</a:t>
            </a:r>
            <a:endParaRPr lang="en-US" sz="1400"/>
          </a:p>
          <a:p>
            <a:pPr algn="l"/>
            <a:r>
              <a:rPr lang="en-US" sz="1400"/>
              <a:t> operations or</a:t>
            </a:r>
            <a:r>
              <a:rPr lang="en-GB" altLang="en-US" sz="1400"/>
              <a:t> </a:t>
            </a:r>
            <a:r>
              <a:rPr lang="en-US" sz="1400"/>
              <a:t>close the database connection.</a:t>
            </a:r>
            <a:endParaRPr lang="en-US" sz="1400"/>
          </a:p>
          <a:p>
            <a:pPr algn="l"/>
            <a:endParaRPr lang="en-US" sz="1400"/>
          </a:p>
          <a:p>
            <a:pPr algn="l"/>
            <a:endParaRPr 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209550"/>
            <a:ext cx="12233275" cy="65544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/>
              <a:t>It’s important to note that the execution time of a find query can vary depending on factors such as the size of the collection, the</a:t>
            </a:r>
            <a:endParaRPr lang="en-US" sz="1400"/>
          </a:p>
          <a:p>
            <a:pPr algn="l"/>
            <a:r>
              <a:rPr lang="en-US" sz="1400"/>
              <a:t> complexity of the query, the presence of suitable indexes, the available system resources, and the network latency between the</a:t>
            </a:r>
            <a:endParaRPr lang="en-US" sz="1400"/>
          </a:p>
          <a:p>
            <a:pPr algn="l"/>
            <a:r>
              <a:rPr lang="en-US" sz="1400"/>
              <a:t> client and the database server.</a:t>
            </a:r>
            <a:endParaRPr lang="en-US" sz="1400"/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Additionally, MongoDB provides various query modifiers, such as sort, limit, and skip, which can affect the query execution and</a:t>
            </a:r>
            <a:endParaRPr lang="en-US" sz="1400"/>
          </a:p>
          <a:p>
            <a:pPr algn="l"/>
            <a:r>
              <a:rPr lang="en-US" sz="1400"/>
              <a:t> result retrieval process. These modifiers allow you to control the ordering of results, limit the number of documents returned, </a:t>
            </a:r>
            <a:endParaRPr lang="en-US" sz="1400"/>
          </a:p>
          <a:p>
            <a:pPr algn="l"/>
            <a:r>
              <a:rPr lang="en-US" sz="1400"/>
              <a:t>and skip a certain number of documents.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Overall, MongoDB’s find query life cycle involves query preparation, optimization, execution, document retrieval, result </a:t>
            </a:r>
            <a:endParaRPr lang="en-US" sz="1400"/>
          </a:p>
          <a:p>
            <a:pPr algn="l"/>
            <a:r>
              <a:rPr lang="en-US" sz="1400"/>
              <a:t>processing, and query completion. Understanding this process can help you optimize your queries and improve their </a:t>
            </a:r>
            <a:endParaRPr lang="en-US" sz="1400"/>
          </a:p>
          <a:p>
            <a:pPr algn="l"/>
            <a:r>
              <a:rPr lang="en-US" sz="1400"/>
              <a:t>performance.</a:t>
            </a:r>
            <a:endParaRPr lang="en-US" sz="1400"/>
          </a:p>
          <a:p>
            <a:pPr algn="l"/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The MongoDB query optimizer is a component of the MongoDB database that is responsible for selecting the most efficient query execution plan for a </a:t>
            </a:r>
            <a:endParaRPr lang="en-US" sz="1400"/>
          </a:p>
          <a:p>
            <a:pPr algn="l"/>
            <a:r>
              <a:rPr lang="en-US" sz="1400"/>
              <a:t>given query. It analyzes the query and determines the best approach to retrieve and manipulate the requested data from the database.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Here is a high-level overview of how the MongoDB query optimizer works: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Parsing:</a:t>
            </a:r>
            <a:endParaRPr lang="en-US" sz="1400" b="1"/>
          </a:p>
          <a:p>
            <a:pPr algn="l"/>
            <a:r>
              <a:rPr lang="en-US" sz="1400"/>
              <a:t>When a query is received, the query optimizer first parses the query to understand its structure, including the fields being queried, the filtering conditions, </a:t>
            </a:r>
            <a:endParaRPr lang="en-US" sz="1400"/>
          </a:p>
          <a:p>
            <a:pPr algn="l"/>
            <a:r>
              <a:rPr lang="en-US" sz="1400"/>
              <a:t>and any sorting or aggregation operations.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Analysis:</a:t>
            </a:r>
            <a:endParaRPr lang="en-US" sz="1400" b="1"/>
          </a:p>
          <a:p>
            <a:pPr algn="l"/>
            <a:r>
              <a:rPr lang="en-US" sz="1400"/>
              <a:t>The optimizer then performs an analysis of the query to gather relevant statistics and metadata about the collections and indexes involved. This </a:t>
            </a:r>
            <a:endParaRPr lang="en-US" sz="1400"/>
          </a:p>
          <a:p>
            <a:pPr algn="l"/>
            <a:r>
              <a:rPr lang="en-US" sz="1400"/>
              <a:t>information includes</a:t>
            </a:r>
            <a:r>
              <a:rPr lang="en-GB" altLang="en-US" sz="1400"/>
              <a:t> </a:t>
            </a:r>
            <a:r>
              <a:rPr lang="en-US" sz="1400"/>
              <a:t>the size of the collections, the distribution of values in the fields, and the indexes available.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Query Planning:</a:t>
            </a:r>
            <a:endParaRPr lang="en-US" sz="1400" b="1"/>
          </a:p>
          <a:p>
            <a:pPr algn="l"/>
            <a:r>
              <a:rPr lang="en-US" sz="1400"/>
              <a:t>Based on the analysis, the optimizer generates multiple potential query execution plans. Each plan represents a different way to execute the query, </a:t>
            </a:r>
            <a:endParaRPr lang="en-US" sz="1400"/>
          </a:p>
          <a:p>
            <a:pPr algn="l"/>
            <a:r>
              <a:rPr lang="en-US" sz="1400"/>
              <a:t>utilizing different indexes and operations.</a:t>
            </a:r>
            <a:endParaRPr lang="en-US"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12185015" cy="63392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/>
              <a:t>Cost Estimation:</a:t>
            </a:r>
            <a:endParaRPr lang="en-US" sz="1400" b="1"/>
          </a:p>
          <a:p>
            <a:pPr algn="l"/>
            <a:r>
              <a:rPr lang="en-US" sz="1400"/>
              <a:t>The optimizer estimates the execution cost for each query plan. The cost estimation takes into account factors such as the </a:t>
            </a:r>
            <a:endParaRPr lang="en-US" sz="1400"/>
          </a:p>
          <a:p>
            <a:pPr algn="l"/>
            <a:r>
              <a:rPr lang="en-US" sz="1400"/>
              <a:t>number of disk reads, network transfers, memory usage, and CPU operations required for each plan.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Plan Selection:</a:t>
            </a:r>
            <a:endParaRPr lang="en-US" sz="1400" b="1"/>
          </a:p>
          <a:p>
            <a:pPr algn="l"/>
            <a:r>
              <a:rPr lang="en-US" sz="1400"/>
              <a:t>The optimizer compares the estimated costs of the query plans and selects the one with the lowest cost. The goal is to minimize</a:t>
            </a:r>
            <a:endParaRPr lang="en-US" sz="1400"/>
          </a:p>
          <a:p>
            <a:pPr algn="l"/>
            <a:r>
              <a:rPr lang="en-US" sz="1400"/>
              <a:t> the overall resource usage and execution time.</a:t>
            </a:r>
            <a:endParaRPr lang="en-US" sz="1400"/>
          </a:p>
          <a:p>
            <a:pPr algn="l"/>
            <a:endParaRPr lang="en-US" sz="1400" b="1"/>
          </a:p>
          <a:p>
            <a:pPr algn="l"/>
            <a:r>
              <a:rPr lang="en-US" sz="1400" b="1"/>
              <a:t>Execution and Feedback:</a:t>
            </a:r>
            <a:endParaRPr lang="en-US" sz="1400" b="1"/>
          </a:p>
          <a:p>
            <a:pPr algn="l"/>
            <a:r>
              <a:rPr lang="en-US" sz="1400"/>
              <a:t>The chosen query plan is executed, and during the execution, the optimizer collects additional runtime statistics. These statistics </a:t>
            </a:r>
            <a:endParaRPr lang="en-US" sz="1400"/>
          </a:p>
          <a:p>
            <a:pPr algn="l"/>
            <a:r>
              <a:rPr lang="en-US" sz="1400"/>
              <a:t>help improve future query planning by providing information about the actual performance of the chosen plan.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Plan Caching:</a:t>
            </a:r>
            <a:endParaRPr lang="en-US" sz="1400" b="1"/>
          </a:p>
          <a:p>
            <a:pPr algn="l"/>
            <a:r>
              <a:rPr lang="en-US" sz="1400"/>
              <a:t>If a query plan is executed multiple times, MongoDB caches the plan in memory to avoid the need for re-optimization. However,</a:t>
            </a:r>
            <a:endParaRPr lang="en-US" sz="1400"/>
          </a:p>
          <a:p>
            <a:pPr algn="l"/>
            <a:r>
              <a:rPr lang="en-US" sz="1400"/>
              <a:t> if the data or indexes change significantly, the query optimizer may re-evaluate the cached plan and potentially select a different</a:t>
            </a:r>
            <a:endParaRPr lang="en-US" sz="1400"/>
          </a:p>
          <a:p>
            <a:pPr algn="l"/>
            <a:r>
              <a:rPr lang="en-US" sz="1400"/>
              <a:t> plan.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By selecting the most efficient query execution plans, the query optimizer in MongoDB helps improve the overall performance and responsiveness of </a:t>
            </a:r>
            <a:endParaRPr lang="en-US" sz="1400"/>
          </a:p>
          <a:p>
            <a:pPr algn="l"/>
            <a:r>
              <a:rPr lang="en-US" sz="1400"/>
              <a:t>database queries.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In MongoDB, flushing refers to the process of writing data from memory to disk. This is an important aspect of database management to ensure data </a:t>
            </a:r>
            <a:endParaRPr lang="en-US" sz="1400"/>
          </a:p>
          <a:p>
            <a:pPr algn="l"/>
            <a:r>
              <a:rPr lang="en-US" sz="1400"/>
              <a:t>durability and consistency, especially in the event of a system crash or restart. The flushing process in MongoDB is closely related to the concept of write</a:t>
            </a:r>
            <a:endParaRPr lang="en-US" sz="1400"/>
          </a:p>
          <a:p>
            <a:pPr algn="l"/>
            <a:r>
              <a:rPr lang="en-US" sz="1400"/>
              <a:t> operations and data</a:t>
            </a:r>
            <a:r>
              <a:rPr lang="en-GB" altLang="en-US" sz="1400"/>
              <a:t> </a:t>
            </a:r>
            <a:r>
              <a:rPr lang="en-US" sz="1400"/>
              <a:t>persistence. Here’s how flushing happens in MongoDB: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/>
              <a:t>Write Operations and Memory: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/>
              <a:t>When you perform write operations (such as inserts, updates, or deletes) in MongoDB, the data is initially written to memory (RAM) in a data structure </a:t>
            </a:r>
            <a:endParaRPr lang="en-US" sz="1400"/>
          </a:p>
          <a:p>
            <a:pPr algn="l"/>
            <a:r>
              <a:rPr lang="en-US" sz="1400"/>
              <a:t>called the WiredTiger cache. This cache holds recently modified or inserted data before it is persisted to disk.</a:t>
            </a:r>
            <a:endParaRPr lang="en-US" sz="1400"/>
          </a:p>
          <a:p>
            <a:pPr algn="l"/>
            <a:endParaRPr lang="en-US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660" y="107315"/>
            <a:ext cx="10168890" cy="60928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endParaRPr lang="en-US"/>
          </a:p>
          <a:p>
            <a:pPr algn="l"/>
            <a:r>
              <a:rPr lang="en-US" sz="1400" b="1">
                <a:sym typeface="+mn-ea"/>
              </a:rPr>
              <a:t>Write Concern and Durability: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MongoDB provides a concept called “write concern,” which allows you to control the level of data durability you want to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achieve. A write concern specifies how many nodes need to acknowledge the write before it is considered successful.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The default write concern, often referred to as “acknowledged,” ensures that the write operation is acknowledged by the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primary node.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>
                <a:sym typeface="+mn-ea"/>
              </a:rPr>
              <a:t>Journaling: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MongoDB uses a journaling mechanism to ensure data durability. Journaling involves writing changes to an on-disk journal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before they are written to the main data files. This helps in recovering data in the event of a crash. The journal is flushed to disk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periodically, and MongoDB also has options to control the frequency of journal commits.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>
                <a:sym typeface="+mn-ea"/>
              </a:rPr>
              <a:t>Flush to Disk: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The data in the WiredTiger cache is periodically flushed to disk. This flushing process is managed by the storage engine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(WiredTiger in most cases). The frequency of flushing and the amount of data flushed depend on various factors, including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system resources, workload, and write concern settings.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 b="1">
                <a:sym typeface="+mn-ea"/>
              </a:rPr>
              <a:t>Checkpoints: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WiredTiger maintains checkpoints, which are consistent snapshots of the data files. During a checkpoint, modified data in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memory is written to the data files on disk. This process helps ensure that the data on disk is consistent and can be used for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recovery.</a:t>
            </a:r>
            <a:endParaRPr lang="en-US" sz="1400"/>
          </a:p>
          <a:p>
            <a:pPr algn="l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7335" y="184150"/>
            <a:ext cx="9300210" cy="42462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1400" b="1">
                <a:sym typeface="+mn-ea"/>
              </a:rPr>
              <a:t>Background Threads:</a:t>
            </a:r>
            <a:endParaRPr lang="en-US" sz="1400" b="1"/>
          </a:p>
          <a:p>
            <a:pPr algn="l"/>
            <a:r>
              <a:rPr lang="en-US" sz="1400">
                <a:sym typeface="+mn-ea"/>
              </a:rPr>
              <a:t>MongoDB uses background threads to manage various tasks, including flushing data to disk. These threads ensure that data is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 periodically written from memory to disk, while also optimizing the I/O operations to minimize performance impact on the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main application threads.</a:t>
            </a:r>
            <a:endParaRPr lang="en-US" sz="1400"/>
          </a:p>
          <a:p>
            <a:pPr algn="l"/>
            <a:endParaRPr lang="en-US" sz="1400" b="1"/>
          </a:p>
          <a:p>
            <a:pPr algn="l"/>
            <a:r>
              <a:rPr lang="en-US" sz="1400" b="1">
                <a:sym typeface="+mn-ea"/>
              </a:rPr>
              <a:t>WAL (Write-Ahead Logging):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>
                <a:sym typeface="+mn-ea"/>
              </a:rPr>
              <a:t>MongoDB’s storage engine uses a write-ahead logging mechanism to record changes before they are applied to the data files. </a:t>
            </a:r>
            <a:endParaRPr lang="en-US" sz="1400">
              <a:sym typeface="+mn-ea"/>
            </a:endParaRPr>
          </a:p>
          <a:p>
            <a:pPr algn="l"/>
            <a:r>
              <a:rPr lang="en-US" sz="1400">
                <a:sym typeface="+mn-ea"/>
              </a:rPr>
              <a:t>This helps maintain the durability of writes and provides a way to recover data after a crash.</a:t>
            </a:r>
            <a:endParaRPr lang="en-US" sz="1400"/>
          </a:p>
          <a:p>
            <a:pPr algn="l"/>
            <a:endParaRPr lang="en-US"/>
          </a:p>
          <a:p>
            <a:pPr algn="l"/>
            <a:r>
              <a:rPr lang="en-US" sz="1400" b="1"/>
              <a:t>Periodic Maintenance:</a:t>
            </a:r>
            <a:endParaRPr lang="en-US" sz="1400" b="1"/>
          </a:p>
          <a:p>
            <a:pPr algn="l"/>
            <a:endParaRPr lang="en-US" sz="1400"/>
          </a:p>
          <a:p>
            <a:pPr algn="l"/>
            <a:r>
              <a:rPr lang="en-US" sz="1400"/>
              <a:t>MongoDB performs periodic maintenance tasks, such as cleaning up unused space and optimizing storage structures. </a:t>
            </a:r>
            <a:endParaRPr lang="en-US" sz="1400"/>
          </a:p>
          <a:p>
            <a:pPr algn="l"/>
            <a:r>
              <a:rPr lang="en-US" sz="1400"/>
              <a:t>These tasks can also involve flushing data to disk as part of the optimization process.</a:t>
            </a:r>
            <a:endParaRPr lang="en-US" sz="1400"/>
          </a:p>
          <a:p>
            <a:pPr algn="l"/>
            <a:endParaRPr lang="en-US" sz="1400"/>
          </a:p>
          <a:p>
            <a:pPr algn="l"/>
            <a:r>
              <a:rPr lang="en-US" sz="1400"/>
              <a:t>Overall, the flushing process in MongoDB is designed to balance the performance of write operations with data durability. </a:t>
            </a:r>
            <a:endParaRPr lang="en-US" sz="1400"/>
          </a:p>
          <a:p>
            <a:pPr algn="l"/>
            <a:r>
              <a:rPr lang="en-US" sz="1400"/>
              <a:t>The frequency and mechanisms of flushing can be influenced by configuration settings, write concern options, and workload</a:t>
            </a:r>
            <a:endParaRPr lang="en-US" sz="1400"/>
          </a:p>
          <a:p>
            <a:pPr algn="l"/>
            <a:r>
              <a:rPr lang="en-US" sz="1400"/>
              <a:t> characteristics. It’s important to configure your MongoDB deployment appropriately based on your application’s requirements</a:t>
            </a:r>
            <a:endParaRPr lang="en-US" sz="1400"/>
          </a:p>
          <a:p>
            <a:pPr algn="l"/>
            <a:r>
              <a:rPr lang="en-US" sz="1400"/>
              <a:t> and the desired level of data durability.</a:t>
            </a:r>
            <a:endParaRPr lang="en-US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8428</Words>
  <Application>WPS Presentation</Application>
  <PresentationFormat>Widescreen</PresentationFormat>
  <Paragraphs>180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SimSun</vt:lpstr>
      <vt:lpstr>Wingdings</vt:lpstr>
      <vt:lpstr>Microsoft YaHei</vt:lpstr>
      <vt:lpstr>Arial Unicode MS</vt:lpstr>
      <vt:lpstr>Calibri</vt:lpstr>
      <vt:lpstr>Gear Drives</vt:lpstr>
      <vt:lpstr>Day_2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opo.test1</cp:lastModifiedBy>
  <cp:revision>30</cp:revision>
  <dcterms:created xsi:type="dcterms:W3CDTF">2025-05-05T10:11:00Z</dcterms:created>
  <dcterms:modified xsi:type="dcterms:W3CDTF">2025-05-05T12:07:25Z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C90C3EAE301348418F8C17AFD550742D</vt:lpwstr>
  </property>
  <property fmtid="{D5CDD505-2E9C-101B-9397-08002B2CF9AE}" pid="3" name="KSOProductBuildVer">
    <vt:lpwstr>1033-11.2.0.11486</vt:lpwstr>
  </property>
</Properties>
</file>