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4" r:id="rId4"/>
    <p:sldId id="257" r:id="rId5"/>
    <p:sldId id="258" r:id="rId6"/>
    <p:sldId id="259"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tretch>
            <a:fillRect/>
          </a:stretch>
        </p:blipFill>
        <p:spPr>
          <a:xfrm>
            <a:off x="0" y="0"/>
            <a:ext cx="12208933" cy="6858000"/>
          </a:xfrm>
          <a:prstGeom prst="rect">
            <a:avLst/>
          </a:prstGeom>
          <a:noFill/>
          <a:ln w="9525">
            <a:noFill/>
          </a:ln>
        </p:spPr>
      </p:pic>
      <p:sp>
        <p:nvSpPr>
          <p:cNvPr id="2051"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2422525"/>
            <a:ext cx="10949517" cy="1752600"/>
          </a:xfrm>
        </p:spPr>
        <p:txBody>
          <a:bodyPr/>
          <a:lstStyle>
            <a:lvl1pPr marL="0" indent="0" algn="ctr">
              <a:buFontTx/>
              <a:buNone/>
              <a:defRPr>
                <a:solidFill>
                  <a:schemeClr val="bg1"/>
                </a:solidFill>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9"/>
          <p:cNvPicPr>
            <a:picLocks noChangeAspect="1"/>
          </p:cNvPicPr>
          <p:nvPr/>
        </p:nvPicPr>
        <p:blipFill>
          <a:blip r:embed="rId12"/>
          <a:stretch>
            <a:fillRect/>
          </a:stretch>
        </p:blipFill>
        <p:spPr>
          <a:xfrm>
            <a:off x="0" y="0"/>
            <a:ext cx="12208933"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jpe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image" Target="../media/image11.png"/><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2090"/>
            <a:ext cx="9144000" cy="1304925"/>
          </a:xfrm>
        </p:spPr>
        <p:txBody>
          <a:bodyPr/>
          <a:lstStyle/>
          <a:p>
            <a:r>
              <a:rPr lang="en-IN" altLang="en-US" dirty="0"/>
              <a:t>Day - 2	</a:t>
            </a:r>
            <a:endParaRPr lang="en-IN" altLang="en-US" dirty="0"/>
          </a:p>
        </p:txBody>
      </p:sp>
      <p:sp>
        <p:nvSpPr>
          <p:cNvPr id="3" name="Subtitle 2"/>
          <p:cNvSpPr>
            <a:spLocks noGrp="1"/>
          </p:cNvSpPr>
          <p:nvPr>
            <p:ph type="subTitle" idx="1"/>
          </p:nvPr>
        </p:nvSpPr>
        <p:spPr>
          <a:xfrm>
            <a:off x="1524000" y="1598613"/>
            <a:ext cx="9144000" cy="1655762"/>
          </a:xfrm>
        </p:spPr>
        <p:txBody>
          <a:bodyPr/>
          <a:lstStyle/>
          <a:p>
            <a:r>
              <a:rPr lang="en-US"/>
              <a:t>MongoDB internal Architecture</a:t>
            </a:r>
            <a:endParaRPr lang="en-US"/>
          </a:p>
        </p:txBody>
      </p:sp>
      <p:pic>
        <p:nvPicPr>
          <p:cNvPr id="5" name="Picture 4" descr="1616445994252"/>
          <p:cNvPicPr>
            <a:picLocks noChangeAspect="1"/>
          </p:cNvPicPr>
          <p:nvPr/>
        </p:nvPicPr>
        <p:blipFill>
          <a:blip r:embed="rId1">
            <a:alphaModFix amt="80000"/>
          </a:blip>
          <a:stretch>
            <a:fillRect/>
          </a:stretch>
        </p:blipFill>
        <p:spPr>
          <a:xfrm>
            <a:off x="3657600" y="2280285"/>
            <a:ext cx="4876800" cy="2743200"/>
          </a:xfrm>
          <a:prstGeom prst="rect">
            <a:avLst/>
          </a:prstGeom>
          <a:effectLst>
            <a:glow rad="228600">
              <a:schemeClr val="accent4">
                <a:satMod val="175000"/>
                <a:alpha val="40000"/>
              </a:schemeClr>
            </a:glow>
            <a:innerShdw blurRad="63500" dist="50800">
              <a:prstClr val="black">
                <a:alpha val="50000"/>
              </a:prstClr>
            </a:innerShdw>
          </a:effectLst>
          <a:scene3d>
            <a:camera prst="perspectiveLeft"/>
            <a:lightRig rig="threePt" dir="t"/>
          </a:scene3d>
        </p:spPr>
      </p:pic>
      <p:sp>
        <p:nvSpPr>
          <p:cNvPr id="6" name="Text Box 5"/>
          <p:cNvSpPr txBox="1"/>
          <p:nvPr/>
        </p:nvSpPr>
        <p:spPr>
          <a:xfrm>
            <a:off x="10062210" y="6337300"/>
            <a:ext cx="1875790" cy="368300"/>
          </a:xfrm>
          <a:prstGeom prst="rect">
            <a:avLst/>
          </a:prstGeom>
          <a:noFill/>
        </p:spPr>
        <p:txBody>
          <a:bodyPr wrap="none" rtlCol="0">
            <a:spAutoFit/>
          </a:bodyPr>
          <a:p>
            <a:r>
              <a:rPr lang="en-IN" altLang="en-US"/>
              <a:t>Ajit Yadav (DBA)</a:t>
            </a:r>
            <a:endParaRPr lang="en-IN" altLang="en-US"/>
          </a:p>
        </p:txBody>
      </p:sp>
      <p:pic>
        <p:nvPicPr>
          <p:cNvPr id="4" name="Picture 3" descr="dba_2"/>
          <p:cNvPicPr>
            <a:picLocks noChangeAspect="1"/>
          </p:cNvPicPr>
          <p:nvPr/>
        </p:nvPicPr>
        <p:blipFill>
          <a:blip r:embed="rId2"/>
          <a:stretch>
            <a:fillRect/>
          </a:stretch>
        </p:blipFill>
        <p:spPr>
          <a:xfrm>
            <a:off x="10081895" y="4820920"/>
            <a:ext cx="1856105" cy="151638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4" name="Picture 13" descr="prepration"/>
          <p:cNvPicPr>
            <a:picLocks noChangeAspect="1"/>
          </p:cNvPicPr>
          <p:nvPr/>
        </p:nvPicPr>
        <p:blipFill>
          <a:blip r:embed="rId1"/>
          <a:stretch>
            <a:fillRect/>
          </a:stretch>
        </p:blipFill>
        <p:spPr>
          <a:xfrm>
            <a:off x="427990" y="0"/>
            <a:ext cx="1626235" cy="1082675"/>
          </a:xfrm>
          <a:prstGeom prst="rect">
            <a:avLst/>
          </a:prstGeom>
        </p:spPr>
      </p:pic>
      <p:pic>
        <p:nvPicPr>
          <p:cNvPr id="15" name="Picture 14" descr="optimization"/>
          <p:cNvPicPr>
            <a:picLocks noChangeAspect="1"/>
          </p:cNvPicPr>
          <p:nvPr/>
        </p:nvPicPr>
        <p:blipFill>
          <a:blip r:embed="rId2"/>
          <a:stretch>
            <a:fillRect/>
          </a:stretch>
        </p:blipFill>
        <p:spPr>
          <a:xfrm>
            <a:off x="1955165" y="1395095"/>
            <a:ext cx="1454150" cy="814705"/>
          </a:xfrm>
          <a:prstGeom prst="rect">
            <a:avLst/>
          </a:prstGeom>
        </p:spPr>
      </p:pic>
      <p:pic>
        <p:nvPicPr>
          <p:cNvPr id="22" name="Picture 21"/>
          <p:cNvPicPr>
            <a:picLocks noChangeAspect="1"/>
          </p:cNvPicPr>
          <p:nvPr/>
        </p:nvPicPr>
        <p:blipFill>
          <a:blip r:embed="rId3"/>
          <a:stretch>
            <a:fillRect/>
          </a:stretch>
        </p:blipFill>
        <p:spPr>
          <a:xfrm>
            <a:off x="5784850" y="3579495"/>
            <a:ext cx="1673225" cy="1031240"/>
          </a:xfrm>
          <a:prstGeom prst="rect">
            <a:avLst/>
          </a:prstGeom>
        </p:spPr>
      </p:pic>
      <p:pic>
        <p:nvPicPr>
          <p:cNvPr id="23" name="Picture 22" descr="retrival"/>
          <p:cNvPicPr>
            <a:picLocks noChangeAspect="1"/>
          </p:cNvPicPr>
          <p:nvPr/>
        </p:nvPicPr>
        <p:blipFill>
          <a:blip r:embed="rId4"/>
          <a:stretch>
            <a:fillRect/>
          </a:stretch>
        </p:blipFill>
        <p:spPr>
          <a:xfrm>
            <a:off x="8189595" y="4568825"/>
            <a:ext cx="1393190" cy="985520"/>
          </a:xfrm>
          <a:prstGeom prst="rect">
            <a:avLst/>
          </a:prstGeom>
        </p:spPr>
      </p:pic>
      <p:sp>
        <p:nvSpPr>
          <p:cNvPr id="26" name="Text Box 25"/>
          <p:cNvSpPr txBox="1"/>
          <p:nvPr/>
        </p:nvSpPr>
        <p:spPr>
          <a:xfrm>
            <a:off x="2242185" y="93345"/>
            <a:ext cx="1003300" cy="275590"/>
          </a:xfrm>
          <a:prstGeom prst="rect">
            <a:avLst/>
          </a:prstGeom>
          <a:noFill/>
        </p:spPr>
        <p:txBody>
          <a:bodyPr wrap="none" rtlCol="0">
            <a:spAutoFit/>
          </a:bodyPr>
          <a:p>
            <a:r>
              <a:rPr lang="en-GB" altLang="en-US" sz="1200" b="1"/>
              <a:t>Preparation :</a:t>
            </a:r>
            <a:endParaRPr lang="en-GB" altLang="en-US" sz="1200" b="1"/>
          </a:p>
        </p:txBody>
      </p:sp>
      <p:sp>
        <p:nvSpPr>
          <p:cNvPr id="28" name="Text Box 27"/>
          <p:cNvSpPr txBox="1"/>
          <p:nvPr/>
        </p:nvSpPr>
        <p:spPr>
          <a:xfrm>
            <a:off x="2317750" y="352425"/>
            <a:ext cx="4083685" cy="460375"/>
          </a:xfrm>
          <a:prstGeom prst="rect">
            <a:avLst/>
          </a:prstGeom>
          <a:noFill/>
        </p:spPr>
        <p:txBody>
          <a:bodyPr wrap="none" rtlCol="0">
            <a:spAutoFit/>
          </a:bodyPr>
          <a:p>
            <a:r>
              <a:rPr lang="en-GB" altLang="en-US" sz="1200"/>
              <a:t>Parse and analyzed to determine the optimal execution plan .</a:t>
            </a:r>
            <a:endParaRPr lang="en-GB" altLang="en-US" sz="1200"/>
          </a:p>
          <a:p>
            <a:r>
              <a:rPr lang="en-GB" altLang="en-US" sz="1200"/>
              <a:t>check the query syntax validating the query against the scheme</a:t>
            </a:r>
            <a:endParaRPr lang="en-GB" altLang="en-US" sz="1200"/>
          </a:p>
        </p:txBody>
      </p:sp>
      <p:sp>
        <p:nvSpPr>
          <p:cNvPr id="29" name="Text Box 28"/>
          <p:cNvSpPr txBox="1"/>
          <p:nvPr/>
        </p:nvSpPr>
        <p:spPr>
          <a:xfrm>
            <a:off x="3474085" y="1219200"/>
            <a:ext cx="1243330" cy="275590"/>
          </a:xfrm>
          <a:prstGeom prst="rect">
            <a:avLst/>
          </a:prstGeom>
          <a:noFill/>
        </p:spPr>
        <p:txBody>
          <a:bodyPr wrap="square" rtlCol="0">
            <a:spAutoFit/>
          </a:bodyPr>
          <a:p>
            <a:r>
              <a:rPr lang="en-GB" altLang="en-US" sz="1200" b="1"/>
              <a:t>Optimization :</a:t>
            </a:r>
            <a:endParaRPr lang="en-GB" altLang="en-US" sz="1200" b="1"/>
          </a:p>
        </p:txBody>
      </p:sp>
      <p:sp>
        <p:nvSpPr>
          <p:cNvPr id="30" name="Text Box 29"/>
          <p:cNvSpPr txBox="1"/>
          <p:nvPr/>
        </p:nvSpPr>
        <p:spPr>
          <a:xfrm>
            <a:off x="3565525" y="1505585"/>
            <a:ext cx="4509135" cy="460375"/>
          </a:xfrm>
          <a:prstGeom prst="rect">
            <a:avLst/>
          </a:prstGeom>
          <a:noFill/>
        </p:spPr>
        <p:txBody>
          <a:bodyPr wrap="none" rtlCol="0">
            <a:spAutoFit/>
          </a:bodyPr>
          <a:p>
            <a:r>
              <a:rPr lang="en-GB" altLang="en-US" sz="1200"/>
              <a:t>query optimizer evaluate the available indexes .</a:t>
            </a:r>
            <a:endParaRPr lang="en-GB" altLang="en-US" sz="1200"/>
          </a:p>
          <a:p>
            <a:r>
              <a:rPr lang="en-GB" altLang="en-US" sz="1200"/>
              <a:t>select the most efficient execution plan based on the query predicates</a:t>
            </a:r>
            <a:endParaRPr lang="en-GB" altLang="en-US" sz="1200"/>
          </a:p>
        </p:txBody>
      </p:sp>
      <p:sp>
        <p:nvSpPr>
          <p:cNvPr id="31" name="Text Box 30"/>
          <p:cNvSpPr txBox="1"/>
          <p:nvPr/>
        </p:nvSpPr>
        <p:spPr>
          <a:xfrm>
            <a:off x="7950200" y="3303905"/>
            <a:ext cx="709295" cy="275590"/>
          </a:xfrm>
          <a:prstGeom prst="rect">
            <a:avLst/>
          </a:prstGeom>
          <a:noFill/>
        </p:spPr>
        <p:txBody>
          <a:bodyPr wrap="none" rtlCol="0">
            <a:spAutoFit/>
          </a:bodyPr>
          <a:p>
            <a:r>
              <a:rPr lang="en-GB" altLang="en-US" sz="1200" b="1"/>
              <a:t>Retrive :</a:t>
            </a:r>
            <a:endParaRPr lang="en-GB" altLang="en-US" sz="1200" b="1"/>
          </a:p>
        </p:txBody>
      </p:sp>
      <p:sp>
        <p:nvSpPr>
          <p:cNvPr id="33" name="Text Box 32"/>
          <p:cNvSpPr txBox="1"/>
          <p:nvPr/>
        </p:nvSpPr>
        <p:spPr>
          <a:xfrm>
            <a:off x="7950200" y="3579495"/>
            <a:ext cx="3543300" cy="460375"/>
          </a:xfrm>
          <a:prstGeom prst="rect">
            <a:avLst/>
          </a:prstGeom>
          <a:noFill/>
        </p:spPr>
        <p:txBody>
          <a:bodyPr wrap="none" rtlCol="0">
            <a:spAutoFit/>
          </a:bodyPr>
          <a:p>
            <a:r>
              <a:rPr lang="en-GB" altLang="en-US" sz="1200"/>
              <a:t>Retrive the matching document from disk / memory in</a:t>
            </a:r>
            <a:endParaRPr lang="en-GB" altLang="en-US" sz="1200"/>
          </a:p>
          <a:p>
            <a:r>
              <a:rPr lang="en-GB" altLang="en-US" sz="1200"/>
              <a:t> batches</a:t>
            </a:r>
            <a:endParaRPr lang="en-GB" altLang="en-US" sz="1200"/>
          </a:p>
        </p:txBody>
      </p:sp>
      <p:sp>
        <p:nvSpPr>
          <p:cNvPr id="34" name="Text Box 33"/>
          <p:cNvSpPr txBox="1"/>
          <p:nvPr/>
        </p:nvSpPr>
        <p:spPr>
          <a:xfrm>
            <a:off x="9819640" y="4592955"/>
            <a:ext cx="928370" cy="275590"/>
          </a:xfrm>
          <a:prstGeom prst="rect">
            <a:avLst/>
          </a:prstGeom>
          <a:noFill/>
        </p:spPr>
        <p:txBody>
          <a:bodyPr wrap="none" rtlCol="0">
            <a:spAutoFit/>
          </a:bodyPr>
          <a:p>
            <a:r>
              <a:rPr lang="en-GB" altLang="en-US" sz="1200" b="1"/>
              <a:t>Processing :</a:t>
            </a:r>
            <a:endParaRPr lang="en-GB" altLang="en-US" sz="1200" b="1"/>
          </a:p>
        </p:txBody>
      </p:sp>
      <p:sp>
        <p:nvSpPr>
          <p:cNvPr id="35" name="Text Box 34"/>
          <p:cNvSpPr txBox="1"/>
          <p:nvPr/>
        </p:nvSpPr>
        <p:spPr>
          <a:xfrm>
            <a:off x="9876790" y="4868545"/>
            <a:ext cx="2202180" cy="460375"/>
          </a:xfrm>
          <a:prstGeom prst="rect">
            <a:avLst/>
          </a:prstGeom>
          <a:noFill/>
        </p:spPr>
        <p:txBody>
          <a:bodyPr wrap="none" rtlCol="0">
            <a:spAutoFit/>
          </a:bodyPr>
          <a:p>
            <a:r>
              <a:rPr lang="en-GB" altLang="en-US" sz="1200"/>
              <a:t>involves iterating over the result </a:t>
            </a:r>
            <a:endParaRPr lang="en-GB" altLang="en-US" sz="1200"/>
          </a:p>
          <a:p>
            <a:r>
              <a:rPr lang="en-GB" altLang="en-US" sz="1200"/>
              <a:t>extracting the data</a:t>
            </a:r>
            <a:endParaRPr lang="en-GB" altLang="en-US" sz="1200"/>
          </a:p>
        </p:txBody>
      </p:sp>
      <p:sp>
        <p:nvSpPr>
          <p:cNvPr id="36" name="Text Box 35"/>
          <p:cNvSpPr txBox="1"/>
          <p:nvPr/>
        </p:nvSpPr>
        <p:spPr>
          <a:xfrm>
            <a:off x="5161915" y="2311400"/>
            <a:ext cx="875665" cy="275590"/>
          </a:xfrm>
          <a:prstGeom prst="rect">
            <a:avLst/>
          </a:prstGeom>
          <a:noFill/>
        </p:spPr>
        <p:txBody>
          <a:bodyPr wrap="none" rtlCol="0">
            <a:spAutoFit/>
          </a:bodyPr>
          <a:p>
            <a:r>
              <a:rPr lang="en-GB" altLang="en-US" sz="1200" b="1"/>
              <a:t>Execution :</a:t>
            </a:r>
            <a:endParaRPr lang="en-GB" altLang="en-US" sz="1200" b="1"/>
          </a:p>
        </p:txBody>
      </p:sp>
      <p:sp>
        <p:nvSpPr>
          <p:cNvPr id="37" name="Text Box 36"/>
          <p:cNvSpPr txBox="1"/>
          <p:nvPr/>
        </p:nvSpPr>
        <p:spPr>
          <a:xfrm>
            <a:off x="10748010" y="5754370"/>
            <a:ext cx="994410" cy="275590"/>
          </a:xfrm>
          <a:prstGeom prst="rect">
            <a:avLst/>
          </a:prstGeom>
          <a:noFill/>
        </p:spPr>
        <p:txBody>
          <a:bodyPr wrap="none" rtlCol="0">
            <a:spAutoFit/>
          </a:bodyPr>
          <a:p>
            <a:r>
              <a:rPr lang="en-GB" altLang="en-US" sz="1200" b="1"/>
              <a:t>Completion :</a:t>
            </a:r>
            <a:endParaRPr lang="en-GB" altLang="en-US" sz="1200" b="1"/>
          </a:p>
        </p:txBody>
      </p:sp>
      <p:pic>
        <p:nvPicPr>
          <p:cNvPr id="38" name="Picture 37"/>
          <p:cNvPicPr>
            <a:picLocks noChangeAspect="1"/>
          </p:cNvPicPr>
          <p:nvPr/>
        </p:nvPicPr>
        <p:blipFill>
          <a:blip r:embed="rId5"/>
          <a:stretch>
            <a:fillRect/>
          </a:stretch>
        </p:blipFill>
        <p:spPr>
          <a:xfrm>
            <a:off x="3565525" y="2480310"/>
            <a:ext cx="1447800" cy="942340"/>
          </a:xfrm>
          <a:prstGeom prst="rect">
            <a:avLst/>
          </a:prstGeom>
        </p:spPr>
      </p:pic>
      <p:pic>
        <p:nvPicPr>
          <p:cNvPr id="40" name="Picture 39"/>
          <p:cNvPicPr>
            <a:picLocks noChangeAspect="1"/>
          </p:cNvPicPr>
          <p:nvPr/>
        </p:nvPicPr>
        <p:blipFill>
          <a:blip r:embed="rId6"/>
          <a:stretch>
            <a:fillRect/>
          </a:stretch>
        </p:blipFill>
        <p:spPr>
          <a:xfrm>
            <a:off x="9251950" y="5755005"/>
            <a:ext cx="1188720" cy="1043940"/>
          </a:xfrm>
          <a:prstGeom prst="rect">
            <a:avLst/>
          </a:prstGeom>
        </p:spPr>
      </p:pic>
      <p:sp>
        <p:nvSpPr>
          <p:cNvPr id="41" name="Text Box 40"/>
          <p:cNvSpPr txBox="1"/>
          <p:nvPr/>
        </p:nvSpPr>
        <p:spPr>
          <a:xfrm>
            <a:off x="5250815" y="2618740"/>
            <a:ext cx="4568825" cy="460375"/>
          </a:xfrm>
          <a:prstGeom prst="rect">
            <a:avLst/>
          </a:prstGeom>
          <a:noFill/>
        </p:spPr>
        <p:txBody>
          <a:bodyPr wrap="none" rtlCol="0">
            <a:spAutoFit/>
          </a:bodyPr>
          <a:p>
            <a:r>
              <a:rPr lang="en-GB" altLang="en-US" sz="1200"/>
              <a:t>execute the query it scan the select indexes or collections to locate the </a:t>
            </a:r>
            <a:endParaRPr lang="en-GB" altLang="en-US" sz="1200"/>
          </a:p>
          <a:p>
            <a:r>
              <a:rPr lang="en-GB" altLang="en-US" sz="1200"/>
              <a:t>matching document based on the query filter</a:t>
            </a:r>
            <a:endParaRPr lang="en-GB" altLang="en-US" sz="1200"/>
          </a:p>
        </p:txBody>
      </p:sp>
      <p:sp>
        <p:nvSpPr>
          <p:cNvPr id="42" name="Text Box 41"/>
          <p:cNvSpPr txBox="1"/>
          <p:nvPr/>
        </p:nvSpPr>
        <p:spPr>
          <a:xfrm>
            <a:off x="6353810" y="6206490"/>
            <a:ext cx="2518410" cy="645160"/>
          </a:xfrm>
          <a:prstGeom prst="rect">
            <a:avLst/>
          </a:prstGeom>
          <a:noFill/>
        </p:spPr>
        <p:txBody>
          <a:bodyPr wrap="none" rtlCol="0">
            <a:spAutoFit/>
          </a:bodyPr>
          <a:p>
            <a:r>
              <a:rPr lang="en-GB" altLang="en-US" sz="1200"/>
              <a:t>the matching document have been </a:t>
            </a:r>
            <a:endParaRPr lang="en-GB" altLang="en-US" sz="1200"/>
          </a:p>
          <a:p>
            <a:r>
              <a:rPr lang="en-GB" altLang="en-US" sz="1200"/>
              <a:t>retried &amp; processed the find query is</a:t>
            </a:r>
            <a:endParaRPr lang="en-GB" altLang="en-US" sz="1200"/>
          </a:p>
          <a:p>
            <a:r>
              <a:rPr lang="en-GB" altLang="en-US" sz="1200"/>
              <a:t>completed or close the db connection</a:t>
            </a:r>
            <a:endParaRPr lang="en-GB" altLang="en-US" sz="1200"/>
          </a:p>
        </p:txBody>
      </p:sp>
      <p:sp>
        <p:nvSpPr>
          <p:cNvPr id="49" name="Down Arrow 48"/>
          <p:cNvSpPr/>
          <p:nvPr/>
        </p:nvSpPr>
        <p:spPr>
          <a:xfrm>
            <a:off x="3881120" y="826135"/>
            <a:ext cx="143510" cy="374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0" name="Down Arrow 49"/>
          <p:cNvSpPr/>
          <p:nvPr/>
        </p:nvSpPr>
        <p:spPr>
          <a:xfrm>
            <a:off x="5455285" y="1927860"/>
            <a:ext cx="143510" cy="374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1" name="Down Arrow 50"/>
          <p:cNvSpPr/>
          <p:nvPr/>
        </p:nvSpPr>
        <p:spPr>
          <a:xfrm>
            <a:off x="8250555" y="2947035"/>
            <a:ext cx="143510" cy="374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2" name="Down Arrow 51"/>
          <p:cNvSpPr/>
          <p:nvPr/>
        </p:nvSpPr>
        <p:spPr>
          <a:xfrm>
            <a:off x="10142855" y="4173855"/>
            <a:ext cx="143510" cy="374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3" name="Down Arrow 52"/>
          <p:cNvSpPr/>
          <p:nvPr/>
        </p:nvSpPr>
        <p:spPr>
          <a:xfrm>
            <a:off x="11296650" y="5328920"/>
            <a:ext cx="143510" cy="374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4" name="Text Box 53"/>
          <p:cNvSpPr txBox="1"/>
          <p:nvPr/>
        </p:nvSpPr>
        <p:spPr>
          <a:xfrm>
            <a:off x="1379220" y="5090160"/>
            <a:ext cx="2785110" cy="491490"/>
          </a:xfrm>
          <a:prstGeom prst="rect">
            <a:avLst/>
          </a:prstGeom>
          <a:noFill/>
        </p:spPr>
        <p:txBody>
          <a:bodyPr wrap="none" rtlCol="0">
            <a:spAutoFit/>
          </a:bodyPr>
          <a:p>
            <a:r>
              <a:rPr lang="en-GB" altLang="en-US" sz="1400">
                <a:solidFill>
                  <a:schemeClr val="tx1"/>
                </a:solidFill>
                <a:effectLst>
                  <a:outerShdw blurRad="38100" dist="19050" dir="2700000" algn="tl" rotWithShape="0">
                    <a:schemeClr val="dk1">
                      <a:alpha val="40000"/>
                    </a:schemeClr>
                  </a:outerShdw>
                </a:effectLst>
              </a:rPr>
              <a:t>mongod(daemon)</a:t>
            </a:r>
            <a:endParaRPr lang="en-GB" altLang="en-US" sz="1400">
              <a:solidFill>
                <a:schemeClr val="tx1"/>
              </a:solidFill>
              <a:effectLst>
                <a:outerShdw blurRad="38100" dist="19050" dir="2700000" algn="tl" rotWithShape="0">
                  <a:schemeClr val="dk1">
                    <a:alpha val="40000"/>
                  </a:schemeClr>
                </a:outerShdw>
              </a:effectLst>
            </a:endParaRPr>
          </a:p>
          <a:p>
            <a:r>
              <a:rPr lang="en-GB" altLang="en-US" sz="1200"/>
              <a:t>This process which take care of everything</a:t>
            </a:r>
            <a:endParaRPr lang="en-GB" altLang="en-US" sz="1200"/>
          </a:p>
        </p:txBody>
      </p:sp>
      <p:pic>
        <p:nvPicPr>
          <p:cNvPr id="56" name="Picture 55"/>
          <p:cNvPicPr>
            <a:picLocks noChangeAspect="1"/>
          </p:cNvPicPr>
          <p:nvPr/>
        </p:nvPicPr>
        <p:blipFill>
          <a:blip r:embed="rId7"/>
          <a:stretch>
            <a:fillRect/>
          </a:stretch>
        </p:blipFill>
        <p:spPr>
          <a:xfrm>
            <a:off x="1628775" y="3303905"/>
            <a:ext cx="1133475" cy="17621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0" y="142875"/>
            <a:ext cx="12192000" cy="6770370"/>
          </a:xfrm>
          <a:prstGeom prst="rect">
            <a:avLst/>
          </a:prstGeom>
          <a:noFill/>
        </p:spPr>
        <p:txBody>
          <a:bodyPr wrap="square" rtlCol="0">
            <a:spAutoFit/>
          </a:bodyPr>
          <a:p>
            <a:pPr algn="l"/>
            <a:r>
              <a:rPr lang="en-US" sz="1400"/>
              <a:t>In th</a:t>
            </a:r>
            <a:r>
              <a:rPr lang="en-IN" altLang="en-US" sz="1400"/>
              <a:t>is topic we have </a:t>
            </a:r>
            <a:r>
              <a:rPr lang="en-US" sz="1400"/>
              <a:t> discuss the evolution of MongoDB internal architecture on how documents are stored and retrieved focusing onthe index storage</a:t>
            </a:r>
            <a:endParaRPr lang="en-US" sz="1400"/>
          </a:p>
          <a:p>
            <a:pPr algn="l"/>
            <a:r>
              <a:rPr lang="en-US" sz="1400"/>
              <a:t> representation.</a:t>
            </a:r>
            <a:r>
              <a:rPr lang="en-IN" altLang="en-US" sz="1400"/>
              <a:t> </a:t>
            </a:r>
            <a:endParaRPr lang="en-IN" altLang="en-US" sz="1400"/>
          </a:p>
          <a:p>
            <a:pPr algn="l"/>
            <a:r>
              <a:rPr lang="en-US" sz="1400"/>
              <a:t>I assume </a:t>
            </a:r>
            <a:r>
              <a:rPr lang="en-IN" altLang="en-US" sz="1400"/>
              <a:t>reader </a:t>
            </a:r>
            <a:r>
              <a:rPr lang="en-US" sz="1400"/>
              <a:t>is well versed with fundamentals of database engineering such as indexes, B+Trees, data files, WAL etc</a:t>
            </a:r>
            <a:r>
              <a:rPr lang="en-IN" altLang="en-US" sz="1400"/>
              <a:t>. </a:t>
            </a:r>
            <a:endParaRPr lang="en-IN" altLang="en-US" sz="1400"/>
          </a:p>
          <a:p>
            <a:pPr algn="l"/>
            <a:r>
              <a:rPr lang="en-IN" altLang="en-US" sz="1400" b="1"/>
              <a:t>Note :</a:t>
            </a:r>
            <a:r>
              <a:rPr lang="en-IN" altLang="en-US" sz="1400"/>
              <a:t> If don’t know about this i’ll clear in further lectures.</a:t>
            </a:r>
            <a:endParaRPr lang="en-IN" altLang="en-US" sz="1400"/>
          </a:p>
          <a:p>
            <a:pPr algn="l"/>
            <a:endParaRPr lang="en-IN" altLang="en-US" sz="1400"/>
          </a:p>
          <a:p>
            <a:pPr algn="l"/>
            <a:r>
              <a:rPr lang="en-IN" altLang="en-US" sz="1400" b="1"/>
              <a:t>MongoDB Architecture Overview</a:t>
            </a:r>
            <a:endParaRPr lang="en-IN" altLang="en-US" sz="1400" b="1"/>
          </a:p>
          <a:p>
            <a:pPr algn="l"/>
            <a:endParaRPr lang="en-IN" altLang="en-US" sz="1400" b="1"/>
          </a:p>
          <a:p>
            <a:pPr algn="l"/>
            <a:r>
              <a:rPr lang="en-IN" altLang="en-US" sz="1400"/>
              <a:t>MongoDB’s architecture is built to handle the needs of modern applications by providing flexibility, scalability, and performance</a:t>
            </a:r>
            <a:endParaRPr lang="en-IN" altLang="en-US" sz="1400"/>
          </a:p>
          <a:p>
            <a:pPr algn="l"/>
            <a:endParaRPr lang="en-IN" altLang="en-US" sz="1400"/>
          </a:p>
          <a:p>
            <a:pPr algn="l"/>
            <a:r>
              <a:rPr lang="en-IN" altLang="en-US" sz="1400" b="1"/>
              <a:t>Applications</a:t>
            </a:r>
            <a:endParaRPr lang="en-IN" altLang="en-US" sz="1400" b="1"/>
          </a:p>
          <a:p>
            <a:pPr algn="l"/>
            <a:endParaRPr lang="en-IN" altLang="en-US" sz="1400" b="1"/>
          </a:p>
          <a:p>
            <a:pPr algn="l"/>
            <a:r>
              <a:rPr lang="en-IN" altLang="en-US" sz="1400"/>
              <a:t>Applications interacting with MongoDB can be built in various languages like Python, .NET, and Java. These applications typically access data stored on a </a:t>
            </a:r>
            <a:endParaRPr lang="en-IN" altLang="en-US" sz="1400"/>
          </a:p>
          <a:p>
            <a:pPr algn="l"/>
            <a:r>
              <a:rPr lang="en-IN" altLang="en-US" sz="1400"/>
              <a:t>MongoDB server. They interact with MongoDB through drivers, which communicate directly with the MongoDB server.</a:t>
            </a:r>
            <a:endParaRPr lang="en-IN" altLang="en-US" sz="1400"/>
          </a:p>
          <a:p>
            <a:pPr algn="l"/>
            <a:endParaRPr lang="en-IN" altLang="en-US" sz="1400"/>
          </a:p>
          <a:p>
            <a:pPr algn="l"/>
            <a:r>
              <a:rPr lang="en-IN" altLang="en-US" sz="1400"/>
              <a:t>When an application requests data, the MongoDB driver processes the query, connects to the MongoDB server, and executes the query through </a:t>
            </a:r>
            <a:endParaRPr lang="en-IN" altLang="en-US" sz="1400"/>
          </a:p>
          <a:p>
            <a:pPr algn="l"/>
            <a:r>
              <a:rPr lang="en-IN" altLang="en-US" sz="1400"/>
              <a:t>MongoDB’s query engine.</a:t>
            </a:r>
            <a:endParaRPr lang="en-IN" altLang="en-US" sz="1400"/>
          </a:p>
          <a:p>
            <a:pPr algn="l"/>
            <a:endParaRPr lang="en-IN" altLang="en-US" sz="1400"/>
          </a:p>
          <a:p>
            <a:pPr algn="l"/>
            <a:r>
              <a:rPr lang="en-IN" altLang="en-US" sz="1400" b="1"/>
              <a:t>Drivers</a:t>
            </a:r>
            <a:endParaRPr lang="en-IN" altLang="en-US" sz="1400" b="1"/>
          </a:p>
          <a:p>
            <a:pPr algn="l"/>
            <a:endParaRPr lang="en-IN" altLang="en-US" sz="1400" b="1"/>
          </a:p>
          <a:p>
            <a:pPr algn="l"/>
            <a:r>
              <a:rPr lang="en-IN" altLang="en-US" sz="1400"/>
              <a:t>MongoDB drivers serve as the interface between your application and the MongoDB database. They act as a bridge, translating application-level operations into</a:t>
            </a:r>
            <a:endParaRPr lang="en-IN" altLang="en-US" sz="1400"/>
          </a:p>
          <a:p>
            <a:pPr algn="l"/>
            <a:r>
              <a:rPr lang="en-IN" altLang="en-US" sz="1400"/>
              <a:t>MongoDB commands, allowing developers to interact with the database in a seamless way. </a:t>
            </a:r>
            <a:endParaRPr lang="en-IN" altLang="en-US" sz="1400"/>
          </a:p>
          <a:p>
            <a:pPr algn="l"/>
            <a:endParaRPr lang="en-IN" altLang="en-US" sz="1400"/>
          </a:p>
          <a:p>
            <a:pPr algn="l"/>
            <a:r>
              <a:rPr lang="en-IN" altLang="en-US" sz="1400"/>
              <a:t>Drivers provide an API (Application Programming Interface) for CRUD operations—Create, Read, Update, and Delete—allowing you to manage data efficiently.</a:t>
            </a:r>
            <a:endParaRPr lang="en-IN" altLang="en-US" sz="1400"/>
          </a:p>
          <a:p>
            <a:pPr algn="l"/>
            <a:endParaRPr lang="en-IN" altLang="en-US" sz="1400"/>
          </a:p>
          <a:p>
            <a:pPr algn="l"/>
            <a:r>
              <a:rPr lang="en-IN" altLang="en-US" sz="1400" b="1"/>
              <a:t>How MongoDB Drivers Work</a:t>
            </a:r>
            <a:endParaRPr lang="en-IN" altLang="en-US" sz="1400" b="1"/>
          </a:p>
          <a:p>
            <a:pPr algn="l"/>
            <a:endParaRPr lang="en-IN" altLang="en-US" sz="1400"/>
          </a:p>
          <a:p>
            <a:pPr algn="l"/>
            <a:r>
              <a:rPr lang="en-IN" altLang="en-US" sz="1400" b="1"/>
              <a:t>Initialization and Configuration:</a:t>
            </a:r>
            <a:r>
              <a:rPr lang="en-IN" altLang="en-US" sz="1400"/>
              <a:t> Applications initialise MongoDB drivers using a client object, configuring options like timeouts, authentication, and connection settings.</a:t>
            </a:r>
            <a:endParaRPr lang="en-IN" altLang="en-US" sz="1400"/>
          </a:p>
          <a:p>
            <a:pPr algn="l"/>
            <a:endParaRPr lang="en-IN" altLang="en-US" sz="1400"/>
          </a:p>
          <a:p>
            <a:pPr algn="l"/>
            <a:r>
              <a:rPr lang="en-IN" altLang="en-US" sz="1400" b="1"/>
              <a:t>Establishing a Connection:</a:t>
            </a:r>
            <a:r>
              <a:rPr lang="en-IN" altLang="en-US" sz="1400"/>
              <a:t> A connection string (URI) is used to connect to the MongoDB server.</a:t>
            </a:r>
            <a:endParaRPr lang="en-IN" altLang="en-US" sz="1400"/>
          </a:p>
          <a:p>
            <a:pPr algn="l"/>
            <a:endParaRPr lang="en-IN"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835" y="0"/>
            <a:ext cx="11981180" cy="7847330"/>
          </a:xfrm>
          <a:prstGeom prst="rect">
            <a:avLst/>
          </a:prstGeom>
          <a:noFill/>
        </p:spPr>
        <p:txBody>
          <a:bodyPr wrap="square" rtlCol="0">
            <a:spAutoFit/>
          </a:bodyPr>
          <a:p>
            <a:pPr algn="l"/>
            <a:r>
              <a:rPr lang="en-US" sz="1400" b="1"/>
              <a:t>Executing Database Operations:</a:t>
            </a:r>
            <a:r>
              <a:rPr lang="en-US" sz="1400"/>
              <a:t> Drivers execute CRUD operations, transactions, and aggregations against the database.</a:t>
            </a:r>
            <a:endParaRPr lang="en-US" sz="1400"/>
          </a:p>
          <a:p>
            <a:pPr algn="l"/>
            <a:endParaRPr lang="en-US" sz="1400"/>
          </a:p>
          <a:p>
            <a:pPr algn="l"/>
            <a:r>
              <a:rPr lang="en-US" sz="1400" b="1"/>
              <a:t>Handling Data Formats:</a:t>
            </a:r>
            <a:r>
              <a:rPr lang="en-US" sz="1400"/>
              <a:t> MongoDB drivers convert data into BSON format for storage and back into native formats when retrieved.</a:t>
            </a:r>
            <a:endParaRPr lang="en-US" sz="1400"/>
          </a:p>
          <a:p>
            <a:pPr algn="l"/>
            <a:endParaRPr lang="en-US" sz="1400"/>
          </a:p>
          <a:p>
            <a:pPr algn="l"/>
            <a:r>
              <a:rPr lang="en-US" sz="1400" b="1"/>
              <a:t>Transaction Management:</a:t>
            </a:r>
            <a:r>
              <a:rPr lang="en-US" sz="1400"/>
              <a:t> Drivers ensure operations are executed as part of a transaction, with all-or-nothing commit or rollback.</a:t>
            </a:r>
            <a:endParaRPr lang="en-US" sz="1400"/>
          </a:p>
          <a:p>
            <a:pPr algn="l"/>
            <a:endParaRPr lang="en-US" sz="1400"/>
          </a:p>
          <a:p>
            <a:pPr algn="l"/>
            <a:r>
              <a:rPr lang="en-US" sz="1400" b="1"/>
              <a:t>Closing Connections:</a:t>
            </a:r>
            <a:r>
              <a:rPr lang="en-US" sz="1400"/>
              <a:t> When applications shut down, drivers manage the proper closure of active connections and clean up resources.</a:t>
            </a:r>
            <a:endParaRPr lang="en-US" sz="1400"/>
          </a:p>
          <a:p>
            <a:pPr algn="l"/>
            <a:endParaRPr lang="en-US" sz="1400"/>
          </a:p>
          <a:p>
            <a:pPr algn="l"/>
            <a:r>
              <a:rPr lang="en-US" sz="1400" b="1"/>
              <a:t>Note:</a:t>
            </a:r>
            <a:r>
              <a:rPr lang="en-US" sz="1400"/>
              <a:t> Drivers are part of the application stack and not the MongoDB server. They enable applications to communicate with MongoDB efficiently.</a:t>
            </a:r>
            <a:endParaRPr lang="en-US" sz="1400"/>
          </a:p>
          <a:p>
            <a:pPr algn="l"/>
            <a:endParaRPr lang="en-US" sz="1400"/>
          </a:p>
          <a:p>
            <a:pPr algn="l"/>
            <a:r>
              <a:rPr lang="en-US" sz="1400" b="1"/>
              <a:t>MongoDB Query Engine</a:t>
            </a:r>
            <a:endParaRPr lang="en-US" sz="1400" b="1"/>
          </a:p>
          <a:p>
            <a:pPr algn="l"/>
            <a:r>
              <a:rPr lang="en-US" sz="1400"/>
              <a:t>The MongoDB Query Engine is responsible for processing, optimizing, and executing queries. It handles both simple and complex queries, making data retrieval quick and efficient.</a:t>
            </a:r>
            <a:endParaRPr lang="en-US" sz="1400"/>
          </a:p>
          <a:p>
            <a:pPr algn="l"/>
            <a:endParaRPr lang="en-US" sz="1400"/>
          </a:p>
          <a:p>
            <a:pPr algn="l"/>
            <a:endParaRPr lang="en-US" sz="1400"/>
          </a:p>
          <a:p>
            <a:pPr algn="l"/>
            <a:endParaRPr lang="en-US" sz="1400"/>
          </a:p>
          <a:p>
            <a:pPr algn="l"/>
            <a:endParaRPr lang="en-US" sz="1400"/>
          </a:p>
          <a:p>
            <a:pPr algn="l"/>
            <a:endParaRPr lang="en-US" sz="1400"/>
          </a:p>
          <a:p>
            <a:pPr algn="l"/>
            <a:r>
              <a:rPr lang="en-US" sz="1400">
                <a:solidFill>
                  <a:schemeClr val="tx1"/>
                </a:solidFill>
                <a:effectLst>
                  <a:outerShdw blurRad="38100" dist="19050" dir="2700000" algn="tl" rotWithShape="0">
                    <a:schemeClr val="dk1">
                      <a:alpha val="40000"/>
                    </a:schemeClr>
                  </a:outerShdw>
                </a:effectLst>
              </a:rPr>
              <a:t>How the Query Engine Works </a:t>
            </a:r>
            <a:r>
              <a:rPr lang="en-IN" altLang="en-US" sz="1400">
                <a:solidFill>
                  <a:schemeClr val="tx1"/>
                </a:solidFill>
                <a:effectLst>
                  <a:outerShdw blurRad="38100" dist="19050" dir="2700000" algn="tl" rotWithShape="0">
                    <a:schemeClr val="dk1">
                      <a:alpha val="40000"/>
                    </a:schemeClr>
                  </a:outerShdw>
                </a:effectLst>
              </a:rPr>
              <a:t>:</a:t>
            </a:r>
            <a:endParaRPr lang="en-IN" altLang="en-US" sz="1400">
              <a:solidFill>
                <a:schemeClr val="tx1"/>
              </a:solidFill>
              <a:effectLst>
                <a:outerShdw blurRad="38100" dist="19050" dir="2700000" algn="tl" rotWithShape="0">
                  <a:schemeClr val="dk1">
                    <a:alpha val="40000"/>
                  </a:schemeClr>
                </a:outerShdw>
              </a:effectLst>
            </a:endParaRPr>
          </a:p>
          <a:p>
            <a:pPr algn="l"/>
            <a:endParaRPr lang="en-IN" altLang="en-US" sz="1400"/>
          </a:p>
          <a:p>
            <a:pPr algn="l"/>
            <a:r>
              <a:rPr lang="en-US" sz="1400" b="1"/>
              <a:t>Query Parsing:</a:t>
            </a:r>
            <a:r>
              <a:rPr lang="en-US" sz="1400"/>
              <a:t> When a query is received, it is parsed to check its syntax and is converted into an internal format that MongoDB understands.</a:t>
            </a:r>
            <a:endParaRPr lang="en-US" sz="1400"/>
          </a:p>
          <a:p>
            <a:pPr algn="l"/>
            <a:endParaRPr lang="en-US" sz="1400"/>
          </a:p>
          <a:p>
            <a:pPr algn="l"/>
            <a:r>
              <a:rPr lang="en-US" sz="1400" b="1"/>
              <a:t>Query Planning:</a:t>
            </a:r>
            <a:r>
              <a:rPr lang="en-US" sz="1400"/>
              <a:t> MongoDB generates multiple query plans based on available indexes, query filters, and sort order. The query planner then selects the most efficient plan.</a:t>
            </a:r>
            <a:endParaRPr lang="en-US" sz="1400"/>
          </a:p>
          <a:p>
            <a:pPr algn="l"/>
            <a:endParaRPr lang="en-US" sz="1400"/>
          </a:p>
          <a:p>
            <a:pPr algn="l"/>
            <a:r>
              <a:rPr lang="en-US" sz="1400" b="1"/>
              <a:t>Query Execution:</a:t>
            </a:r>
            <a:r>
              <a:rPr lang="en-US" sz="1400"/>
              <a:t> The selected plan is executed, retrieving the necessary data.</a:t>
            </a:r>
            <a:endParaRPr lang="en-US" sz="1400"/>
          </a:p>
          <a:p>
            <a:pPr algn="l"/>
            <a:endParaRPr lang="en-US" sz="1400" b="1"/>
          </a:p>
          <a:p>
            <a:pPr algn="l"/>
            <a:r>
              <a:rPr lang="en-US" sz="1400" b="1"/>
              <a:t>Result Optimization:</a:t>
            </a:r>
            <a:r>
              <a:rPr lang="en-US" sz="1400"/>
              <a:t> The engine continuously refines query execution strategies based on performance metrics, ensuring queries run efficiently over time.</a:t>
            </a:r>
            <a:endParaRPr lang="en-US" sz="1400"/>
          </a:p>
          <a:p>
            <a:pPr algn="l"/>
            <a:endParaRPr lang="en-US" sz="1400"/>
          </a:p>
          <a:p>
            <a:pPr algn="l"/>
            <a:r>
              <a:rPr lang="en-IN" altLang="en-US" sz="1400" b="1"/>
              <a:t>Scenario :</a:t>
            </a:r>
            <a:r>
              <a:rPr lang="en-IN" altLang="en-US" sz="1400"/>
              <a:t> Consider a query that requests all users over the age of 30. The query engine parses the query, identifies indexes on the age field, selects the best query plan, and retrieves the relevant documents from the database.</a:t>
            </a:r>
            <a:endParaRPr lang="en-IN" altLang="en-US" sz="1400"/>
          </a:p>
          <a:p>
            <a:pPr algn="l"/>
            <a:endParaRPr lang="en-US" sz="1400" b="1"/>
          </a:p>
          <a:p>
            <a:pPr algn="l"/>
            <a:endParaRPr lang="en-US" sz="1400" b="1"/>
          </a:p>
          <a:p>
            <a:pPr algn="l"/>
            <a:endParaRPr lang="en-US" sz="1400"/>
          </a:p>
          <a:p>
            <a:pPr algn="l"/>
            <a:endParaRPr lang="en-US" sz="1400"/>
          </a:p>
          <a:p>
            <a:pPr algn="l"/>
            <a:endParaRPr lang="en-US" sz="1400"/>
          </a:p>
        </p:txBody>
      </p:sp>
      <p:pic>
        <p:nvPicPr>
          <p:cNvPr id="3" name="Picture 2"/>
          <p:cNvPicPr>
            <a:picLocks noChangeAspect="1"/>
          </p:cNvPicPr>
          <p:nvPr/>
        </p:nvPicPr>
        <p:blipFill>
          <a:blip r:embed="rId1"/>
          <a:stretch>
            <a:fillRect/>
          </a:stretch>
        </p:blipFill>
        <p:spPr>
          <a:xfrm>
            <a:off x="133985" y="2961005"/>
            <a:ext cx="3689350" cy="9359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3190" y="95250"/>
            <a:ext cx="11966575" cy="6554470"/>
          </a:xfrm>
          <a:prstGeom prst="rect">
            <a:avLst/>
          </a:prstGeom>
          <a:noFill/>
        </p:spPr>
        <p:txBody>
          <a:bodyPr wrap="square" rtlCol="0">
            <a:spAutoFit/>
          </a:bodyPr>
          <a:p>
            <a:pPr algn="l"/>
            <a:r>
              <a:rPr lang="en-US" sz="1400" b="1"/>
              <a:t>MongoDB data model</a:t>
            </a:r>
            <a:endParaRPr lang="en-US" sz="1400" b="1"/>
          </a:p>
          <a:p>
            <a:pPr algn="l"/>
            <a:r>
              <a:rPr lang="en-US" sz="1400"/>
              <a:t>The MongoDB data model defines how data is stored and relationships are maintained between documents.</a:t>
            </a:r>
            <a:endParaRPr lang="en-US" sz="1400"/>
          </a:p>
          <a:p>
            <a:pPr algn="l"/>
            <a:r>
              <a:rPr lang="en-US" sz="1400"/>
              <a:t> MongoDB’s flexible schema allows data to be structured in two key ways:</a:t>
            </a:r>
            <a:endParaRPr lang="en-US" sz="1400"/>
          </a:p>
          <a:p>
            <a:pPr algn="l"/>
            <a:endParaRPr lang="en-US" sz="1400"/>
          </a:p>
          <a:p>
            <a:pPr algn="l"/>
            <a:endParaRPr lang="en-US" sz="1400"/>
          </a:p>
          <a:p>
            <a:pPr algn="l"/>
            <a:endParaRPr lang="en-US" sz="1400"/>
          </a:p>
          <a:p>
            <a:pPr algn="l"/>
            <a:endParaRPr lang="en-US" sz="1400"/>
          </a:p>
          <a:p>
            <a:pPr algn="l"/>
            <a:endParaRPr lang="en-US" sz="1400"/>
          </a:p>
          <a:p>
            <a:pPr algn="l"/>
            <a:endParaRPr lang="en-US" sz="1400"/>
          </a:p>
          <a:p>
            <a:pPr algn="l"/>
            <a:endParaRPr lang="en-US" sz="1400"/>
          </a:p>
          <a:p>
            <a:pPr algn="l"/>
            <a:endParaRPr lang="en-US" sz="1400"/>
          </a:p>
          <a:p>
            <a:pPr algn="l"/>
            <a:endParaRPr lang="en-US" sz="1400"/>
          </a:p>
          <a:p>
            <a:pPr algn="l"/>
            <a:endParaRPr lang="en-US" sz="1400"/>
          </a:p>
          <a:p>
            <a:pPr algn="l"/>
            <a:endParaRPr lang="en-US" sz="1400"/>
          </a:p>
          <a:p>
            <a:pPr algn="l"/>
            <a:endParaRPr lang="en-US" sz="1400"/>
          </a:p>
          <a:p>
            <a:pPr algn="l"/>
            <a:endParaRPr lang="en-US" sz="1400"/>
          </a:p>
          <a:p>
            <a:pPr algn="l"/>
            <a:endParaRPr lang="en-US" sz="1400"/>
          </a:p>
          <a:p>
            <a:pPr algn="l"/>
            <a:endParaRPr lang="en-US" sz="1400"/>
          </a:p>
          <a:p>
            <a:pPr algn="l"/>
            <a:endParaRPr lang="en-IN" altLang="en-US" sz="1400">
              <a:solidFill>
                <a:schemeClr val="tx1"/>
              </a:solidFill>
              <a:effectLst>
                <a:outerShdw blurRad="38100" dist="19050" dir="2700000" algn="tl" rotWithShape="0">
                  <a:schemeClr val="dk1">
                    <a:alpha val="40000"/>
                  </a:schemeClr>
                </a:outerShdw>
              </a:effectLst>
            </a:endParaRPr>
          </a:p>
          <a:p>
            <a:pPr algn="l"/>
            <a:r>
              <a:rPr lang="en-IN" altLang="en-US" sz="1400">
                <a:solidFill>
                  <a:schemeClr val="tx1"/>
                </a:solidFill>
                <a:effectLst>
                  <a:outerShdw blurRad="38100" dist="19050" dir="2700000" algn="tl" rotWithShape="0">
                    <a:schemeClr val="dk1">
                      <a:alpha val="40000"/>
                    </a:schemeClr>
                  </a:outerShdw>
                </a:effectLst>
              </a:rPr>
              <a:t>1. </a:t>
            </a:r>
            <a:r>
              <a:rPr lang="en-US" sz="1400">
                <a:solidFill>
                  <a:schemeClr val="tx1"/>
                </a:solidFill>
                <a:effectLst>
                  <a:outerShdw blurRad="38100" dist="19050" dir="2700000" algn="tl" rotWithShape="0">
                    <a:schemeClr val="dk1">
                      <a:alpha val="40000"/>
                    </a:schemeClr>
                  </a:outerShdw>
                </a:effectLst>
              </a:rPr>
              <a:t>Embedded Data Model</a:t>
            </a:r>
            <a:endParaRPr lang="en-US" sz="1400">
              <a:solidFill>
                <a:schemeClr val="tx1"/>
              </a:solidFill>
              <a:effectLst>
                <a:outerShdw blurRad="38100" dist="19050" dir="2700000" algn="tl" rotWithShape="0">
                  <a:schemeClr val="dk1">
                    <a:alpha val="40000"/>
                  </a:schemeClr>
                </a:outerShdw>
              </a:effectLst>
            </a:endParaRPr>
          </a:p>
          <a:p>
            <a:pPr algn="l"/>
            <a:r>
              <a:rPr lang="en-US" sz="1400">
                <a:solidFill>
                  <a:schemeClr val="tx1"/>
                </a:solidFill>
                <a:effectLst/>
              </a:rPr>
              <a:t>Embedded Data Model (also called a </a:t>
            </a:r>
            <a:r>
              <a:rPr lang="en-US" sz="1400">
                <a:solidFill>
                  <a:schemeClr val="tx1"/>
                </a:solidFill>
                <a:effectLst>
                  <a:outerShdw blurRad="38100" dist="19050" dir="2700000" algn="tl" rotWithShape="0">
                    <a:schemeClr val="dk1">
                      <a:alpha val="40000"/>
                    </a:schemeClr>
                  </a:outerShdw>
                </a:effectLst>
              </a:rPr>
              <a:t>nested document</a:t>
            </a:r>
            <a:r>
              <a:rPr lang="en-US" sz="1400">
                <a:solidFill>
                  <a:schemeClr val="tx1"/>
                </a:solidFill>
                <a:effectLst/>
              </a:rPr>
              <a:t>) means storing related data within the same document rather than in a separate collection.</a:t>
            </a:r>
            <a:endParaRPr lang="en-US" sz="1400">
              <a:solidFill>
                <a:schemeClr val="tx1"/>
              </a:solidFill>
              <a:effectLst/>
            </a:endParaRPr>
          </a:p>
          <a:p>
            <a:pPr algn="l"/>
            <a:r>
              <a:rPr lang="en-US" sz="1400">
                <a:solidFill>
                  <a:schemeClr val="tx1"/>
                </a:solidFill>
                <a:effectLst/>
              </a:rPr>
              <a:t>Instead of using foreign keys like in SQL, MongoDB lets you embed documents inside other documents. This works well for representing "contains" or one-to-few relationships.</a:t>
            </a:r>
            <a:endParaRPr lang="en-US" sz="1400">
              <a:solidFill>
                <a:schemeClr val="tx1"/>
              </a:solidFill>
              <a:effectLst/>
            </a:endParaRPr>
          </a:p>
          <a:p>
            <a:pPr algn="l"/>
            <a:endParaRPr lang="en-US" sz="1400">
              <a:solidFill>
                <a:schemeClr val="tx1"/>
              </a:solidFill>
              <a:effectLst/>
            </a:endParaRPr>
          </a:p>
          <a:p>
            <a:pPr algn="l"/>
            <a:r>
              <a:rPr lang="en-IN" altLang="en-US" sz="1400">
                <a:solidFill>
                  <a:schemeClr val="tx1"/>
                </a:solidFill>
                <a:effectLst>
                  <a:outerShdw blurRad="38100" dist="19050" dir="2700000" algn="tl" rotWithShape="0">
                    <a:schemeClr val="dk1">
                      <a:alpha val="40000"/>
                    </a:schemeClr>
                  </a:outerShdw>
                </a:effectLst>
              </a:rPr>
              <a:t>2. Normalized Data Model</a:t>
            </a:r>
            <a:endParaRPr lang="en-IN" altLang="en-US" sz="1400">
              <a:solidFill>
                <a:schemeClr val="tx1"/>
              </a:solidFill>
              <a:effectLst>
                <a:outerShdw blurRad="38100" dist="19050" dir="2700000" algn="tl" rotWithShape="0">
                  <a:schemeClr val="dk1">
                    <a:alpha val="40000"/>
                  </a:schemeClr>
                </a:outerShdw>
              </a:effectLst>
            </a:endParaRPr>
          </a:p>
          <a:p>
            <a:pPr algn="l"/>
            <a:r>
              <a:rPr lang="en-IN" altLang="en-US" sz="1400">
                <a:solidFill>
                  <a:schemeClr val="tx1"/>
                </a:solidFill>
                <a:effectLst/>
              </a:rPr>
              <a:t>Normalized Data Model means storing related data in separate collections and linking them using references, similar to how relational databases work with foreign keys.</a:t>
            </a:r>
            <a:endParaRPr lang="en-IN" altLang="en-US" sz="1400">
              <a:solidFill>
                <a:schemeClr val="tx1"/>
              </a:solidFill>
              <a:effectLst/>
            </a:endParaRPr>
          </a:p>
          <a:p>
            <a:pPr algn="l"/>
            <a:endParaRPr lang="en-IN" altLang="en-US" sz="1400">
              <a:solidFill>
                <a:schemeClr val="tx1"/>
              </a:solidFill>
              <a:effectLst/>
            </a:endParaRPr>
          </a:p>
          <a:p>
            <a:pPr algn="l"/>
            <a:endParaRPr lang="en-IN" altLang="en-US" sz="1400">
              <a:solidFill>
                <a:schemeClr val="tx1"/>
              </a:solidFill>
              <a:effectLst>
                <a:outerShdw blurRad="38100" dist="19050" dir="2700000" algn="tl" rotWithShape="0">
                  <a:schemeClr val="dk1">
                    <a:alpha val="40000"/>
                  </a:schemeClr>
                </a:outerShdw>
              </a:effectLst>
            </a:endParaRPr>
          </a:p>
          <a:p>
            <a:pPr algn="l"/>
            <a:endParaRPr lang="en-US" sz="1400">
              <a:solidFill>
                <a:schemeClr val="tx1"/>
              </a:solidFill>
              <a:effectLst>
                <a:outerShdw blurRad="38100" dist="19050" dir="2700000" algn="tl" rotWithShape="0">
                  <a:schemeClr val="dk1">
                    <a:alpha val="40000"/>
                  </a:schemeClr>
                </a:outerShdw>
              </a:effectLst>
            </a:endParaRPr>
          </a:p>
        </p:txBody>
      </p:sp>
      <p:pic>
        <p:nvPicPr>
          <p:cNvPr id="3" name="Picture 2"/>
          <p:cNvPicPr>
            <a:picLocks noChangeAspect="1"/>
          </p:cNvPicPr>
          <p:nvPr/>
        </p:nvPicPr>
        <p:blipFill>
          <a:blip r:embed="rId1"/>
          <a:stretch>
            <a:fillRect/>
          </a:stretch>
        </p:blipFill>
        <p:spPr>
          <a:xfrm>
            <a:off x="1644650" y="828675"/>
            <a:ext cx="6304915" cy="31781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1130" y="85725"/>
            <a:ext cx="11906250" cy="8278495"/>
          </a:xfrm>
          <a:prstGeom prst="rect">
            <a:avLst/>
          </a:prstGeom>
          <a:noFill/>
        </p:spPr>
        <p:txBody>
          <a:bodyPr wrap="square" rtlCol="0">
            <a:spAutoFit/>
          </a:bodyPr>
          <a:p>
            <a:pPr algn="l"/>
            <a:r>
              <a:rPr lang="en-US" sz="1400" b="1"/>
              <a:t>Storage Engine</a:t>
            </a:r>
            <a:r>
              <a:rPr lang="en-IN" altLang="en-US" sz="1400" b="1"/>
              <a:t> </a:t>
            </a:r>
            <a:endParaRPr lang="en-IN" altLang="en-US" sz="1400" b="1"/>
          </a:p>
          <a:p>
            <a:pPr algn="l"/>
            <a:endParaRPr lang="en-IN" altLang="en-US" sz="1400" b="1"/>
          </a:p>
          <a:p>
            <a:pPr algn="l"/>
            <a:endParaRPr lang="en-IN" altLang="en-US" sz="1400" b="1"/>
          </a:p>
          <a:p>
            <a:pPr algn="l"/>
            <a:endParaRPr lang="en-IN" altLang="en-US" sz="1400" b="1"/>
          </a:p>
          <a:p>
            <a:pPr algn="l"/>
            <a:endParaRPr lang="en-IN" altLang="en-US" sz="1400" b="1"/>
          </a:p>
          <a:p>
            <a:pPr algn="l"/>
            <a:endParaRPr lang="en-IN" altLang="en-US" sz="1400" b="1"/>
          </a:p>
          <a:p>
            <a:pPr algn="l"/>
            <a:endParaRPr lang="en-IN" altLang="en-US" sz="1400" b="1"/>
          </a:p>
          <a:p>
            <a:pPr algn="l"/>
            <a:endParaRPr lang="en-IN" altLang="en-US" sz="1400" b="1"/>
          </a:p>
          <a:p>
            <a:pPr algn="l"/>
            <a:endParaRPr lang="en-IN" altLang="en-US" sz="1400" b="1"/>
          </a:p>
          <a:p>
            <a:pPr algn="l"/>
            <a:r>
              <a:rPr lang="en-IN" altLang="en-US" sz="1400"/>
              <a:t>MongoDB’s storage engine is responsible for managing how data is stored both in memory and on disk. MongoDB supports several storage engines, including:</a:t>
            </a:r>
            <a:endParaRPr lang="en-IN" altLang="en-US" sz="1400"/>
          </a:p>
          <a:p>
            <a:pPr algn="l"/>
            <a:endParaRPr lang="en-IN" altLang="en-US" sz="1400"/>
          </a:p>
          <a:p>
            <a:pPr algn="l"/>
            <a:r>
              <a:rPr lang="en-IN" altLang="en-US" sz="1400" b="1"/>
              <a:t>MMAPv1:</a:t>
            </a:r>
            <a:r>
              <a:rPr lang="en-IN" altLang="en-US" sz="1400"/>
              <a:t> The original storage engine, now mostly deprecated.</a:t>
            </a:r>
            <a:endParaRPr lang="en-IN" altLang="en-US" sz="1400"/>
          </a:p>
          <a:p>
            <a:pPr algn="l"/>
            <a:r>
              <a:rPr lang="en-IN" altLang="en-US" sz="1400" b="1"/>
              <a:t>Wired Tiger:</a:t>
            </a:r>
            <a:r>
              <a:rPr lang="en-IN" altLang="en-US" sz="1400"/>
              <a:t> The default storage engine, designed for high-concurrency workloads.</a:t>
            </a:r>
            <a:endParaRPr lang="en-IN" altLang="en-US" sz="1400"/>
          </a:p>
          <a:p>
            <a:pPr algn="l"/>
            <a:r>
              <a:rPr lang="en-IN" altLang="en-US" sz="1400" b="1"/>
              <a:t>In Memory:</a:t>
            </a:r>
            <a:r>
              <a:rPr lang="en-IN" altLang="en-US" sz="1400"/>
              <a:t> Optimized for in-memory storage when low-latency access is critical.</a:t>
            </a:r>
            <a:endParaRPr lang="en-IN" altLang="en-US" sz="1400"/>
          </a:p>
          <a:p>
            <a:pPr algn="l"/>
            <a:endParaRPr lang="en-IN" altLang="en-US" sz="1400"/>
          </a:p>
          <a:p>
            <a:pPr algn="l"/>
            <a:r>
              <a:rPr lang="en-IN" altLang="en-US" sz="1400" b="1"/>
              <a:t>Wired Tiger Storage Engine</a:t>
            </a:r>
            <a:endParaRPr lang="en-IN" altLang="en-US" sz="1400" b="1"/>
          </a:p>
          <a:p>
            <a:pPr algn="l"/>
            <a:r>
              <a:rPr lang="en-IN" altLang="en-US" sz="1400"/>
              <a:t> WiredTiger became the default storage engine in MongoDB starting from version 3.2 due to its ability to </a:t>
            </a:r>
            <a:r>
              <a:rPr lang="en-IN" altLang="en-US" sz="1400">
                <a:solidFill>
                  <a:srgbClr val="FF0000"/>
                </a:solidFill>
                <a:effectLst>
                  <a:outerShdw blurRad="38100" dist="19050" dir="2700000" algn="tl" rotWithShape="0">
                    <a:schemeClr val="dk1">
                      <a:alpha val="40000"/>
                    </a:schemeClr>
                  </a:outerShdw>
                </a:effectLst>
              </a:rPr>
              <a:t>handle high-concurrency workloads efficiently</a:t>
            </a:r>
            <a:r>
              <a:rPr lang="en-IN" altLang="en-US" sz="1400"/>
              <a:t>. It provides features like compression, encryption, and document-level concurrency control, which improves performance for modern applications.</a:t>
            </a:r>
            <a:endParaRPr lang="en-IN" altLang="en-US" sz="1400"/>
          </a:p>
          <a:p>
            <a:pPr algn="l"/>
            <a:endParaRPr lang="en-IN" altLang="en-US" sz="1400"/>
          </a:p>
          <a:p>
            <a:pPr algn="l"/>
            <a:r>
              <a:rPr lang="en-IN" altLang="en-US" sz="1400" b="1"/>
              <a:t>Why WiredTiger is the default Storage Engine ?</a:t>
            </a:r>
            <a:endParaRPr lang="en-IN" altLang="en-US" sz="1400" b="1"/>
          </a:p>
          <a:p>
            <a:pPr algn="l"/>
            <a:r>
              <a:rPr lang="en-IN" altLang="en-US" sz="1400"/>
              <a:t>WiredTiger became the default storage engine for MongoDB due to several advantages it holds over MMAPv1, the original storage engine. </a:t>
            </a:r>
            <a:r>
              <a:rPr lang="en-IN" altLang="en-US" sz="1400">
                <a:solidFill>
                  <a:srgbClr val="FF0000"/>
                </a:solidFill>
              </a:rPr>
              <a:t>WiredTiger storage engine offers document-level concurrency control</a:t>
            </a:r>
            <a:r>
              <a:rPr lang="en-IN" altLang="en-US" sz="1400"/>
              <a:t>, whereas MMAPv1 has collection-level locking.</a:t>
            </a:r>
            <a:endParaRPr lang="en-IN" altLang="en-US" sz="1400"/>
          </a:p>
          <a:p>
            <a:pPr algn="l"/>
            <a:endParaRPr lang="en-IN" altLang="en-US" sz="1400"/>
          </a:p>
          <a:p>
            <a:pPr algn="l"/>
            <a:r>
              <a:rPr lang="en-IN" altLang="en-US" sz="1400">
                <a:gradFill>
                  <a:gsLst>
                    <a:gs pos="0">
                      <a:srgbClr val="FE4444"/>
                    </a:gs>
                    <a:gs pos="100000">
                      <a:srgbClr val="832B2B"/>
                    </a:gs>
                  </a:gsLst>
                  <a:lin scaled="0"/>
                </a:gradFill>
              </a:rPr>
              <a:t>It also has a write-ahead log, making it more resistant to crashes</a:t>
            </a:r>
            <a:r>
              <a:rPr lang="en-IN" altLang="en-US" sz="1400"/>
              <a:t>. WiredTiger uses prefix compression, reducing storage costs for larger datasets. Overall, it performs better for random writes and operational databases with low latency and transactional workloads due to its B-tree structure and well-ordered data structure.</a:t>
            </a:r>
            <a:endParaRPr lang="en-IN" altLang="en-US" sz="1400"/>
          </a:p>
          <a:p>
            <a:pPr algn="l"/>
            <a:endParaRPr lang="en-IN" altLang="en-US" sz="1400"/>
          </a:p>
          <a:p>
            <a:pPr algn="l"/>
            <a:endParaRPr lang="en-IN" altLang="en-US" sz="1400"/>
          </a:p>
          <a:p>
            <a:pPr algn="l"/>
            <a:endParaRPr lang="en-IN" altLang="en-US" sz="1400"/>
          </a:p>
          <a:p>
            <a:pPr algn="l"/>
            <a:endParaRPr lang="en-IN" altLang="en-US" sz="1400"/>
          </a:p>
          <a:p>
            <a:pPr algn="l"/>
            <a:endParaRPr lang="en-IN" altLang="en-US" sz="1400"/>
          </a:p>
          <a:p>
            <a:pPr algn="l"/>
            <a:endParaRPr lang="en-IN" altLang="en-US" sz="1400"/>
          </a:p>
          <a:p>
            <a:pPr algn="l"/>
            <a:endParaRPr lang="en-IN" altLang="en-US" sz="1400"/>
          </a:p>
          <a:p>
            <a:pPr algn="l"/>
            <a:endParaRPr lang="en-IN" altLang="en-US" sz="1400"/>
          </a:p>
          <a:p>
            <a:pPr algn="l"/>
            <a:endParaRPr lang="en-IN" altLang="en-US" sz="1400"/>
          </a:p>
          <a:p>
            <a:pPr algn="l"/>
            <a:endParaRPr lang="en-IN" altLang="en-US" sz="1400"/>
          </a:p>
          <a:p>
            <a:pPr algn="l"/>
            <a:endParaRPr lang="en-IN" altLang="en-US" sz="1400"/>
          </a:p>
          <a:p>
            <a:pPr algn="l"/>
            <a:endParaRPr lang="en-IN" altLang="en-US" sz="1400"/>
          </a:p>
        </p:txBody>
      </p:sp>
      <p:pic>
        <p:nvPicPr>
          <p:cNvPr id="5" name="Picture 4"/>
          <p:cNvPicPr>
            <a:picLocks noChangeAspect="1"/>
          </p:cNvPicPr>
          <p:nvPr/>
        </p:nvPicPr>
        <p:blipFill>
          <a:blip r:embed="rId1"/>
          <a:stretch>
            <a:fillRect/>
          </a:stretch>
        </p:blipFill>
        <p:spPr>
          <a:xfrm>
            <a:off x="219075" y="432435"/>
            <a:ext cx="4791075" cy="1257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8267700" y="102235"/>
            <a:ext cx="3766185" cy="3087370"/>
          </a:xfrm>
          <a:prstGeom prst="rect">
            <a:avLst/>
          </a:prstGeom>
        </p:spPr>
      </p:pic>
      <p:sp>
        <p:nvSpPr>
          <p:cNvPr id="3" name="Text Box 2"/>
          <p:cNvSpPr txBox="1"/>
          <p:nvPr/>
        </p:nvSpPr>
        <p:spPr>
          <a:xfrm>
            <a:off x="298450" y="102235"/>
            <a:ext cx="7068185" cy="6554470"/>
          </a:xfrm>
          <a:prstGeom prst="rect">
            <a:avLst/>
          </a:prstGeom>
          <a:noFill/>
        </p:spPr>
        <p:txBody>
          <a:bodyPr wrap="square" rtlCol="0">
            <a:spAutoFit/>
          </a:bodyPr>
          <a:p>
            <a:pPr algn="l"/>
            <a:r>
              <a:rPr lang="en-US" sz="1400" b="1"/>
              <a:t>WiredTiger  Engine</a:t>
            </a:r>
            <a:endParaRPr lang="en-US" sz="1400" b="1"/>
          </a:p>
          <a:p>
            <a:pPr algn="l"/>
            <a:r>
              <a:rPr lang="en-US" sz="1400">
                <a:solidFill>
                  <a:schemeClr val="tx1"/>
                </a:solidFill>
                <a:effectLst>
                  <a:outerShdw blurRad="38100" dist="19050" dir="2700000" algn="tl" rotWithShape="0">
                    <a:schemeClr val="dk1">
                      <a:alpha val="40000"/>
                    </a:schemeClr>
                  </a:outerShdw>
                </a:effectLst>
              </a:rPr>
              <a:t>Components</a:t>
            </a:r>
            <a:endParaRPr lang="en-US" sz="1400">
              <a:solidFill>
                <a:schemeClr val="tx1"/>
              </a:solidFill>
              <a:effectLst>
                <a:outerShdw blurRad="38100" dist="19050" dir="2700000" algn="tl" rotWithShape="0">
                  <a:schemeClr val="dk1">
                    <a:alpha val="40000"/>
                  </a:schemeClr>
                </a:outerShdw>
              </a:effectLst>
            </a:endParaRPr>
          </a:p>
          <a:p>
            <a:pPr algn="l"/>
            <a:endParaRPr lang="en-US" sz="1400"/>
          </a:p>
          <a:p>
            <a:pPr algn="l"/>
            <a:r>
              <a:rPr lang="en-US" sz="1400"/>
              <a:t>Schema &amp; Cursors:</a:t>
            </a:r>
            <a:endParaRPr lang="en-US" sz="1400"/>
          </a:p>
          <a:p>
            <a:pPr algn="l"/>
            <a:endParaRPr lang="en-US" sz="1400"/>
          </a:p>
          <a:p>
            <a:pPr algn="l"/>
            <a:r>
              <a:rPr lang="en-US" sz="1400"/>
              <a:t>Schema : Represents the  structure of the data and  it also  defines how data is stored and organized in the database.</a:t>
            </a:r>
            <a:endParaRPr lang="en-US" sz="1400"/>
          </a:p>
          <a:p>
            <a:pPr algn="l"/>
            <a:endParaRPr lang="en-US" sz="1400"/>
          </a:p>
          <a:p>
            <a:pPr algn="l"/>
            <a:r>
              <a:rPr lang="en-US" sz="1400"/>
              <a:t> Cursors : It allow for sequential iteration through data and facilitate navigating through the stored data efficiently.</a:t>
            </a:r>
            <a:endParaRPr lang="en-US" sz="1400"/>
          </a:p>
          <a:p>
            <a:pPr algn="l"/>
            <a:endParaRPr lang="en-US" sz="1400"/>
          </a:p>
          <a:p>
            <a:pPr algn="l"/>
            <a:r>
              <a:rPr lang="en-US" sz="1400" b="1"/>
              <a:t>Row storage and Column storage:</a:t>
            </a:r>
            <a:endParaRPr lang="en-US" sz="1400" b="1"/>
          </a:p>
          <a:p>
            <a:pPr algn="l"/>
            <a:r>
              <a:rPr lang="en-US" sz="1200"/>
              <a:t>WiredTiger supports these two storage.</a:t>
            </a:r>
            <a:endParaRPr lang="en-US" sz="1200"/>
          </a:p>
          <a:p>
            <a:pPr algn="l"/>
            <a:endParaRPr lang="en-US" sz="1200"/>
          </a:p>
          <a:p>
            <a:pPr algn="l"/>
            <a:r>
              <a:rPr lang="en-US" sz="1200" b="1"/>
              <a:t>Row Storage :</a:t>
            </a:r>
            <a:r>
              <a:rPr lang="en-US" sz="1200"/>
              <a:t> Data is stored in a row-wise format, where entire rows of a table  are stored together.This format is</a:t>
            </a:r>
            <a:r>
              <a:rPr lang="en-IN" altLang="en-US" sz="1200"/>
              <a:t> </a:t>
            </a:r>
            <a:r>
              <a:rPr lang="en-US" sz="1200"/>
              <a:t>ideal for  read and write heavy workloads.</a:t>
            </a:r>
            <a:endParaRPr lang="en-US" sz="1200"/>
          </a:p>
          <a:p>
            <a:pPr algn="l"/>
            <a:r>
              <a:rPr lang="en-US" sz="1200" b="1"/>
              <a:t>Column Storage :</a:t>
            </a:r>
            <a:r>
              <a:rPr lang="en-US" sz="1200"/>
              <a:t> Data is stored column-wise, where each column’s data is stored separately.It is often used for</a:t>
            </a:r>
            <a:endParaRPr lang="en-US" sz="1200"/>
          </a:p>
          <a:p>
            <a:pPr algn="l"/>
            <a:r>
              <a:rPr lang="en-US" sz="1200"/>
              <a:t>analytical workloads.It also improves  the speed of aggregation queries by reducing the amount of data read from disk</a:t>
            </a:r>
            <a:r>
              <a:rPr lang="en-IN" altLang="en-US" sz="1200"/>
              <a:t>.</a:t>
            </a:r>
            <a:endParaRPr lang="en-IN" altLang="en-US" sz="1200"/>
          </a:p>
          <a:p>
            <a:pPr algn="l"/>
            <a:endParaRPr lang="en-IN" altLang="en-US" sz="1200"/>
          </a:p>
          <a:p>
            <a:pPr algn="l"/>
            <a:r>
              <a:rPr lang="en-US" sz="1200" b="1"/>
              <a:t>Cache:</a:t>
            </a:r>
            <a:endParaRPr lang="en-US" sz="1200" b="1"/>
          </a:p>
          <a:p>
            <a:pPr algn="l"/>
            <a:r>
              <a:rPr lang="en-US" sz="1200"/>
              <a:t>It is used to store frequently accessed data and metadata in memory.The cache allows faster reads by reducing the need to access the disk and  improving performance. When the cache fills up, it pushes the least-recently-used data to disk.</a:t>
            </a:r>
            <a:endParaRPr lang="en-US" sz="1200"/>
          </a:p>
          <a:p>
            <a:pPr algn="l"/>
            <a:endParaRPr lang="en-US" sz="1200"/>
          </a:p>
          <a:p>
            <a:pPr algn="l"/>
            <a:r>
              <a:rPr lang="en-US" sz="1200" b="1"/>
              <a:t>Block Management:</a:t>
            </a:r>
            <a:endParaRPr lang="en-US" sz="1200" b="1"/>
          </a:p>
          <a:p>
            <a:pPr algn="l"/>
            <a:r>
              <a:rPr lang="en-US" sz="1200"/>
              <a:t> Handles the allocation and de-allocation of disk space for storing data. Block management ensures that data is stored efficiently on disk and handles tasks such as freeing up space when data is deleted.</a:t>
            </a:r>
            <a:endParaRPr lang="en-US" sz="1200"/>
          </a:p>
          <a:p>
            <a:pPr algn="l"/>
            <a:endParaRPr lang="en-US" sz="1200"/>
          </a:p>
          <a:p>
            <a:pPr algn="l"/>
            <a:r>
              <a:rPr lang="en-US" sz="1200" b="1"/>
              <a:t>Page read / write:</a:t>
            </a:r>
            <a:endParaRPr lang="en-US" sz="1200" b="1"/>
          </a:p>
          <a:p>
            <a:pPr algn="l"/>
            <a:r>
              <a:rPr lang="en-US" sz="1200"/>
              <a:t>Pages are the smallest units of data read from or written to the disk. WiredTiger reads and writes data in pages rather than individual records to improve efficiency.</a:t>
            </a:r>
            <a:endParaRPr lang="en-US" sz="1200"/>
          </a:p>
          <a:p>
            <a:pPr algn="l"/>
            <a:endParaRPr lang="en-US" sz="1200"/>
          </a:p>
        </p:txBody>
      </p:sp>
      <p:sp>
        <p:nvSpPr>
          <p:cNvPr id="4" name="Text Box 3"/>
          <p:cNvSpPr txBox="1"/>
          <p:nvPr/>
        </p:nvSpPr>
        <p:spPr>
          <a:xfrm>
            <a:off x="7366635" y="3332480"/>
            <a:ext cx="4825365" cy="3230245"/>
          </a:xfrm>
          <a:prstGeom prst="rect">
            <a:avLst/>
          </a:prstGeom>
          <a:noFill/>
        </p:spPr>
        <p:txBody>
          <a:bodyPr wrap="square" rtlCol="0">
            <a:spAutoFit/>
          </a:bodyPr>
          <a:p>
            <a:pPr algn="l"/>
            <a:r>
              <a:rPr lang="en-US" sz="1200" b="1">
                <a:sym typeface="+mn-ea"/>
              </a:rPr>
              <a:t>Transactions:</a:t>
            </a:r>
            <a:endParaRPr lang="en-US" sz="1200"/>
          </a:p>
          <a:p>
            <a:pPr algn="l"/>
            <a:r>
              <a:rPr lang="en-US" sz="1200">
                <a:sym typeface="+mn-ea"/>
              </a:rPr>
              <a:t> It ensures ACID properties for all operations.It  allows multiple operations to be grouped together, ensuring that the data remains consistent, even in </a:t>
            </a:r>
            <a:endParaRPr lang="en-US" sz="1200">
              <a:sym typeface="+mn-ea"/>
            </a:endParaRPr>
          </a:p>
          <a:p>
            <a:pPr algn="l"/>
            <a:r>
              <a:rPr lang="en-US" sz="1200">
                <a:sym typeface="+mn-ea"/>
              </a:rPr>
              <a:t>case of failure.</a:t>
            </a:r>
            <a:endParaRPr lang="en-US" sz="1200">
              <a:sym typeface="+mn-ea"/>
            </a:endParaRPr>
          </a:p>
          <a:p>
            <a:pPr algn="l"/>
            <a:endParaRPr lang="en-US" sz="1200"/>
          </a:p>
          <a:p>
            <a:pPr algn="l"/>
            <a:r>
              <a:rPr lang="en-US" sz="1200" b="1">
                <a:sym typeface="+mn-ea"/>
              </a:rPr>
              <a:t>Snapshots:</a:t>
            </a:r>
            <a:endParaRPr lang="en-US" sz="1200"/>
          </a:p>
          <a:p>
            <a:pPr algn="l"/>
            <a:r>
              <a:rPr lang="en-US" sz="1200">
                <a:sym typeface="+mn-ea"/>
              </a:rPr>
              <a:t>Snapshots create consistent views of the data at a particular point in time, </a:t>
            </a:r>
            <a:endParaRPr lang="en-US" sz="1200">
              <a:sym typeface="+mn-ea"/>
            </a:endParaRPr>
          </a:p>
          <a:p>
            <a:pPr algn="l"/>
            <a:r>
              <a:rPr lang="en-US" sz="1200">
                <a:sym typeface="+mn-ea"/>
              </a:rPr>
              <a:t>allowing readers to see a consistent view of the data while writes are being </a:t>
            </a:r>
            <a:endParaRPr lang="en-US" sz="1200">
              <a:sym typeface="+mn-ea"/>
            </a:endParaRPr>
          </a:p>
          <a:p>
            <a:pPr algn="l"/>
            <a:r>
              <a:rPr lang="en-US" sz="1200">
                <a:sym typeface="+mn-ea"/>
              </a:rPr>
              <a:t>performed. This helps in ensuring high concurrency by reducing locking </a:t>
            </a:r>
            <a:endParaRPr lang="en-US" sz="1200">
              <a:sym typeface="+mn-ea"/>
            </a:endParaRPr>
          </a:p>
          <a:p>
            <a:pPr algn="l"/>
            <a:r>
              <a:rPr lang="en-US" sz="1200">
                <a:sym typeface="+mn-ea"/>
              </a:rPr>
              <a:t>contention.</a:t>
            </a:r>
            <a:endParaRPr lang="en-US" sz="1200"/>
          </a:p>
          <a:p>
            <a:pPr algn="l"/>
            <a:endParaRPr lang="en-US" sz="1200"/>
          </a:p>
          <a:p>
            <a:pPr algn="l"/>
            <a:r>
              <a:rPr lang="en-US" sz="1200" b="1">
                <a:sym typeface="+mn-ea"/>
              </a:rPr>
              <a:t>Logging:</a:t>
            </a:r>
            <a:endParaRPr lang="en-US" sz="1200"/>
          </a:p>
          <a:p>
            <a:pPr algn="l"/>
            <a:r>
              <a:rPr lang="en-US" sz="1200">
                <a:sym typeface="+mn-ea"/>
              </a:rPr>
              <a:t>The logging component in WiredTiger is crucial for crash recovery and </a:t>
            </a:r>
            <a:endParaRPr lang="en-US" sz="1200">
              <a:sym typeface="+mn-ea"/>
            </a:endParaRPr>
          </a:p>
          <a:p>
            <a:pPr algn="l"/>
            <a:r>
              <a:rPr lang="en-US" sz="1200">
                <a:sym typeface="+mn-ea"/>
              </a:rPr>
              <a:t>durability. It maintains a record of all changes  made to the database. </a:t>
            </a:r>
            <a:endParaRPr lang="en-US" sz="1200">
              <a:sym typeface="+mn-ea"/>
            </a:endParaRPr>
          </a:p>
          <a:p>
            <a:pPr algn="l"/>
            <a:r>
              <a:rPr lang="en-US" sz="1200">
                <a:sym typeface="+mn-ea"/>
              </a:rPr>
              <a:t>If MongoDB crashes, the log entries can be replayed to restore the </a:t>
            </a:r>
            <a:endParaRPr lang="en-US" sz="1200">
              <a:sym typeface="+mn-ea"/>
            </a:endParaRPr>
          </a:p>
          <a:p>
            <a:pPr algn="l"/>
            <a:r>
              <a:rPr lang="en-US" sz="1200">
                <a:sym typeface="+mn-ea"/>
              </a:rPr>
              <a:t>database to its last consistent state.</a:t>
            </a:r>
            <a:endParaRPr lang="en-US" sz="1200"/>
          </a:p>
          <a:p>
            <a:endParaRPr lang="en-US" sz="12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9710" y="184150"/>
            <a:ext cx="11897995" cy="1599565"/>
          </a:xfrm>
          <a:prstGeom prst="rect">
            <a:avLst/>
          </a:prstGeom>
          <a:noFill/>
        </p:spPr>
        <p:txBody>
          <a:bodyPr wrap="square" rtlCol="0">
            <a:spAutoFit/>
          </a:bodyPr>
          <a:p>
            <a:pPr algn="l"/>
            <a:r>
              <a:rPr lang="en-US" sz="1400" b="1"/>
              <a:t> Database files &amp; Log files</a:t>
            </a:r>
            <a:endParaRPr lang="en-US" sz="1400" b="1"/>
          </a:p>
          <a:p>
            <a:pPr algn="l"/>
            <a:r>
              <a:rPr lang="en-US" sz="1400"/>
              <a:t>These files are mainly used for recovery purpose.</a:t>
            </a:r>
            <a:endParaRPr lang="en-US" sz="1400"/>
          </a:p>
          <a:p>
            <a:pPr algn="l"/>
            <a:endParaRPr lang="en-US" sz="1400"/>
          </a:p>
          <a:p>
            <a:pPr algn="l"/>
            <a:r>
              <a:rPr lang="en-US" sz="1400">
                <a:solidFill>
                  <a:schemeClr val="tx1"/>
                </a:solidFill>
                <a:effectLst>
                  <a:outerShdw blurRad="38100" dist="19050" dir="2700000" algn="tl" rotWithShape="0">
                    <a:schemeClr val="dk1">
                      <a:alpha val="40000"/>
                    </a:schemeClr>
                  </a:outerShdw>
                </a:effectLst>
              </a:rPr>
              <a:t>Database files : </a:t>
            </a:r>
            <a:r>
              <a:rPr lang="en-US" sz="1400"/>
              <a:t>These files store the actual data (documents or records). WiredTiger manages how the data is organized and stored in these files on disk.</a:t>
            </a:r>
            <a:endParaRPr lang="en-US" sz="1400"/>
          </a:p>
          <a:p>
            <a:pPr algn="l"/>
            <a:endParaRPr lang="en-US" sz="1400"/>
          </a:p>
          <a:p>
            <a:pPr algn="l"/>
            <a:r>
              <a:rPr lang="en-US" sz="1400">
                <a:solidFill>
                  <a:schemeClr val="tx1"/>
                </a:solidFill>
                <a:effectLst>
                  <a:outerShdw blurRad="38100" dist="19050" dir="2700000" algn="tl" rotWithShape="0">
                    <a:schemeClr val="dk1">
                      <a:alpha val="40000"/>
                    </a:schemeClr>
                  </a:outerShdw>
                </a:effectLst>
              </a:rPr>
              <a:t>Log files</a:t>
            </a:r>
            <a:r>
              <a:rPr lang="en-IN" altLang="en-US" sz="1400">
                <a:solidFill>
                  <a:schemeClr val="tx1"/>
                </a:solidFill>
                <a:effectLst>
                  <a:outerShdw blurRad="38100" dist="19050" dir="2700000" algn="tl" rotWithShape="0">
                    <a:schemeClr val="dk1">
                      <a:alpha val="40000"/>
                    </a:schemeClr>
                  </a:outerShdw>
                </a:effectLst>
              </a:rPr>
              <a:t>(Journal)</a:t>
            </a:r>
            <a:r>
              <a:rPr lang="en-US" sz="1400">
                <a:solidFill>
                  <a:schemeClr val="tx1"/>
                </a:solidFill>
                <a:effectLst>
                  <a:outerShdw blurRad="38100" dist="19050" dir="2700000" algn="tl" rotWithShape="0">
                    <a:schemeClr val="dk1">
                      <a:alpha val="40000"/>
                    </a:schemeClr>
                  </a:outerShdw>
                </a:effectLst>
              </a:rPr>
              <a:t> :</a:t>
            </a:r>
            <a:r>
              <a:rPr lang="en-US" sz="1400"/>
              <a:t> These store the transaction logs, which are used for crash recovery and ensuring durability.Making sure that committed transactions are saved, even in the event of a system failure.</a:t>
            </a:r>
            <a:endParaRPr lang="en-US" sz="1400"/>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8567</Words>
  <Application>WPS Presentation</Application>
  <PresentationFormat>Widescreen</PresentationFormat>
  <Paragraphs>219</Paragraphs>
  <Slides>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8</vt:i4>
      </vt:variant>
    </vt:vector>
  </HeadingPairs>
  <TitlesOfParts>
    <vt:vector size="15" baseType="lpstr">
      <vt:lpstr>Arial</vt:lpstr>
      <vt:lpstr>SimSun</vt:lpstr>
      <vt:lpstr>Wingdings</vt:lpstr>
      <vt:lpstr>Microsoft YaHei</vt:lpstr>
      <vt:lpstr>Arial Unicode MS</vt:lpstr>
      <vt:lpstr>Calibri</vt:lpstr>
      <vt:lpstr>Blue Waves</vt:lpstr>
      <vt:lpstr>Day - 2	</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- 2	</dc:title>
  <dc:creator/>
  <cp:lastModifiedBy>opo.test1</cp:lastModifiedBy>
  <cp:revision>38</cp:revision>
  <dcterms:created xsi:type="dcterms:W3CDTF">2025-05-05T04:48:00Z</dcterms:created>
  <dcterms:modified xsi:type="dcterms:W3CDTF">2025-05-05T11:51:47Z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6E28440059D04E0EA1276F3FD199B460</vt:lpwstr>
  </property>
  <property fmtid="{D5CDD505-2E9C-101B-9397-08002B2CF9AE}" pid="3" name="KSOProductBuildVer">
    <vt:lpwstr>1033-11.2.0.11486</vt:lpwstr>
  </property>
</Properties>
</file>