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1" r:id="rId2"/>
    <p:sldId id="2580" r:id="rId3"/>
    <p:sldId id="2563" r:id="rId4"/>
    <p:sldId id="2564" r:id="rId5"/>
    <p:sldId id="2565" r:id="rId6"/>
    <p:sldId id="2566" r:id="rId7"/>
    <p:sldId id="2567" r:id="rId8"/>
    <p:sldId id="2568" r:id="rId9"/>
    <p:sldId id="2569" r:id="rId10"/>
    <p:sldId id="2570" r:id="rId11"/>
    <p:sldId id="2571" r:id="rId12"/>
    <p:sldId id="2572" r:id="rId13"/>
    <p:sldId id="2573" r:id="rId14"/>
    <p:sldId id="2574" r:id="rId15"/>
    <p:sldId id="2581" r:id="rId16"/>
    <p:sldId id="2575" r:id="rId17"/>
    <p:sldId id="2576" r:id="rId18"/>
    <p:sldId id="2577" r:id="rId19"/>
    <p:sldId id="2578" r:id="rId20"/>
    <p:sldId id="2582" r:id="rId21"/>
    <p:sldId id="2589" r:id="rId22"/>
    <p:sldId id="259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mprehensive Overview of Supply Chain Management Systems with Key Figures" id="{AC349BA4-D4E7-470F-A60D-A4694FC48537}">
          <p14:sldIdLst>
            <p14:sldId id="2561"/>
            <p14:sldId id="2580"/>
          </p14:sldIdLst>
        </p14:section>
        <p14:section name="Foundations of Supply Chain Management Systems" id="{E9662BA2-2623-4BEA-B244-9C2A505AB9F9}">
          <p14:sldIdLst>
            <p14:sldId id="2563"/>
            <p14:sldId id="2564"/>
            <p14:sldId id="2565"/>
            <p14:sldId id="2566"/>
          </p14:sldIdLst>
        </p14:section>
        <p14:section name="Major Processes in Supply Chain Management" id="{B629FBEF-71B7-402B-93B4-53F72976C434}">
          <p14:sldIdLst>
            <p14:sldId id="2567"/>
            <p14:sldId id="2568"/>
            <p14:sldId id="2569"/>
            <p14:sldId id="2570"/>
          </p14:sldIdLst>
        </p14:section>
        <p14:section name="Technology and Digital Transformation in Supply Chains" id="{1F865025-336B-41C2-A268-1165BAAB5E3E}">
          <p14:sldIdLst>
            <p14:sldId id="2571"/>
            <p14:sldId id="2572"/>
            <p14:sldId id="2573"/>
            <p14:sldId id="2574"/>
            <p14:sldId id="2581"/>
          </p14:sldIdLst>
        </p14:section>
        <p14:section name="Performance Measurement and Optimization" id="{159511A9-CB1D-4049-BFF0-889B230561C2}">
          <p14:sldIdLst>
            <p14:sldId id="2575"/>
            <p14:sldId id="2576"/>
            <p14:sldId id="2577"/>
            <p14:sldId id="2578"/>
            <p14:sldId id="2582"/>
            <p14:sldId id="2589"/>
            <p14:sldId id="2590"/>
          </p14:sldIdLst>
        </p14:section>
        <p14:section name="Conclusion" id="{890F28A3-427B-4567-8159-14026CC13494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9830" autoAdjust="0"/>
  </p:normalViewPr>
  <p:slideViewPr>
    <p:cSldViewPr snapToGrid="0">
      <p:cViewPr varScale="1">
        <p:scale>
          <a:sx n="48" d="100"/>
          <a:sy n="48" d="100"/>
        </p:scale>
        <p:origin x="136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CB237-7F45-4C2B-851A-20217BDB90FF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FE064F-48F4-4FD0-A297-A9635CC195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9434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90577-8FA0-48BA-A846-558CDEFD4A3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2356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90577-8FA0-48BA-A846-558CDEFD4A35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03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90577-8FA0-48BA-A846-558CDEFD4A35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2941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90577-8FA0-48BA-A846-558CDEFD4A35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170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90577-8FA0-48BA-A846-558CDEFD4A35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2478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90577-8FA0-48BA-A846-558CDEFD4A35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7138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37811-62D8-0CAA-D7F4-7CBD8EE24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C8A389-E2B8-7204-4D34-181557A1ED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12B981-91E2-78D6-2BC3-B256D9FB3A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6E490-FD49-1D81-C258-A43D76E37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90577-8FA0-48BA-A846-558CDEFD4A35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955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90577-8FA0-48BA-A846-558CDEFD4A35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848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90577-8FA0-48BA-A846-558CDEFD4A35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0634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90577-8FA0-48BA-A846-558CDEFD4A35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5315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90577-8FA0-48BA-A846-558CDEFD4A35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9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4D8C3-701A-AED4-FC0D-4C01143BA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62C780-0298-27CB-5BB4-880210697B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9CCB8A-D181-50C6-EA4D-EFFC8485F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37E1C-DE38-B18C-3830-E5C89D8565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90577-8FA0-48BA-A846-558CDEFD4A35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1791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84708-FFA4-EE80-E5AA-21D2543C9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354496-9144-8B43-051D-C4506F9429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CAB4D2-62D7-E8FD-885C-1F3108B6B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Supply Chain Analytics System using </a:t>
            </a:r>
            <a:r>
              <a:rPr lang="en-US" dirty="0" err="1"/>
              <a:t>Prophet,FastAPI</a:t>
            </a:r>
            <a:r>
              <a:rPr lang="en-US" dirty="0"/>
              <a:t>, React &amp; MongoDB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70ABD-C7FD-514A-4E9C-A7081C0947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90577-8FA0-48BA-A846-558CDEFD4A35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5148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0022E-725A-EDF1-5208-640640415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D62AE9-3086-68AA-E5D7-FB03E0EC4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704D46-4B6A-53F6-BF39-63F055114B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Supply Chain Analytics System using </a:t>
            </a:r>
            <a:r>
              <a:rPr lang="en-US" dirty="0" err="1"/>
              <a:t>Prophet,FastAPI</a:t>
            </a:r>
            <a:r>
              <a:rPr lang="en-US" dirty="0"/>
              <a:t>, React &amp; MongoDB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E5BFC-6AB0-6AF8-84A1-16BD7657B0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90577-8FA0-48BA-A846-558CDEFD4A35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71590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EA60C-8E41-C9A5-848A-836955837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EECBB9-A3DE-5E99-B427-58E574016E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17A9C6-4EC5-F698-78D2-663F3E431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Supply Chain Analytics System using </a:t>
            </a:r>
            <a:r>
              <a:rPr lang="en-US" dirty="0" err="1"/>
              <a:t>Prophet,FastAPI</a:t>
            </a:r>
            <a:r>
              <a:rPr lang="en-US" dirty="0"/>
              <a:t>, React &amp; MongoDB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74D7D-704D-9E56-467D-A8976A6844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90577-8FA0-48BA-A846-558CDEFD4A35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3875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90577-8FA0-48BA-A846-558CDEFD4A35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054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90577-8FA0-48BA-A846-558CDEFD4A3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0163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90577-8FA0-48BA-A846-558CDEFD4A35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610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90577-8FA0-48BA-A846-558CDEFD4A35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261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/>
              <a:t>This section explores the crucial processes of procurement, production, inventory control, logistics, distribution, delivery, and reverse logistics, with supporting visual aids such as process flow diagrams and network maps.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90577-8FA0-48BA-A846-558CDEFD4A35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353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90577-8FA0-48BA-A846-558CDEFD4A35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860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90577-8FA0-48BA-A846-558CDEFD4A35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2500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D0614-8A4F-DBC0-02DD-274583CB5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0C94E0-9EA6-E799-213E-C9042EF5E7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27CEB-214E-0A1A-6BEA-33C29C082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7864-91A6-4F5C-BF66-A1BE7B5586D6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412D3-8EDA-5860-E4A9-51DC5C8B7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8B4F6-44BD-636B-B5EB-3D3C9793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D332-842C-4AA1-861F-4F8936962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075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61396-D420-06D6-A1DB-14D990311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3A50A-E554-F070-3E26-F0D592A02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57B61-710D-C69D-6328-3A402BC4A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7864-91A6-4F5C-BF66-A1BE7B5586D6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424DC-D73A-8CCB-9572-856BF73A0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F0FB2-2558-792F-E898-5AD2580C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D332-842C-4AA1-861F-4F8936962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410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CF93EE-7CC0-9446-BC2E-43B1E7FA6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097DF0-90AC-D0F5-B62F-608722AF3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885C4-82B4-BA85-3EC9-D5364212B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7864-91A6-4F5C-BF66-A1BE7B5586D6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8BB6B-D69C-36C3-FB89-0CE621C2C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786C3-F3F3-9245-AEA1-193D6E483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D332-842C-4AA1-861F-4F8936962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789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7AA9-FD78-B747-AF01-42206DE7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43177-3A9C-6007-99A0-97B462E23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67178-40BA-C548-48C1-9740B97CD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7864-91A6-4F5C-BF66-A1BE7B5586D6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42150-B2EA-5642-2894-4F341F3BF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6D91D-4851-7586-DA36-BAFC944B0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D332-842C-4AA1-861F-4F8936962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27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9180F-F18C-0B22-1731-509ED29D2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B349E-7F33-4BDE-BAEE-780FAA0F9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898E3-454E-189B-3E6D-063707F5A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7864-91A6-4F5C-BF66-A1BE7B5586D6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A91F1-691E-BE53-35BB-216175900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5F850-7388-74E5-50E1-A325633E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D332-842C-4AA1-861F-4F8936962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646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4D2D8-8584-4BB5-BD43-B7ABB93C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541A8-D155-C733-E66F-643D3047B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B79D3-70BF-7A61-71EB-3960D9B418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671467-DAF9-DA81-AE6E-74951530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7864-91A6-4F5C-BF66-A1BE7B5586D6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6252-8E1A-4243-50D1-4FB19E1D7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0444B-9A2C-13EA-C5AA-6E0C4B067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D332-842C-4AA1-861F-4F8936962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51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E442-7C0C-B9DB-08E5-7F8A2E48D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404CD1-9321-4640-7884-89A333F5E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C7BDCA-AEAC-6402-84C0-C3AF09DE6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3A9564-78F9-C2E1-351F-C5A16623BE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5E97F9-9545-073A-9F33-B5DCE7B1F3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C29B65-D779-2953-C448-889BE717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7864-91A6-4F5C-BF66-A1BE7B5586D6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7725A6-3D7C-B43B-A7BD-D61D98785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73B17E-9502-36C1-3FE1-CF5705B4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D332-842C-4AA1-861F-4F8936962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685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4A005-6C6A-ACA5-FBCF-E164B0A0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36CC1C-7D18-D92F-0226-27B936A1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7864-91A6-4F5C-BF66-A1BE7B5586D6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19AF5-2C35-BD37-8137-8E3EC316E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6AB5F4-6A1F-FB35-9871-D2C445218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D332-842C-4AA1-861F-4F8936962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3786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5BD3AD-ABDC-714A-4D58-8A92C4948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7864-91A6-4F5C-BF66-A1BE7B5586D6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7CA9F3-64D2-45FA-C8D4-3A5307CD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4F1EB-1B08-EEB6-FE83-0EFB13E6E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D332-842C-4AA1-861F-4F8936962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888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9477-6C12-8FFD-36ED-20C1AC2E7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D3F60-5A2B-4026-E796-2B76346320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64282-0402-69DE-CFE9-865BBBA4D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21A5E7-3687-D9CA-94A2-87BB52D1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7864-91A6-4F5C-BF66-A1BE7B5586D6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615E6F-210D-A234-2F81-BC549F2C0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C52CC-984C-9DED-DA9E-53A014F9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D332-842C-4AA1-861F-4F8936962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386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2B89-388C-758E-88C9-D40BB43AE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392009-21D6-87C1-E6B7-B4307A9FA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07983-85FF-21E1-8F37-74D20246F9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FD05CB-661B-4095-186B-9B365B47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7864-91A6-4F5C-BF66-A1BE7B5586D6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C2D8B-311A-EC3F-6BA3-F2508A1E5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9BDA0B-836C-A9F1-8D67-222A9D17E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FD332-842C-4AA1-861F-4F8936962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782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1E37B1-E57C-ADCE-F287-C1610C2E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5AC0E-2559-5394-1BA6-0342DE3A4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D9753-DF5B-54D9-98FF-07EFE3E03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EF7864-91A6-4F5C-BF66-A1BE7B5586D6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4F9AA-6DE9-48F2-8926-7F28CCA3E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1DC96-500C-98A5-5FE0-0255B8B9C9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FFD332-842C-4AA1-861F-4F89369627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78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E26A-7B9A-7109-2F48-13746ED75A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Comprehensive Overview of Supply Chain Management Systems with Key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1D1D6-299E-81D9-1221-D6BE6DDE97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Exploring essentials, technology, and performance improvements</a:t>
            </a:r>
          </a:p>
        </p:txBody>
      </p:sp>
      <p:pic>
        <p:nvPicPr>
          <p:cNvPr id="4" name="Picture 3" descr="Boxes On Rack In Warehouse">
            <a:extLst>
              <a:ext uri="{FF2B5EF4-FFF2-40B4-BE49-F238E27FC236}">
                <a16:creationId xmlns:a16="http://schemas.microsoft.com/office/drawing/2014/main" id="{D9BE6170-13A3-4DA7-A3C4-C7C9526DB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8642" y="4125456"/>
            <a:ext cx="3674154" cy="2448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2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47604-CBAB-B7BB-41A2-460B0BE3F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Distribution, Delivery, and Reverse Logistics</a:t>
            </a:r>
          </a:p>
        </p:txBody>
      </p:sp>
      <p:pic>
        <p:nvPicPr>
          <p:cNvPr id="5" name="Content Placeholder 4" descr="Shipping and logistics concept,cargo box">
            <a:extLst>
              <a:ext uri="{FF2B5EF4-FFF2-40B4-BE49-F238E27FC236}">
                <a16:creationId xmlns:a16="http://schemas.microsoft.com/office/drawing/2014/main" id="{A9557E83-6DD0-49C4-A17E-D342A43508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155602"/>
            <a:ext cx="5181600" cy="369138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53EF4-F501-40C0-B83A-2BF54671CD90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t>Product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Distribution involves delivering products efficiently to customers through various channels and transportation modes.</a:t>
            </a:r>
          </a:p>
          <a:p>
            <a:pPr>
              <a:buFont typeface="Arial" panose="020B0604020202020204" pitchFamily="34" charset="0"/>
              <a:buChar char="•"/>
            </a:pPr>
            <a:r>
              <a:t>Reverse Logistics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Reverse logistics manages product returns, recycling, and disposal to ensure sustainability and resource recovery.</a:t>
            </a:r>
          </a:p>
          <a:p>
            <a:pPr>
              <a:buFont typeface="Arial" panose="020B0604020202020204" pitchFamily="34" charset="0"/>
              <a:buChar char="•"/>
            </a:pPr>
            <a:r>
              <a:t>Distribution Network Mapping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A distribution network map shows the pathways goods take from suppliers to final customer destinations across multiple channels.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640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D25FD-6358-89E6-F424-5D52B58017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/>
              <a:t>Technology and Digital Transformation in Supply Chains</a:t>
            </a:r>
          </a:p>
        </p:txBody>
      </p:sp>
    </p:spTree>
    <p:extLst>
      <p:ext uri="{BB962C8B-B14F-4D97-AF65-F5344CB8AC3E}">
        <p14:creationId xmlns:p14="http://schemas.microsoft.com/office/powerpoint/2010/main" val="3469282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43424-DEB0-CE3F-76D6-643DEE7F7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Integration of IT Systems: ERP, SCM Software</a:t>
            </a:r>
          </a:p>
        </p:txBody>
      </p:sp>
      <p:pic>
        <p:nvPicPr>
          <p:cNvPr id="5" name="Content Placeholder 4" descr="Files and folders communication concept. Folders network on digital screen.">
            <a:extLst>
              <a:ext uri="{FF2B5EF4-FFF2-40B4-BE49-F238E27FC236}">
                <a16:creationId xmlns:a16="http://schemas.microsoft.com/office/drawing/2014/main" id="{20EB55DD-314E-42AD-8F55-594A896F417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543969"/>
            <a:ext cx="5181600" cy="29146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5B4B02-9775-0E5F-881A-A3BBDFA6101B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t>ERP System Integration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ERP software centralizes core business processes, enabling seamless data exchange and management across departments.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t>SCM Software Role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Supply Chain Management software optimizes logistics, procurement, and inventory by integrating supply chain activities.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t>System Architecture and Data Flow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The integrated system architecture highlights key modules and data flows, ensuring efficient communication across IT environments.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8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9D50B-4972-60CD-DB17-1E4B1CA1B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Automation, IoT, and Data Analytics</a:t>
            </a:r>
          </a:p>
        </p:txBody>
      </p:sp>
      <p:pic>
        <p:nvPicPr>
          <p:cNvPr id="5" name="Content Placeholder 4" descr="fourth industrial revolution technology concept">
            <a:extLst>
              <a:ext uri="{FF2B5EF4-FFF2-40B4-BE49-F238E27FC236}">
                <a16:creationId xmlns:a16="http://schemas.microsoft.com/office/drawing/2014/main" id="{B6C4349A-F0BD-4500-BB2F-08B67398DA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543969"/>
            <a:ext cx="5181600" cy="29146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44A7D1-88C0-2E50-05B3-2684F4AD03A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t>Real-Time Data Collection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IoT devices enable continuous real-time data collection to monitor operations and improve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t>Enhanced Decision-Making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Data analytics processes collected data to support smarter, faster business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t>Automated Supply Chain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Automation integrates with IoT to streamline supply chain operations and increase productivity.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851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87FF-AF83-A44F-4C13-458E54549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Blockchain and Emerging Technologies</a:t>
            </a:r>
          </a:p>
        </p:txBody>
      </p:sp>
      <p:pic>
        <p:nvPicPr>
          <p:cNvPr id="5" name="Content Placeholder 4" descr="Internet Cyber Security digital concept">
            <a:extLst>
              <a:ext uri="{FF2B5EF4-FFF2-40B4-BE49-F238E27FC236}">
                <a16:creationId xmlns:a16="http://schemas.microsoft.com/office/drawing/2014/main" id="{3109ACCE-F832-4E23-9825-92661A9525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543969"/>
            <a:ext cx="5181600" cy="291465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118DA0-E330-4E33-6D8D-515A2B0D7FEF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t>Transparency and Security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Blockchain creates immutable records that enhance transparency and security in supply chain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t>Transaction Validation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Transaction validation ensures accuracy and trustworthiness of supply chain data through decentralized consensus.</a:t>
            </a:r>
          </a:p>
          <a:p>
            <a:pPr>
              <a:buFont typeface="Arial" panose="020B0604020202020204" pitchFamily="34" charset="0"/>
              <a:buChar char="•"/>
            </a:pPr>
            <a:r>
              <a:t>Smart Contracts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Smart contracts automate agreements and processes, improving efficiency in supply chain operations.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t>Traceability 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Blockchain technology enables precise traceability of products across the entire supply chain.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4684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329EF-E04A-F44C-FEF2-0B6FFA734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1308-3BFA-B321-8247-BA29B3E01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Process 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35D132-7C11-B50D-42C8-E1F8B20596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026" y="1397694"/>
            <a:ext cx="8869013" cy="473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789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BB837-1A6E-EDC5-3B07-C1ADEAC86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Performance Measurement and Optimization</a:t>
            </a:r>
          </a:p>
        </p:txBody>
      </p:sp>
    </p:spTree>
    <p:extLst>
      <p:ext uri="{BB962C8B-B14F-4D97-AF65-F5344CB8AC3E}">
        <p14:creationId xmlns:p14="http://schemas.microsoft.com/office/powerpoint/2010/main" val="38783847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65F3F-20BB-AA0D-E53F-10BC81089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Performance Indicators (KPIs) in Supply Chain Management</a:t>
            </a:r>
          </a:p>
        </p:txBody>
      </p:sp>
      <p:pic>
        <p:nvPicPr>
          <p:cNvPr id="5" name="Content Placeholder 4" descr="Business report chart analysis tablet computer">
            <a:extLst>
              <a:ext uri="{FF2B5EF4-FFF2-40B4-BE49-F238E27FC236}">
                <a16:creationId xmlns:a16="http://schemas.microsoft.com/office/drawing/2014/main" id="{432B393C-AF8A-4FA3-8A27-9E8DEDC4A4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058194"/>
            <a:ext cx="5181600" cy="38862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6D53BB-2571-588A-E5AE-DA1579EB1FC3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/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t>Delivery Time Metrics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Delivery time KPIs measure the speed and reliability of product shipments in the supply chain.</a:t>
            </a:r>
          </a:p>
          <a:p>
            <a:pPr>
              <a:buFont typeface="Arial" panose="020B0604020202020204" pitchFamily="34" charset="0"/>
              <a:buChar char="•"/>
            </a:pPr>
            <a:r>
              <a:t>Inventory Turnover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Inventory turnover KPIs track how frequently inventory is sold and replaced within a period.</a:t>
            </a:r>
          </a:p>
          <a:p>
            <a:pPr>
              <a:buFont typeface="Arial" panose="020B0604020202020204" pitchFamily="34" charset="0"/>
              <a:buChar char="•"/>
            </a:pPr>
            <a:r>
              <a:t>Cost Efficiency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Cost efficiency KPIs monitor the expenses involved in supply chain operations to optimize spending.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5503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25E2C-37D8-0B64-D24F-96CB38D8F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Risk Management and Resilience Strategies</a:t>
            </a:r>
          </a:p>
        </p:txBody>
      </p:sp>
      <p:pic>
        <p:nvPicPr>
          <p:cNvPr id="5" name="Content Placeholder 4" descr="Businesswomen building up career tower.">
            <a:extLst>
              <a:ext uri="{FF2B5EF4-FFF2-40B4-BE49-F238E27FC236}">
                <a16:creationId xmlns:a16="http://schemas.microsoft.com/office/drawing/2014/main" id="{435B4ABC-7D87-44AB-9B11-25A8C5E038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273251"/>
            <a:ext cx="5181600" cy="345608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32D01-716D-816A-CB61-1B4891F73B5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t>Importance of Risk Identification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Identifying risks early is crucial to enhance supply chain resilience and prevent disruptions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t>Risk Assessment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A risk assessment matrix classifies risks by their impact and likelihood, prioritizing areas for strategic focus.</a:t>
            </a:r>
          </a:p>
          <a:p>
            <a:pPr>
              <a:buFont typeface="Arial" panose="020B0604020202020204" pitchFamily="34" charset="0"/>
              <a:buChar char="•"/>
            </a:pPr>
            <a:r>
              <a:t>Strategic Risk Mitigation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Using risk classification to guide mitigation strategies helps maintain supply chain continuity and resilience.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88017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196F6-EDDD-591A-7EC9-B5C9B63F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Continuous Improvement and Lean Practices</a:t>
            </a:r>
          </a:p>
        </p:txBody>
      </p:sp>
      <p:pic>
        <p:nvPicPr>
          <p:cNvPr id="5" name="Content Placeholder 4" descr="Top view of cubes connected with black lines">
            <a:extLst>
              <a:ext uri="{FF2B5EF4-FFF2-40B4-BE49-F238E27FC236}">
                <a16:creationId xmlns:a16="http://schemas.microsoft.com/office/drawing/2014/main" id="{3B1F3658-D84A-4DF6-903E-1AF592B2B9B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058194"/>
            <a:ext cx="5181600" cy="38862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DD93A-7D3A-8A9E-7592-EE15872925FF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t>Lean Methodologies Overview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Lean focuses on minimizing waste and maximizing efficiency in all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t>Value Stream Mapping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Value stream mapping analyzes the flow of materials and information to identify improvement opportunities.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77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EFFC6-70C1-62BB-2098-918348995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51410-B758-DEA8-986F-01B74062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Agenda Highlights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211B0F-A530-320A-BC33-D9F19F06A549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6995259" y="1690688"/>
            <a:ext cx="4666768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dirty="0"/>
              <a:t>Foundations of Supply Chain Management Systems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Major Processes in Supply Chain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Technology and Digital Transformation in Supply Chains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dirty="0"/>
              <a:t>Performance Measurement and Optimization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1654C3-1B64-9106-B16C-8E6EFB137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427" y="1544269"/>
            <a:ext cx="5540605" cy="398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19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2D617-C326-6EBF-0FE9-6AE153F13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B3140-AB0D-D5C4-7DA6-CCD703C4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Supply Chain Analytics </a:t>
            </a:r>
            <a:r>
              <a:rPr lang="en-US" dirty="0"/>
              <a:t>System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D28880-210B-74E1-E66E-20F2A6797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157" y="1374730"/>
            <a:ext cx="7971273" cy="51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18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47F60-33E6-D09F-B21A-3C2833F93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42E8-3AF3-630F-BABB-7A1BEC73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Supply Chain Analytics </a:t>
            </a:r>
            <a:r>
              <a:rPr lang="en-US" dirty="0"/>
              <a:t>System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D54F-96B9-AD1F-14A0-CA0A60C5DC2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1363895" y="2226317"/>
            <a:ext cx="5181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Prophet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FastAPI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React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MongoDB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84469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18DB7-D367-BC4B-9B6D-D31CC3555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CDD6-CAC9-5D0B-D5E8-67E8D519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Supply Chain Analytics </a:t>
            </a:r>
            <a:r>
              <a:rPr lang="en-US" dirty="0"/>
              <a:t>System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F1E62-6765-AFEF-7089-114C22A453A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1363895" y="2226317"/>
            <a:ext cx="5181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Prophet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err="1"/>
              <a:t>FastAPI</a:t>
            </a:r>
            <a:r>
              <a:rPr lang="en-US" dirty="0"/>
              <a:t>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React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MongoDB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D62CE5-ED54-19D5-322A-772BF971F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230" y="1690688"/>
            <a:ext cx="7901878" cy="484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44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EB3D8-7705-F50F-7098-1C5F07F969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Foundations of Supply Chain Management Systems</a:t>
            </a:r>
          </a:p>
        </p:txBody>
      </p:sp>
    </p:spTree>
    <p:extLst>
      <p:ext uri="{BB962C8B-B14F-4D97-AF65-F5344CB8AC3E}">
        <p14:creationId xmlns:p14="http://schemas.microsoft.com/office/powerpoint/2010/main" val="3511304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ED00-B648-D93F-9748-F9ABC4C8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Definition and Core Concepts of Supply Chain Management</a:t>
            </a:r>
          </a:p>
        </p:txBody>
      </p:sp>
      <p:pic>
        <p:nvPicPr>
          <p:cNvPr id="5" name="Content Placeholder 4" descr="Shipping and logistics concept,cargo box">
            <a:extLst>
              <a:ext uri="{FF2B5EF4-FFF2-40B4-BE49-F238E27FC236}">
                <a16:creationId xmlns:a16="http://schemas.microsoft.com/office/drawing/2014/main" id="{33E22E1E-66E7-4B2D-932A-2FAC8A2802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029098"/>
            <a:ext cx="5181600" cy="3944391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D7902-C0C0-8429-6DE4-E6EA58298D8A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t>Supply Chain Coordination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Supply chain management coordinates the flow of goods, information, and finances from suppliers to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t>Core Supply Chain Activities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Core activities include sourcing, production, distribution, and logistics to fulfill customer demands effectively.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4719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D5777-0DDC-6B43-0EC6-C556FA6F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Objectives and Components</a:t>
            </a:r>
          </a:p>
        </p:txBody>
      </p:sp>
      <p:pic>
        <p:nvPicPr>
          <p:cNvPr id="5" name="Content Placeholder 4" descr="Transportation car sign. Logistic service symbol. Download arrow">
            <a:extLst>
              <a:ext uri="{FF2B5EF4-FFF2-40B4-BE49-F238E27FC236}">
                <a16:creationId xmlns:a16="http://schemas.microsoft.com/office/drawing/2014/main" id="{E1FAD90A-578B-4ED5-B743-1351D09F6F2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005062"/>
            <a:ext cx="5181600" cy="3992463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CDC8A-EFD1-1244-619C-C2CBD8392BEB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t>Primary Objectives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Optimize costs, improve efficiency, enhance customer satisfaction, and maintain operational flexibility.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t>Core Components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Key components include procurement, manufacturing, inventory management, transportation, and information systems.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4460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A191-B146-29CA-013E-AA64635F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Role of Supply Chain Systems in Modern Businesses</a:t>
            </a:r>
          </a:p>
        </p:txBody>
      </p:sp>
      <p:pic>
        <p:nvPicPr>
          <p:cNvPr id="5" name="Content Placeholder 4" descr="Global business conceptual image.">
            <a:extLst>
              <a:ext uri="{FF2B5EF4-FFF2-40B4-BE49-F238E27FC236}">
                <a16:creationId xmlns:a16="http://schemas.microsoft.com/office/drawing/2014/main" id="{7700034C-EAF5-46CB-BDE0-D3675800BE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437706"/>
            <a:ext cx="5181600" cy="312717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2C18A-D1D4-9377-08CC-95539661EAC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t>Integration and Coordination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Supply chain systems integrate all activities, ensuring smooth coordination for improved business competitiveness.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t>Global Product Movement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Products move seamlessly from worldwide suppliers to retail stores, illustrating efficient global supply chains.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73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60B3-1027-61D7-7C8B-6E436284E6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Major Processes in Supply Chain Management</a:t>
            </a:r>
          </a:p>
        </p:txBody>
      </p:sp>
    </p:spTree>
    <p:extLst>
      <p:ext uri="{BB962C8B-B14F-4D97-AF65-F5344CB8AC3E}">
        <p14:creationId xmlns:p14="http://schemas.microsoft.com/office/powerpoint/2010/main" val="2359303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5518-2AEE-46FF-1461-0704BC8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Procurement and Supplier Management</a:t>
            </a:r>
          </a:p>
        </p:txBody>
      </p:sp>
      <p:pic>
        <p:nvPicPr>
          <p:cNvPr id="5" name="Content Placeholder 4" descr="Female drawing flow chart">
            <a:extLst>
              <a:ext uri="{FF2B5EF4-FFF2-40B4-BE49-F238E27FC236}">
                <a16:creationId xmlns:a16="http://schemas.microsoft.com/office/drawing/2014/main" id="{B91A07F4-924C-4FE1-A3E7-47EF90F8275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303612"/>
            <a:ext cx="5181600" cy="339536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7DD009-4333-3451-B2E3-4BC443A9626D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t>Supplier Selection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Procurement begins with identifying and selecting suitable suppliers to meet business needs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t>Order Fulfillment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Managing the ordering process ensures timely delivery and quality of goods and services from suppliers.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t>Performance Evaluation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Ongoing assessment of supplier performance helps maintain standards and improve procurement outcomes.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771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A039-E4A7-1B9A-95D1-2D809AA16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Production, Inventory, and Logistics</a:t>
            </a:r>
          </a:p>
        </p:txBody>
      </p:sp>
      <p:pic>
        <p:nvPicPr>
          <p:cNvPr id="5" name="Content Placeholder 4" descr="Distribution Warehouse With Plexus, Automated Guided Vehicles, Cardboard Boxes, Forklifts And Pallets. Remote Control With Mobile App And Technology Devices.">
            <a:extLst>
              <a:ext uri="{FF2B5EF4-FFF2-40B4-BE49-F238E27FC236}">
                <a16:creationId xmlns:a16="http://schemas.microsoft.com/office/drawing/2014/main" id="{1C9656CA-D1CB-4E71-923B-7EEE142B11B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2274516"/>
            <a:ext cx="5181600" cy="345355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F325F-B0B6-87B8-F53F-4620E3486A58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t>Production Planning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Production planning coordinates manufacturing processes to optimize resource use and meet demand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t>Inventory Management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Inventory management tracks and controls stock levels to prevent shortages or excess inventory.</a:t>
            </a:r>
          </a:p>
          <a:p>
            <a:pPr>
              <a:buFont typeface="Arial" panose="020B0604020202020204" pitchFamily="34" charset="0"/>
              <a:buChar char="•"/>
            </a:pPr>
            <a:r>
              <a:t>Logistics and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t>Logistics ensures timely transportation and distribution of products through a network of warehouses.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673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849</Words>
  <Application>Microsoft Office PowerPoint</Application>
  <PresentationFormat>Widescreen</PresentationFormat>
  <Paragraphs>127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Wingdings</vt:lpstr>
      <vt:lpstr>Office Theme</vt:lpstr>
      <vt:lpstr>Comprehensive Overview of Supply Chain Management Systems with Key Figures</vt:lpstr>
      <vt:lpstr>Agenda Highlights</vt:lpstr>
      <vt:lpstr>Foundations of Supply Chain Management Systems</vt:lpstr>
      <vt:lpstr>Definition and Core Concepts of Supply Chain Management</vt:lpstr>
      <vt:lpstr>Key Objectives and Components</vt:lpstr>
      <vt:lpstr>The Role of Supply Chain Systems in Modern Businesses</vt:lpstr>
      <vt:lpstr>Major Processes in Supply Chain Management</vt:lpstr>
      <vt:lpstr>Procurement and Supplier Management</vt:lpstr>
      <vt:lpstr>Production, Inventory, and Logistics</vt:lpstr>
      <vt:lpstr>Distribution, Delivery, and Reverse Logistics</vt:lpstr>
      <vt:lpstr>Technology and Digital Transformation in Supply Chains</vt:lpstr>
      <vt:lpstr>Integration of IT Systems: ERP, SCM Software</vt:lpstr>
      <vt:lpstr>Automation, IoT, and Data Analytics</vt:lpstr>
      <vt:lpstr>Blockchain and Emerging Technologies</vt:lpstr>
      <vt:lpstr>The Process : </vt:lpstr>
      <vt:lpstr>Performance Measurement and Optimization</vt:lpstr>
      <vt:lpstr>Key Performance Indicators (KPIs) in Supply Chain Management</vt:lpstr>
      <vt:lpstr>Risk Management and Resilience Strategies</vt:lpstr>
      <vt:lpstr>Continuous Improvement and Lean Practices</vt:lpstr>
      <vt:lpstr>Supply Chain Analytics System</vt:lpstr>
      <vt:lpstr>Supply Chain Analytics System</vt:lpstr>
      <vt:lpstr>Supply Chain Analytics 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Amith Ashokan</dc:creator>
  <cp:lastModifiedBy>Amith Ashokan</cp:lastModifiedBy>
  <cp:revision>3</cp:revision>
  <dcterms:created xsi:type="dcterms:W3CDTF">2025-08-06T15:39:43Z</dcterms:created>
  <dcterms:modified xsi:type="dcterms:W3CDTF">2025-08-07T04:08:08Z</dcterms:modified>
</cp:coreProperties>
</file>