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4" r:id="rId3"/>
    <p:sldId id="257" r:id="rId4"/>
    <p:sldId id="258" r:id="rId5"/>
    <p:sldId id="262" r:id="rId6"/>
    <p:sldId id="259" r:id="rId7"/>
    <p:sldId id="260" r:id="rId8"/>
    <p:sldId id="265" r:id="rId9"/>
    <p:sldId id="266" r:id="rId10"/>
    <p:sldId id="267" r:id="rId11"/>
    <p:sldId id="268"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E507026-90BD-49FD-8EB5-69755697052D}">
          <p14:sldIdLst>
            <p14:sldId id="256"/>
            <p14:sldId id="264"/>
            <p14:sldId id="257"/>
            <p14:sldId id="258"/>
            <p14:sldId id="262"/>
            <p14:sldId id="259"/>
            <p14:sldId id="260"/>
            <p14:sldId id="265"/>
            <p14:sldId id="266"/>
            <p14:sldId id="267"/>
            <p14:sldId id="268"/>
            <p14:sldId id="271"/>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na sirimandla" initials="ss" lastIdx="1" clrIdx="0">
    <p:extLst>
      <p:ext uri="{19B8F6BF-5375-455C-9EA6-DF929625EA0E}">
        <p15:presenceInfo xmlns:p15="http://schemas.microsoft.com/office/powerpoint/2012/main" userId="71dc99518d5e0a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CB5EB-A331-4B78-BE05-60C12F0E782D}" type="datetimeFigureOut">
              <a:rPr lang="en-IN" smtClean="0"/>
              <a:t>04-10-2024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3FF102-A9B4-4B73-95B1-BA8C97CEF08E}" type="slidenum">
              <a:rPr lang="en-IN" smtClean="0"/>
              <a:t>‹#›</a:t>
            </a:fld>
            <a:endParaRPr lang="en-IN"/>
          </a:p>
        </p:txBody>
      </p:sp>
    </p:spTree>
    <p:extLst>
      <p:ext uri="{BB962C8B-B14F-4D97-AF65-F5344CB8AC3E}">
        <p14:creationId xmlns:p14="http://schemas.microsoft.com/office/powerpoint/2010/main" val="3157543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3FF102-A9B4-4B73-95B1-BA8C97CEF08E}" type="slidenum">
              <a:rPr lang="en-IN" smtClean="0"/>
              <a:t>10</a:t>
            </a:fld>
            <a:endParaRPr lang="en-IN"/>
          </a:p>
        </p:txBody>
      </p:sp>
    </p:spTree>
    <p:extLst>
      <p:ext uri="{BB962C8B-B14F-4D97-AF65-F5344CB8AC3E}">
        <p14:creationId xmlns:p14="http://schemas.microsoft.com/office/powerpoint/2010/main" val="2313704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BCE7801-E5D4-403A-BBEF-206A67FE56A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77151-585C-499C-95FB-BBDB866379CA}"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24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E7801-E5D4-403A-BBEF-206A67FE56A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77151-585C-499C-95FB-BBDB866379CA}" type="slidenum">
              <a:rPr lang="en-IN" smtClean="0"/>
              <a:t>‹#›</a:t>
            </a:fld>
            <a:endParaRPr lang="en-IN"/>
          </a:p>
        </p:txBody>
      </p:sp>
    </p:spTree>
    <p:extLst>
      <p:ext uri="{BB962C8B-B14F-4D97-AF65-F5344CB8AC3E}">
        <p14:creationId xmlns:p14="http://schemas.microsoft.com/office/powerpoint/2010/main" val="31580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E7801-E5D4-403A-BBEF-206A67FE56A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77151-585C-499C-95FB-BBDB866379C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9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E7801-E5D4-403A-BBEF-206A67FE56A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77151-585C-499C-95FB-BBDB866379CA}" type="slidenum">
              <a:rPr lang="en-IN" smtClean="0"/>
              <a:t>‹#›</a:t>
            </a:fld>
            <a:endParaRPr lang="en-IN"/>
          </a:p>
        </p:txBody>
      </p:sp>
    </p:spTree>
    <p:extLst>
      <p:ext uri="{BB962C8B-B14F-4D97-AF65-F5344CB8AC3E}">
        <p14:creationId xmlns:p14="http://schemas.microsoft.com/office/powerpoint/2010/main" val="198481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E7801-E5D4-403A-BBEF-206A67FE56A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77151-585C-499C-95FB-BBDB866379CA}"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82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E7801-E5D4-403A-BBEF-206A67FE56A0}"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A77151-585C-499C-95FB-BBDB866379CA}" type="slidenum">
              <a:rPr lang="en-IN" smtClean="0"/>
              <a:t>‹#›</a:t>
            </a:fld>
            <a:endParaRPr lang="en-IN"/>
          </a:p>
        </p:txBody>
      </p:sp>
    </p:spTree>
    <p:extLst>
      <p:ext uri="{BB962C8B-B14F-4D97-AF65-F5344CB8AC3E}">
        <p14:creationId xmlns:p14="http://schemas.microsoft.com/office/powerpoint/2010/main" val="3376103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E7801-E5D4-403A-BBEF-206A67FE56A0}" type="datetimeFigureOut">
              <a:rPr lang="en-IN" smtClean="0"/>
              <a:t>04-10-2024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A77151-585C-499C-95FB-BBDB866379CA}" type="slidenum">
              <a:rPr lang="en-IN" smtClean="0"/>
              <a:t>‹#›</a:t>
            </a:fld>
            <a:endParaRPr lang="en-IN"/>
          </a:p>
        </p:txBody>
      </p:sp>
    </p:spTree>
    <p:extLst>
      <p:ext uri="{BB962C8B-B14F-4D97-AF65-F5344CB8AC3E}">
        <p14:creationId xmlns:p14="http://schemas.microsoft.com/office/powerpoint/2010/main" val="209296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E7801-E5D4-403A-BBEF-206A67FE56A0}"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A77151-585C-499C-95FB-BBDB866379CA}" type="slidenum">
              <a:rPr lang="en-IN" smtClean="0"/>
              <a:t>‹#›</a:t>
            </a:fld>
            <a:endParaRPr lang="en-IN"/>
          </a:p>
        </p:txBody>
      </p:sp>
    </p:spTree>
    <p:extLst>
      <p:ext uri="{BB962C8B-B14F-4D97-AF65-F5344CB8AC3E}">
        <p14:creationId xmlns:p14="http://schemas.microsoft.com/office/powerpoint/2010/main" val="257624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E7801-E5D4-403A-BBEF-206A67FE56A0}" type="datetimeFigureOut">
              <a:rPr lang="en-IN" smtClean="0"/>
              <a:t>04-10-2024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A77151-585C-499C-95FB-BBDB866379CA}" type="slidenum">
              <a:rPr lang="en-IN" smtClean="0"/>
              <a:t>‹#›</a:t>
            </a:fld>
            <a:endParaRPr lang="en-IN"/>
          </a:p>
        </p:txBody>
      </p:sp>
    </p:spTree>
    <p:extLst>
      <p:ext uri="{BB962C8B-B14F-4D97-AF65-F5344CB8AC3E}">
        <p14:creationId xmlns:p14="http://schemas.microsoft.com/office/powerpoint/2010/main" val="326204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E7801-E5D4-403A-BBEF-206A67FE56A0}"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A77151-585C-499C-95FB-BBDB866379CA}" type="slidenum">
              <a:rPr lang="en-IN" smtClean="0"/>
              <a:t>‹#›</a:t>
            </a:fld>
            <a:endParaRPr lang="en-IN"/>
          </a:p>
        </p:txBody>
      </p:sp>
    </p:spTree>
    <p:extLst>
      <p:ext uri="{BB962C8B-B14F-4D97-AF65-F5344CB8AC3E}">
        <p14:creationId xmlns:p14="http://schemas.microsoft.com/office/powerpoint/2010/main" val="396983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CE7801-E5D4-403A-BBEF-206A67FE56A0}"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A77151-585C-499C-95FB-BBDB866379CA}" type="slidenum">
              <a:rPr lang="en-IN" smtClean="0"/>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3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BCE7801-E5D4-403A-BBEF-206A67FE56A0}" type="datetimeFigureOut">
              <a:rPr lang="en-IN" smtClean="0"/>
              <a:t>04-10-2024</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8A77151-585C-499C-95FB-BBDB866379C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0306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CCF7-C64F-384E-5638-A06ED67558AF}"/>
              </a:ext>
            </a:extLst>
          </p:cNvPr>
          <p:cNvSpPr>
            <a:spLocks noGrp="1"/>
          </p:cNvSpPr>
          <p:nvPr>
            <p:ph type="ctrTitle"/>
          </p:nvPr>
        </p:nvSpPr>
        <p:spPr>
          <a:xfrm>
            <a:off x="763572" y="1660754"/>
            <a:ext cx="10294070" cy="2675576"/>
          </a:xfrm>
        </p:spPr>
        <p:txBody>
          <a:bodyPr>
            <a:noAutofit/>
          </a:bodyPr>
          <a:lstStyle/>
          <a:p>
            <a:pPr algn="ctr"/>
            <a:r>
              <a:rPr lang="en-US" sz="3600" b="1" i="0" dirty="0">
                <a:solidFill>
                  <a:srgbClr val="202124"/>
                </a:solidFill>
                <a:effectLst/>
                <a:highlight>
                  <a:srgbClr val="FFFFFF"/>
                </a:highlight>
                <a:latin typeface="Times New Roman" panose="02020603050405020304" pitchFamily="18" charset="0"/>
                <a:cs typeface="Times New Roman" panose="02020603050405020304" pitchFamily="18" charset="0"/>
              </a:rPr>
              <a:t>Potato Leaf Disease detection using deep learning </a:t>
            </a:r>
            <a:br>
              <a:rPr lang="en-US" sz="3600" b="1" i="0" dirty="0">
                <a:solidFill>
                  <a:srgbClr val="202124"/>
                </a:solidFill>
                <a:effectLst/>
                <a:highlight>
                  <a:srgbClr val="FFFFFF"/>
                </a:highlight>
                <a:latin typeface="Times New Roman" panose="02020603050405020304" pitchFamily="18" charset="0"/>
                <a:cs typeface="Times New Roman" panose="02020603050405020304" pitchFamily="18" charset="0"/>
              </a:rPr>
            </a:br>
            <a:r>
              <a:rPr lang="en-US" sz="3600" b="0" i="0" dirty="0">
                <a:solidFill>
                  <a:srgbClr val="202124"/>
                </a:solidFill>
                <a:effectLst/>
                <a:highlight>
                  <a:srgbClr val="FFFFFF"/>
                </a:highlight>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DADE85-06AD-6210-B17C-30F43442E621}"/>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Supervisor-</a:t>
            </a:r>
          </a:p>
          <a:p>
            <a:r>
              <a:rPr lang="en-IN" dirty="0">
                <a:latin typeface="Times New Roman" panose="02020603050405020304" pitchFamily="18" charset="0"/>
                <a:cs typeface="Times New Roman" panose="02020603050405020304" pitchFamily="18" charset="0"/>
              </a:rPr>
              <a:t>Dr </a:t>
            </a:r>
            <a:r>
              <a:rPr lang="en-IN" dirty="0" err="1">
                <a:latin typeface="Times New Roman" panose="02020603050405020304" pitchFamily="18" charset="0"/>
                <a:cs typeface="Times New Roman" panose="02020603050405020304" pitchFamily="18" charset="0"/>
              </a:rPr>
              <a:t>A.Suresh</a:t>
            </a:r>
            <a:r>
              <a:rPr lang="en-IN" dirty="0">
                <a:latin typeface="Times New Roman" panose="02020603050405020304" pitchFamily="18" charset="0"/>
                <a:cs typeface="Times New Roman" panose="02020603050405020304" pitchFamily="18" charset="0"/>
              </a:rPr>
              <a:t> Kumar</a:t>
            </a:r>
          </a:p>
        </p:txBody>
      </p:sp>
      <p:sp>
        <p:nvSpPr>
          <p:cNvPr id="12" name="TextBox 11">
            <a:extLst>
              <a:ext uri="{FF2B5EF4-FFF2-40B4-BE49-F238E27FC236}">
                <a16:creationId xmlns:a16="http://schemas.microsoft.com/office/drawing/2014/main" id="{5E51AE9E-C30C-7230-2DED-11783C647202}"/>
              </a:ext>
            </a:extLst>
          </p:cNvPr>
          <p:cNvSpPr txBox="1"/>
          <p:nvPr/>
        </p:nvSpPr>
        <p:spPr>
          <a:xfrm>
            <a:off x="1649691" y="4945849"/>
            <a:ext cx="9113363"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Presented By : </a:t>
            </a:r>
          </a:p>
          <a:p>
            <a:r>
              <a:rPr lang="en-US" dirty="0">
                <a:latin typeface="Times New Roman" panose="02020603050405020304" pitchFamily="18" charset="0"/>
                <a:cs typeface="Times New Roman" panose="02020603050405020304" pitchFamily="18" charset="0"/>
              </a:rPr>
              <a:t>                                           1.T.Hema Sree 21BTRCD053</a:t>
            </a:r>
          </a:p>
          <a:p>
            <a:r>
              <a:rPr lang="en-US" dirty="0">
                <a:latin typeface="Times New Roman" panose="02020603050405020304" pitchFamily="18" charset="0"/>
                <a:cs typeface="Times New Roman" panose="02020603050405020304" pitchFamily="18" charset="0"/>
              </a:rPr>
              <a:t>                                            2.D.Pranathi 21BTRCD035</a:t>
            </a:r>
          </a:p>
          <a:p>
            <a:r>
              <a:rPr lang="en-US" dirty="0">
                <a:latin typeface="Times New Roman" panose="02020603050405020304" pitchFamily="18" charset="0"/>
                <a:cs typeface="Times New Roman" panose="02020603050405020304" pitchFamily="18" charset="0"/>
              </a:rPr>
              <a:t>                                            3.S.Baby Saina 21BTRCD030</a:t>
            </a:r>
          </a:p>
          <a:p>
            <a:r>
              <a:rPr lang="en-US" dirty="0">
                <a:latin typeface="Times New Roman" panose="02020603050405020304" pitchFamily="18" charset="0"/>
                <a:cs typeface="Times New Roman" panose="02020603050405020304" pitchFamily="18" charset="0"/>
              </a:rPr>
              <a:t>                                            4.G.Veerendra 21BTRCD038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345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BE18-3A4D-24FB-01F2-A2247BDFD8D6}"/>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386CEBD7-0AB9-4FE5-F84C-676F0736BD91}"/>
              </a:ext>
            </a:extLst>
          </p:cNvPr>
          <p:cNvSpPr>
            <a:spLocks noGrp="1"/>
          </p:cNvSpPr>
          <p:nvPr>
            <p:ph idx="1"/>
          </p:nvPr>
        </p:nvSpPr>
        <p:spPr>
          <a:xfrm>
            <a:off x="873299" y="2069938"/>
            <a:ext cx="9720071" cy="4023360"/>
          </a:xfrm>
        </p:spPr>
        <p:txBody>
          <a:bodyPr/>
          <a:lstStyle/>
          <a:p>
            <a:pPr algn="just"/>
            <a:r>
              <a:rPr lang="en-US" sz="2000" dirty="0">
                <a:latin typeface="Times New Roman" panose="02020603050405020304" pitchFamily="18" charset="0"/>
                <a:cs typeface="Times New Roman" panose="02020603050405020304" pitchFamily="18" charset="0"/>
              </a:rPr>
              <a:t>The proposed method combines several advanced techniques: Convolutional Neural Networks (CNN)are employed for accurate image classification, identifying various leaf diseases based on visual patterns. Long Short-Term Memory (LSTM) networks  are integrated to analyze temporal patterns, offering insights into how diseases progress over time. Additionally, the Single Shot Multi-box Detector (SSD)is utilized for real-time object detection, allowing the system to quickly and efficiently identify affected areas on the leaf. This comprehensive approach aims to surpass the limitations of existing methods by providing higher accuracy, real-time application, and actionable insights for managing potato leaf diseases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49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3A48-E66F-795C-ABE7-26508B397788}"/>
              </a:ext>
            </a:extLst>
          </p:cNvPr>
          <p:cNvSpPr>
            <a:spLocks noGrp="1"/>
          </p:cNvSpPr>
          <p:nvPr>
            <p:ph type="title"/>
          </p:nvPr>
        </p:nvSpPr>
        <p:spPr>
          <a:xfrm>
            <a:off x="851408" y="696976"/>
            <a:ext cx="9542272" cy="1314704"/>
          </a:xfrm>
        </p:spPr>
        <p:txBody>
          <a:bodyPr>
            <a:normAutofit/>
          </a:bodyPr>
          <a:lstStyle/>
          <a:p>
            <a:pPr algn="just"/>
            <a:r>
              <a:rPr lang="en-IN" sz="3200" dirty="0">
                <a:latin typeface="Times New Roman" panose="02020603050405020304" pitchFamily="18" charset="0"/>
                <a:cs typeface="Times New Roman" panose="02020603050405020304" pitchFamily="18" charset="0"/>
              </a:rPr>
              <a:t>Advantages of proposed method</a:t>
            </a:r>
          </a:p>
        </p:txBody>
      </p:sp>
      <p:sp>
        <p:nvSpPr>
          <p:cNvPr id="4" name="Rectangle 1">
            <a:extLst>
              <a:ext uri="{FF2B5EF4-FFF2-40B4-BE49-F238E27FC236}">
                <a16:creationId xmlns:a16="http://schemas.microsoft.com/office/drawing/2014/main" id="{63EEB860-F010-C6E7-A51A-74B8F85A38B2}"/>
              </a:ext>
            </a:extLst>
          </p:cNvPr>
          <p:cNvSpPr>
            <a:spLocks noGrp="1" noChangeArrowheads="1"/>
          </p:cNvSpPr>
          <p:nvPr>
            <p:ph idx="1"/>
          </p:nvPr>
        </p:nvSpPr>
        <p:spPr bwMode="auto">
          <a:xfrm>
            <a:off x="754144" y="2084220"/>
            <a:ext cx="1012721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Accuracy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combining CNN, LSTM, and SSD models, the method leverages the strengths of each to improve overall detection accuracy, reducing false positives and false negatives compared to single-model approaches.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Detection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use of the Single Shot Multi-box Detector (SSD) allows for real-time identification of diseased areas on potato leaves, enabling quick responses in agricultural settings.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Temporal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integration of LSTM networks allows for the analysis of disease progression over time, providing insights that can help in early detection and timely intervention</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3628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049D-34DA-04C4-8BBE-557E4EBBC41E}"/>
              </a:ext>
            </a:extLst>
          </p:cNvPr>
          <p:cNvSpPr>
            <a:spLocks noGrp="1"/>
          </p:cNvSpPr>
          <p:nvPr>
            <p:ph type="title"/>
          </p:nvPr>
        </p:nvSpPr>
        <p:spPr>
          <a:xfrm>
            <a:off x="835592" y="406106"/>
            <a:ext cx="9720072" cy="1499616"/>
          </a:xfrm>
        </p:spPr>
        <p:txBody>
          <a:bodyPr>
            <a:normAutofit/>
          </a:bodyPr>
          <a:lstStyle/>
          <a:p>
            <a:r>
              <a:rPr lang="en-US" sz="3200" dirty="0" err="1">
                <a:latin typeface="Times New Roman" panose="02020603050405020304" pitchFamily="18" charset="0"/>
                <a:cs typeface="Times New Roman" panose="02020603050405020304" pitchFamily="18" charset="0"/>
              </a:rPr>
              <a:t>ARchitecture</a:t>
            </a:r>
            <a:endParaRPr lang="en-IN" sz="32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C8A761C-EC44-3FD6-950B-3B2B5B2546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723" y="2286000"/>
            <a:ext cx="7940691" cy="4022725"/>
          </a:xfrm>
          <a:prstGeom prst="rect">
            <a:avLst/>
          </a:prstGeom>
        </p:spPr>
      </p:pic>
    </p:spTree>
    <p:extLst>
      <p:ext uri="{BB962C8B-B14F-4D97-AF65-F5344CB8AC3E}">
        <p14:creationId xmlns:p14="http://schemas.microsoft.com/office/powerpoint/2010/main" val="408637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2FF4-6C11-243B-55A9-37E9F3A174D5}"/>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Algorithm</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BFE9B7-9B7D-3E33-802D-7BA46B93CFB9}"/>
              </a:ext>
            </a:extLst>
          </p:cNvPr>
          <p:cNvSpPr>
            <a:spLocks noGrp="1"/>
          </p:cNvSpPr>
          <p:nvPr>
            <p:ph idx="1"/>
          </p:nvPr>
        </p:nvSpPr>
        <p:spPr>
          <a:xfrm>
            <a:off x="1024128" y="1791093"/>
            <a:ext cx="9720071" cy="6212264"/>
          </a:xfrm>
        </p:spPr>
        <p:txBody>
          <a:bodyPr>
            <a:normAutofit fontScale="32500" lnSpcReduction="20000"/>
          </a:bodyPr>
          <a:lstStyle/>
          <a:p>
            <a:pPr algn="just"/>
            <a:r>
              <a:rPr lang="en-US" sz="6200" b="1" u="sng" dirty="0">
                <a:latin typeface="Times New Roman" panose="02020603050405020304" pitchFamily="18" charset="0"/>
                <a:cs typeface="Times New Roman" panose="02020603050405020304" pitchFamily="18" charset="0"/>
              </a:rPr>
              <a:t>1. Convolutional Neural Networks (CNN):</a:t>
            </a:r>
          </a:p>
          <a:p>
            <a:pPr algn="just">
              <a:buFont typeface="Arial" panose="020B0604020202020204" pitchFamily="34" charset="0"/>
              <a:buChar char="•"/>
            </a:pPr>
            <a:r>
              <a:rPr lang="en-US" sz="5000" b="1" dirty="0">
                <a:latin typeface="Times New Roman" panose="02020603050405020304" pitchFamily="18" charset="0"/>
                <a:cs typeface="Times New Roman" panose="02020603050405020304" pitchFamily="18" charset="0"/>
              </a:rPr>
              <a:t>Image Feature Extraction</a:t>
            </a:r>
            <a:r>
              <a:rPr lang="en-US" sz="5000" dirty="0">
                <a:latin typeface="Times New Roman" panose="02020603050405020304" pitchFamily="18" charset="0"/>
                <a:cs typeface="Times New Roman" panose="02020603050405020304" pitchFamily="18" charset="0"/>
              </a:rPr>
              <a:t>: CNNs are used to extract spatial features from potato leaf images by applying convolutional layers. These features capture edges, textures, and patterns that help distinguish healthy and diseased plants.</a:t>
            </a:r>
          </a:p>
          <a:p>
            <a:pPr algn="just">
              <a:buFont typeface="Arial" panose="020B0604020202020204" pitchFamily="34" charset="0"/>
              <a:buChar char="•"/>
            </a:pPr>
            <a:r>
              <a:rPr lang="en-US" sz="5000" b="1" dirty="0">
                <a:latin typeface="Times New Roman" panose="02020603050405020304" pitchFamily="18" charset="0"/>
                <a:cs typeface="Times New Roman" panose="02020603050405020304" pitchFamily="18" charset="0"/>
              </a:rPr>
              <a:t>Disease Localization</a:t>
            </a:r>
            <a:r>
              <a:rPr lang="en-US" sz="5000" dirty="0">
                <a:latin typeface="Times New Roman" panose="02020603050405020304" pitchFamily="18" charset="0"/>
                <a:cs typeface="Times New Roman" panose="02020603050405020304" pitchFamily="18" charset="0"/>
              </a:rPr>
              <a:t>: CNNs can focus on regions of interest (e.g., disease spots or lesions) by using filters and pooling operations, helping the model to detect specific diseases based on visual characteristics.</a:t>
            </a:r>
          </a:p>
          <a:p>
            <a:pPr algn="just"/>
            <a:r>
              <a:rPr lang="en-US" sz="6200" b="1" u="sng" dirty="0">
                <a:latin typeface="Times New Roman" panose="02020603050405020304" pitchFamily="18" charset="0"/>
                <a:cs typeface="Times New Roman" panose="02020603050405020304" pitchFamily="18" charset="0"/>
              </a:rPr>
              <a:t>2. Spectral Convolutional Neural Networks (SCNN):</a:t>
            </a:r>
          </a:p>
          <a:p>
            <a:pPr algn="just">
              <a:buFont typeface="Arial" panose="020B0604020202020204" pitchFamily="34" charset="0"/>
              <a:buChar char="•"/>
            </a:pPr>
            <a:r>
              <a:rPr lang="en-US" sz="5000" b="1" dirty="0">
                <a:latin typeface="Times New Roman" panose="02020603050405020304" pitchFamily="18" charset="0"/>
                <a:cs typeface="Times New Roman" panose="02020603050405020304" pitchFamily="18" charset="0"/>
              </a:rPr>
              <a:t>Multi-Spectral Image Analysis</a:t>
            </a:r>
            <a:r>
              <a:rPr lang="en-US" sz="5000" dirty="0">
                <a:latin typeface="Times New Roman" panose="02020603050405020304" pitchFamily="18" charset="0"/>
                <a:cs typeface="Times New Roman" panose="02020603050405020304" pitchFamily="18" charset="0"/>
              </a:rPr>
              <a:t>: SCNNs extend CNNs to work on multi-spectral or hyper-spectral images, capturing information beyond the visible spectrum (e.g., infrared). This is useful for identifying subtle disease markers in potato crops that might not be visible in standard RGB images.</a:t>
            </a:r>
          </a:p>
          <a:p>
            <a:pPr algn="just">
              <a:buFont typeface="Arial" panose="020B0604020202020204" pitchFamily="34" charset="0"/>
              <a:buChar char="•"/>
            </a:pPr>
            <a:r>
              <a:rPr lang="en-US" sz="5000" b="1" dirty="0">
                <a:latin typeface="Times New Roman" panose="02020603050405020304" pitchFamily="18" charset="0"/>
                <a:cs typeface="Times New Roman" panose="02020603050405020304" pitchFamily="18" charset="0"/>
              </a:rPr>
              <a:t>Spectral Data Integration</a:t>
            </a:r>
            <a:r>
              <a:rPr lang="en-US" sz="5000" dirty="0">
                <a:latin typeface="Times New Roman" panose="02020603050405020304" pitchFamily="18" charset="0"/>
                <a:cs typeface="Times New Roman" panose="02020603050405020304" pitchFamily="18" charset="0"/>
              </a:rPr>
              <a:t>: SCNNs combine spectral data from different wavelengths with spatial features, improving the overall accuracy of disease classification by leveraging both spatial and spectral information.</a:t>
            </a:r>
          </a:p>
          <a:p>
            <a:pPr algn="just"/>
            <a:r>
              <a:rPr lang="en-US" sz="6200" b="1" u="sng" dirty="0">
                <a:latin typeface="Times New Roman" panose="02020603050405020304" pitchFamily="18" charset="0"/>
                <a:cs typeface="Times New Roman" panose="02020603050405020304" pitchFamily="18" charset="0"/>
              </a:rPr>
              <a:t>3. Long Short-Term Memory (LSTM):</a:t>
            </a:r>
          </a:p>
          <a:p>
            <a:pPr algn="just">
              <a:buFont typeface="Arial" panose="020B0604020202020204" pitchFamily="34" charset="0"/>
              <a:buChar char="•"/>
            </a:pPr>
            <a:r>
              <a:rPr lang="en-US" sz="5000" b="1" dirty="0">
                <a:latin typeface="Times New Roman" panose="02020603050405020304" pitchFamily="18" charset="0"/>
                <a:cs typeface="Times New Roman" panose="02020603050405020304" pitchFamily="18" charset="0"/>
              </a:rPr>
              <a:t>Temporal Data Handling</a:t>
            </a:r>
            <a:r>
              <a:rPr lang="en-US" sz="5000" dirty="0">
                <a:latin typeface="Times New Roman" panose="02020603050405020304" pitchFamily="18" charset="0"/>
                <a:cs typeface="Times New Roman" panose="02020603050405020304" pitchFamily="18" charset="0"/>
              </a:rPr>
              <a:t>: LSTMs are useful when classifying diseases in potato crops over time, especially in time-series data such as disease progression captured by drones or field sensors. They can model sequential dependencies and trends in disease symptoms.</a:t>
            </a:r>
          </a:p>
          <a:p>
            <a:pPr algn="just">
              <a:buFont typeface="Arial" panose="020B0604020202020204" pitchFamily="34" charset="0"/>
              <a:buChar char="•"/>
            </a:pPr>
            <a:r>
              <a:rPr lang="en-US" sz="5000" b="1" dirty="0">
                <a:latin typeface="Times New Roman" panose="02020603050405020304" pitchFamily="18" charset="0"/>
                <a:cs typeface="Times New Roman" panose="02020603050405020304" pitchFamily="18" charset="0"/>
              </a:rPr>
              <a:t>Contextual Information</a:t>
            </a:r>
            <a:r>
              <a:rPr lang="en-US" sz="5000" dirty="0">
                <a:latin typeface="Times New Roman" panose="02020603050405020304" pitchFamily="18" charset="0"/>
                <a:cs typeface="Times New Roman" panose="02020603050405020304" pitchFamily="18" charset="0"/>
              </a:rPr>
              <a:t>: LSTMs help track the progression of a disease in potato plants, learning patterns from a series of images or data points to provide a more robust diagnosis by considering how symptoms evolve.</a:t>
            </a:r>
          </a:p>
          <a:p>
            <a:pPr algn="just"/>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79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6954-74DF-AF80-E4EF-5075C7DC7D6C}"/>
              </a:ext>
            </a:extLst>
          </p:cNvPr>
          <p:cNvSpPr>
            <a:spLocks noGrp="1"/>
          </p:cNvSpPr>
          <p:nvPr>
            <p:ph type="title"/>
          </p:nvPr>
        </p:nvSpPr>
        <p:spPr/>
        <p:txBody>
          <a:bodyPr>
            <a:normAutofit/>
          </a:bodyPr>
          <a:lstStyle/>
          <a:p>
            <a:pPr algn="just"/>
            <a:r>
              <a:rPr lang="en-IN" sz="32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2C926214-03F2-E71D-4278-1866A588D38C}"/>
              </a:ext>
            </a:extLst>
          </p:cNvPr>
          <p:cNvSpPr>
            <a:spLocks noGrp="1"/>
          </p:cNvSpPr>
          <p:nvPr>
            <p:ph idx="1"/>
          </p:nvPr>
        </p:nvSpPr>
        <p:spPr>
          <a:xfrm>
            <a:off x="1024128" y="2032230"/>
            <a:ext cx="9720071" cy="4537121"/>
          </a:xfrm>
        </p:spPr>
        <p:txBody>
          <a:bodyPr>
            <a:normAutofit/>
          </a:bodyPr>
          <a:lstStyle/>
          <a:p>
            <a:pPr marL="0" indent="0" algn="just" fontAlgn="base">
              <a:buNone/>
            </a:pPr>
            <a:r>
              <a:rPr lang="en-US" sz="2000" i="0" u="none" strike="noStrike" baseline="0" dirty="0">
                <a:solidFill>
                  <a:srgbClr val="000000"/>
                </a:solidFill>
                <a:latin typeface="Times New Roman" panose="02020603050405020304" pitchFamily="18" charset="0"/>
                <a:cs typeface="Times New Roman" panose="02020603050405020304" pitchFamily="18" charset="0"/>
              </a:rPr>
              <a:t>Potato cultivation faces significant challenges due to various leaf diseases that can adversely affect crop yield and quality. This study proposes a multi-model deep learning approach for potato leaf disease detection, utilizing Convolutional Neural Networks (CNN), Long Short-Term Memory networks (LSTM), and Single Convolutional Neural Networks (SCNN). The CNN classifies diseases in potato leaves based on RGB images, the LSTM analyzes temporal patterns, and the SCNN focuses on spatial features. Trained on a diverse dataset, the models are evaluated using performance metrics and compared with traditional methods, showcasing the effectiveness of deep learning. The CNN model is deployed as a user-friendly application for real-time disease prediction, enhancing practical usability in agriculture. This comprehensive approach offers a versatile solution for automated potato leaf disease detection, benefiting farmers in crop health management. </a:t>
            </a:r>
          </a:p>
          <a:p>
            <a:pPr marL="0" indent="0" algn="just" fontAlgn="base">
              <a:buNone/>
            </a:pPr>
            <a:endParaRPr lang="en-US" sz="200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gn="just" fontAlgn="base">
              <a:buNone/>
            </a:pPr>
            <a:endParaRPr lang="en-US" sz="2000" b="0" i="0" dirty="0">
              <a:solidFill>
                <a:srgbClr val="666666"/>
              </a:solidFill>
              <a:effectLst/>
              <a:highlight>
                <a:srgbClr val="FFFFFF"/>
              </a:highlight>
              <a:latin typeface="Open Sans" panose="020F0502020204030204" pitchFamily="34" charset="0"/>
            </a:endParaRPr>
          </a:p>
        </p:txBody>
      </p:sp>
    </p:spTree>
    <p:extLst>
      <p:ext uri="{BB962C8B-B14F-4D97-AF65-F5344CB8AC3E}">
        <p14:creationId xmlns:p14="http://schemas.microsoft.com/office/powerpoint/2010/main" val="251974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ADF3-D7C0-C0CC-6DE3-68A5B58F20E0}"/>
              </a:ext>
            </a:extLst>
          </p:cNvPr>
          <p:cNvSpPr>
            <a:spLocks noGrp="1"/>
          </p:cNvSpPr>
          <p:nvPr>
            <p:ph type="title"/>
          </p:nvPr>
        </p:nvSpPr>
        <p:spPr/>
        <p:txBody>
          <a:bodyPr/>
          <a:lstStyle/>
          <a:p>
            <a:pPr algn="just"/>
            <a:r>
              <a:rPr lang="en-US" sz="3200" dirty="0">
                <a:latin typeface="Times New Roman" panose="02020603050405020304" pitchFamily="18" charset="0"/>
                <a:cs typeface="Times New Roman" panose="02020603050405020304" pitchFamily="18" charset="0"/>
              </a:rPr>
              <a:t>INTRODUCTION</a:t>
            </a:r>
            <a:r>
              <a:rPr lang="en-US" dirty="0"/>
              <a:t> </a:t>
            </a:r>
            <a:endParaRPr lang="en-IN" dirty="0"/>
          </a:p>
        </p:txBody>
      </p:sp>
      <p:sp>
        <p:nvSpPr>
          <p:cNvPr id="3" name="Content Placeholder 2">
            <a:extLst>
              <a:ext uri="{FF2B5EF4-FFF2-40B4-BE49-F238E27FC236}">
                <a16:creationId xmlns:a16="http://schemas.microsoft.com/office/drawing/2014/main" id="{93CEF8CA-F842-A4FA-EFEC-02850CA48558}"/>
              </a:ext>
            </a:extLst>
          </p:cNvPr>
          <p:cNvSpPr>
            <a:spLocks noGrp="1"/>
          </p:cNvSpPr>
          <p:nvPr>
            <p:ph idx="1"/>
          </p:nvPr>
        </p:nvSpPr>
        <p:spPr/>
        <p:txBody>
          <a:bodyPr>
            <a:normAutofit/>
          </a:bodyPr>
          <a:lstStyle/>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Agricultural sector holds a vital role in the Indian economy by contributing 18.8% in India’s total GDP.</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Potato plants covers 33% total vegetable production of India.</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production can be affected by different diseases.</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Misidentification of leaf disease in the agricultural crop can lead to  improper  or  misuse  of  insecticides  and  pesticides , causing loss of the crop, increase in pathogen resistance and environmental  effect.</a:t>
            </a: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technique has been used to tackle this problem</a:t>
            </a:r>
            <a:r>
              <a:rPr lang="en-US" sz="2400" dirty="0">
                <a:latin typeface="Gill Sans MT" panose="020B0502020104020203" pitchFamily="34" charset="0"/>
                <a:cs typeface="Times New Roman" panose="02020603050405020304" pitchFamily="18" charset="0"/>
              </a:rPr>
              <a:t>.</a:t>
            </a:r>
            <a:endParaRPr lang="en-PK" sz="2400" dirty="0">
              <a:latin typeface="Gill Sans MT" panose="020B0502020104020203" pitchFamily="34" charset="0"/>
              <a:cs typeface="Times New Roman" panose="02020603050405020304" pitchFamily="18" charset="0"/>
            </a:endParaRPr>
          </a:p>
          <a:p>
            <a:pPr algn="just"/>
            <a:endParaRPr lang="en-US" dirty="0"/>
          </a:p>
          <a:p>
            <a:pPr algn="just"/>
            <a:endParaRPr lang="en-IN" dirty="0"/>
          </a:p>
        </p:txBody>
      </p:sp>
    </p:spTree>
    <p:extLst>
      <p:ext uri="{BB962C8B-B14F-4D97-AF65-F5344CB8AC3E}">
        <p14:creationId xmlns:p14="http://schemas.microsoft.com/office/powerpoint/2010/main" val="216169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4F14-6C86-62F1-2A59-6CBF3939A079}"/>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OBJECTIVE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0D373A-D570-3C81-5F8F-09808E367AA5}"/>
              </a:ext>
            </a:extLst>
          </p:cNvPr>
          <p:cNvSpPr>
            <a:spLocks noGrp="1"/>
          </p:cNvSpPr>
          <p:nvPr>
            <p:ph idx="1"/>
          </p:nvPr>
        </p:nvSpPr>
        <p:spPr>
          <a:xfrm>
            <a:off x="1024128" y="2084832"/>
            <a:ext cx="9720071" cy="402336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To develop a robust leaf disease detection system using multi model deep learning, </a:t>
            </a:r>
          </a:p>
          <a:p>
            <a:pPr marL="0" indent="0" algn="just">
              <a:buNone/>
            </a:pPr>
            <a:r>
              <a:rPr lang="en-US" sz="2000" dirty="0">
                <a:latin typeface="Times New Roman" panose="02020603050405020304" pitchFamily="18" charset="0"/>
                <a:cs typeface="Times New Roman" panose="02020603050405020304" pitchFamily="18" charset="0"/>
              </a:rPr>
              <a:t>To customizing a deep learning architecture for high accuracy, by leveraging a diverse dataset for model training</a:t>
            </a:r>
          </a:p>
          <a:p>
            <a:pPr marL="0" indent="0" algn="just">
              <a:buNone/>
            </a:pPr>
            <a:r>
              <a:rPr lang="en-US" sz="2000" dirty="0">
                <a:latin typeface="Times New Roman" panose="02020603050405020304" pitchFamily="18" charset="0"/>
                <a:cs typeface="Times New Roman" panose="02020603050405020304" pitchFamily="18" charset="0"/>
              </a:rPr>
              <a:t>To design a user-friendly interface for real-time disease identification, deploying the system at scale, ensuring continuous improvement, reducing pesticide use, and promoting sustainability through collaboration with agricultural stakeholders.</a:t>
            </a:r>
            <a:endParaRPr lang="en-IN" sz="2000" dirty="0"/>
          </a:p>
        </p:txBody>
      </p:sp>
    </p:spTree>
    <p:extLst>
      <p:ext uri="{BB962C8B-B14F-4D97-AF65-F5344CB8AC3E}">
        <p14:creationId xmlns:p14="http://schemas.microsoft.com/office/powerpoint/2010/main" val="227769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0703-D016-6757-E791-5EC8B4BBF05D}"/>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A1731B61-8646-6B32-98D5-C61CE0718BD0}"/>
              </a:ext>
            </a:extLst>
          </p:cNvPr>
          <p:cNvSpPr txBox="1"/>
          <p:nvPr/>
        </p:nvSpPr>
        <p:spPr>
          <a:xfrm>
            <a:off x="1024128" y="2554193"/>
            <a:ext cx="9720072" cy="2831544"/>
          </a:xfrm>
          <a:prstGeom prst="rect">
            <a:avLst/>
          </a:prstGeom>
          <a:noFill/>
        </p:spPr>
        <p:txBody>
          <a:bodyPr wrap="square">
            <a:spAutoFit/>
          </a:bodyPr>
          <a:lstStyle/>
          <a:p>
            <a:pPr algn="just"/>
            <a:r>
              <a:rPr lang="en-US" sz="2000" b="0" i="0" dirty="0">
                <a:solidFill>
                  <a:srgbClr val="222222"/>
                </a:solidFill>
                <a:effectLst/>
                <a:latin typeface="Times New Roman" panose="02020603050405020304" pitchFamily="18" charset="0"/>
                <a:cs typeface="Times New Roman" panose="02020603050405020304" pitchFamily="18" charset="0"/>
              </a:rPr>
              <a:t>Farmers who grow potatoes suffer from serious financial standpoint losses each year which cause several diseases that affect potato plants.</a:t>
            </a:r>
          </a:p>
          <a:p>
            <a:pPr algn="just"/>
            <a:r>
              <a:rPr lang="en-US" sz="2000" b="0" i="0" dirty="0">
                <a:solidFill>
                  <a:srgbClr val="222222"/>
                </a:solidFill>
                <a:effectLst/>
                <a:latin typeface="Times New Roman" panose="02020603050405020304" pitchFamily="18" charset="0"/>
                <a:cs typeface="Times New Roman" panose="02020603050405020304" pitchFamily="18" charset="0"/>
              </a:rPr>
              <a:t> The diseases Early Blight and Late Blight are the most frequent.</a:t>
            </a:r>
          </a:p>
          <a:p>
            <a:pPr algn="just"/>
            <a:r>
              <a:rPr lang="en-US" sz="2000" b="0" i="0" dirty="0">
                <a:solidFill>
                  <a:srgbClr val="222222"/>
                </a:solidFill>
                <a:effectLst/>
                <a:latin typeface="Times New Roman" panose="02020603050405020304" pitchFamily="18" charset="0"/>
                <a:cs typeface="Times New Roman" panose="02020603050405020304" pitchFamily="18" charset="0"/>
              </a:rPr>
              <a:t> Early blight is caused by fungus and late blight is caused by specific micro-organisms and if farmers detect this disease early and apply appropriate treatment then it can save a lot of waste and prevent economical loss. </a:t>
            </a:r>
          </a:p>
          <a:p>
            <a:pPr algn="just"/>
            <a:r>
              <a:rPr lang="en-US" sz="2000" b="0" i="0" dirty="0">
                <a:solidFill>
                  <a:srgbClr val="222222"/>
                </a:solidFill>
                <a:effectLst/>
                <a:latin typeface="Times New Roman" panose="02020603050405020304" pitchFamily="18" charset="0"/>
                <a:cs typeface="Times New Roman" panose="02020603050405020304" pitchFamily="18" charset="0"/>
              </a:rPr>
              <a:t>The treatments for early blight and late blight are a little different so it’s important that you accurately identify what kind of disease is there in that potato plant.</a:t>
            </a:r>
            <a:endParaRPr lang="en-US" sz="2000" dirty="0">
              <a:solidFill>
                <a:srgbClr val="FF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368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1B3E88C-CFD8-49FE-8995-E77FDED6BC27}"/>
              </a:ext>
            </a:extLst>
          </p:cNvPr>
          <p:cNvSpPr>
            <a:spLocks noGrp="1"/>
          </p:cNvSpPr>
          <p:nvPr/>
        </p:nvSpPr>
        <p:spPr bwMode="black">
          <a:xfrm>
            <a:off x="497839" y="492393"/>
            <a:ext cx="11196320" cy="82296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just"/>
            <a:r>
              <a:rPr lang="en-US" sz="3200" dirty="0">
                <a:latin typeface="Times New Roman" panose="02020603050405020304" pitchFamily="18" charset="0"/>
                <a:ea typeface="Calibri" panose="020F0502020204030204" pitchFamily="34" charset="0"/>
                <a:cs typeface="Times New Roman" panose="02020603050405020304" pitchFamily="18" charset="0"/>
              </a:rPr>
              <a:t>                       Literature review</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F9E8958-8881-3733-FB34-6CD45F975485}"/>
              </a:ext>
            </a:extLst>
          </p:cNvPr>
          <p:cNvGraphicFramePr>
            <a:graphicFrameLocks noGrp="1"/>
          </p:cNvGraphicFramePr>
          <p:nvPr>
            <p:extLst>
              <p:ext uri="{D42A27DB-BD31-4B8C-83A1-F6EECF244321}">
                <p14:modId xmlns:p14="http://schemas.microsoft.com/office/powerpoint/2010/main" val="1449226148"/>
              </p:ext>
            </p:extLst>
          </p:nvPr>
        </p:nvGraphicFramePr>
        <p:xfrm>
          <a:off x="497839" y="1549222"/>
          <a:ext cx="11379933" cy="4992978"/>
        </p:xfrm>
        <a:graphic>
          <a:graphicData uri="http://schemas.openxmlformats.org/drawingml/2006/table">
            <a:tbl>
              <a:tblPr firstRow="1" bandRow="1">
                <a:tableStyleId>{21E4AEA4-8DFA-4A89-87EB-49C32662AFE0}</a:tableStyleId>
              </a:tblPr>
              <a:tblGrid>
                <a:gridCol w="770618">
                  <a:extLst>
                    <a:ext uri="{9D8B030D-6E8A-4147-A177-3AD203B41FA5}">
                      <a16:colId xmlns:a16="http://schemas.microsoft.com/office/drawing/2014/main" val="2991274645"/>
                    </a:ext>
                  </a:extLst>
                </a:gridCol>
                <a:gridCol w="2468617">
                  <a:extLst>
                    <a:ext uri="{9D8B030D-6E8A-4147-A177-3AD203B41FA5}">
                      <a16:colId xmlns:a16="http://schemas.microsoft.com/office/drawing/2014/main" val="1181083378"/>
                    </a:ext>
                  </a:extLst>
                </a:gridCol>
                <a:gridCol w="2341106">
                  <a:extLst>
                    <a:ext uri="{9D8B030D-6E8A-4147-A177-3AD203B41FA5}">
                      <a16:colId xmlns:a16="http://schemas.microsoft.com/office/drawing/2014/main" val="1190475777"/>
                    </a:ext>
                  </a:extLst>
                </a:gridCol>
                <a:gridCol w="1890325">
                  <a:extLst>
                    <a:ext uri="{9D8B030D-6E8A-4147-A177-3AD203B41FA5}">
                      <a16:colId xmlns:a16="http://schemas.microsoft.com/office/drawing/2014/main" val="2213383196"/>
                    </a:ext>
                  </a:extLst>
                </a:gridCol>
                <a:gridCol w="1890325">
                  <a:extLst>
                    <a:ext uri="{9D8B030D-6E8A-4147-A177-3AD203B41FA5}">
                      <a16:colId xmlns:a16="http://schemas.microsoft.com/office/drawing/2014/main" val="1840413316"/>
                    </a:ext>
                  </a:extLst>
                </a:gridCol>
                <a:gridCol w="2018942">
                  <a:extLst>
                    <a:ext uri="{9D8B030D-6E8A-4147-A177-3AD203B41FA5}">
                      <a16:colId xmlns:a16="http://schemas.microsoft.com/office/drawing/2014/main" val="958551329"/>
                    </a:ext>
                  </a:extLst>
                </a:gridCol>
              </a:tblGrid>
              <a:tr h="1659395">
                <a:tc>
                  <a:txBody>
                    <a:bodyPr/>
                    <a:lstStyle/>
                    <a:p>
                      <a:pPr algn="ct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S.NO</a:t>
                      </a:r>
                    </a:p>
                  </a:txBody>
                  <a:tcPr anchor="ctr"/>
                </a:tc>
                <a:tc>
                  <a:txBody>
                    <a:bodyPr/>
                    <a:lstStyle/>
                    <a:p>
                      <a:pPr algn="ctr"/>
                      <a:endParaRPr lang="en-IN" sz="1400" b="1" i="0" kern="1200" dirty="0">
                        <a:solidFill>
                          <a:schemeClr val="lt1"/>
                        </a:solidFill>
                        <a:effectLst/>
                        <a:latin typeface="Times New Roman" panose="02020603050405020304" pitchFamily="18" charset="0"/>
                        <a:ea typeface="+mn-ea"/>
                        <a:cs typeface="Times New Roman" panose="02020603050405020304" pitchFamily="18" charset="0"/>
                      </a:endParaRPr>
                    </a:p>
                    <a:p>
                      <a:pPr algn="ct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Author</a:t>
                      </a:r>
                      <a:endParaRPr lang="en-IN" sz="1400" b="1" dirty="0">
                        <a:latin typeface="Times New Roman" panose="02020603050405020304" pitchFamily="18" charset="0"/>
                        <a:cs typeface="Times New Roman" panose="02020603050405020304" pitchFamily="18" charset="0"/>
                      </a:endParaRPr>
                    </a:p>
                  </a:txBody>
                  <a:tcPr anchor="ctr"/>
                </a:tc>
                <a:tc>
                  <a:txBody>
                    <a:bodyPr/>
                    <a:lstStyle/>
                    <a:p>
                      <a:pPr algn="ctr"/>
                      <a:endParaRPr lang="en-IN" sz="1400" b="1" i="0" kern="1200" dirty="0">
                        <a:solidFill>
                          <a:schemeClr val="lt1"/>
                        </a:solidFill>
                        <a:effectLst/>
                        <a:latin typeface="Times New Roman" panose="02020603050405020304" pitchFamily="18" charset="0"/>
                        <a:ea typeface="+mn-ea"/>
                        <a:cs typeface="Times New Roman" panose="02020603050405020304" pitchFamily="18" charset="0"/>
                      </a:endParaRPr>
                    </a:p>
                    <a:p>
                      <a:pPr algn="ct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Year </a:t>
                      </a:r>
                      <a:endParaRPr lang="en-IN" sz="14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Title of Paper</a:t>
                      </a:r>
                      <a:endParaRPr lang="en-IN" sz="1400" b="1" dirty="0">
                        <a:latin typeface="Times New Roman" panose="02020603050405020304" pitchFamily="18" charset="0"/>
                        <a:cs typeface="Times New Roman" panose="02020603050405020304" pitchFamily="18" charset="0"/>
                      </a:endParaRPr>
                    </a:p>
                    <a:p>
                      <a:pPr algn="ct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Proposed Method</a:t>
                      </a:r>
                      <a:endParaRPr lang="en-IN" sz="1400" b="1"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kern="1200" dirty="0">
                          <a:solidFill>
                            <a:schemeClr val="lt1"/>
                          </a:solidFill>
                          <a:effectLst/>
                          <a:latin typeface="Times New Roman" panose="02020603050405020304" pitchFamily="18" charset="0"/>
                          <a:ea typeface="+mn-ea"/>
                          <a:cs typeface="Times New Roman" panose="02020603050405020304" pitchFamily="18" charset="0"/>
                        </a:rPr>
                        <a:t>Limitations</a:t>
                      </a:r>
                      <a:endParaRPr lang="en-IN" sz="1400" b="1"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41057365"/>
                  </a:ext>
                </a:extLst>
              </a:tr>
              <a:tr h="1674188">
                <a:tc>
                  <a:txBody>
                    <a:bodyPr/>
                    <a:lstStyle/>
                    <a:p>
                      <a:pPr algn="ctr"/>
                      <a:r>
                        <a:rPr lang="en-IN" sz="1400" dirty="0">
                          <a:latin typeface="Times New Roman" panose="02020603050405020304" pitchFamily="18" charset="0"/>
                          <a:cs typeface="Times New Roman" panose="02020603050405020304" pitchFamily="18" charset="0"/>
                        </a:rPr>
                        <a:t>1.</a:t>
                      </a:r>
                    </a:p>
                  </a:txBody>
                  <a:tcPr anchor="ct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Zhang, </a:t>
                      </a:r>
                      <a:r>
                        <a:rPr lang="en-IN" sz="1400" dirty="0" err="1">
                          <a:solidFill>
                            <a:schemeClr val="tx1"/>
                          </a:solidFill>
                          <a:latin typeface="Times New Roman" panose="02020603050405020304" pitchFamily="18" charset="0"/>
                          <a:cs typeface="Times New Roman" panose="02020603050405020304" pitchFamily="18" charset="0"/>
                        </a:rPr>
                        <a:t>S.You</a:t>
                      </a:r>
                      <a:r>
                        <a:rPr lang="en-IN" sz="1400" dirty="0">
                          <a:solidFill>
                            <a:schemeClr val="tx1"/>
                          </a:solidFill>
                          <a:latin typeface="Times New Roman" panose="02020603050405020304" pitchFamily="18" charset="0"/>
                          <a:cs typeface="Times New Roman" panose="02020603050405020304" pitchFamily="18" charset="0"/>
                        </a:rPr>
                        <a:t>, Z., &amp; Wu, X.</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2019</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Times New Roman" panose="02020603050405020304" pitchFamily="18" charset="0"/>
                          <a:cs typeface="Times New Roman" panose="02020603050405020304" pitchFamily="18" charset="0"/>
                        </a:rPr>
                        <a:t>Plant disease leaf image segmentation based on super pixel clustering and EM algorithm</a:t>
                      </a:r>
                    </a:p>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Accuracy is about 90% and has high practical value for plant disease detection</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Times New Roman" panose="02020603050405020304" pitchFamily="18" charset="0"/>
                          <a:cs typeface="Times New Roman" panose="02020603050405020304" pitchFamily="18" charset="0"/>
                        </a:rPr>
                        <a:t>It does not provide any expert’s advice for remedial measures about the diseases</a:t>
                      </a:r>
                    </a:p>
                    <a:p>
                      <a:pPr algn="ct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80929350"/>
                  </a:ext>
                </a:extLst>
              </a:tr>
              <a:tr h="1659395">
                <a:tc>
                  <a:txBody>
                    <a:bodyPr/>
                    <a:lstStyle/>
                    <a:p>
                      <a:pPr algn="ctr"/>
                      <a:r>
                        <a:rPr lang="en-IN" sz="1400" dirty="0">
                          <a:latin typeface="Times New Roman" panose="02020603050405020304" pitchFamily="18" charset="0"/>
                          <a:cs typeface="Times New Roman" panose="02020603050405020304" pitchFamily="18" charset="0"/>
                        </a:rPr>
                        <a:t>2.</a:t>
                      </a:r>
                    </a:p>
                  </a:txBody>
                  <a:tcPr anchor="ctr"/>
                </a:tc>
                <a:tc>
                  <a:txBody>
                    <a:bodyPr/>
                    <a:lstStyle/>
                    <a:p>
                      <a:pPr algn="ctr"/>
                      <a:r>
                        <a:rPr lang="en-IN" sz="1400" dirty="0" err="1">
                          <a:solidFill>
                            <a:schemeClr val="tx1"/>
                          </a:solidFill>
                          <a:latin typeface="Times New Roman" panose="02020603050405020304" pitchFamily="18" charset="0"/>
                          <a:cs typeface="Times New Roman" panose="02020603050405020304" pitchFamily="18" charset="0"/>
                        </a:rPr>
                        <a:t>Ashqar</a:t>
                      </a:r>
                      <a:r>
                        <a:rPr lang="en-IN" sz="1400" dirty="0">
                          <a:solidFill>
                            <a:schemeClr val="tx1"/>
                          </a:solidFill>
                          <a:latin typeface="Times New Roman" panose="02020603050405020304" pitchFamily="18" charset="0"/>
                          <a:cs typeface="Times New Roman" panose="02020603050405020304" pitchFamily="18" charset="0"/>
                        </a:rPr>
                        <a:t> B. A., &amp; </a:t>
                      </a:r>
                      <a:r>
                        <a:rPr lang="en-IN" sz="1400" dirty="0" err="1">
                          <a:solidFill>
                            <a:schemeClr val="tx1"/>
                          </a:solidFill>
                          <a:latin typeface="Times New Roman" panose="02020603050405020304" pitchFamily="18" charset="0"/>
                          <a:cs typeface="Times New Roman" panose="02020603050405020304" pitchFamily="18" charset="0"/>
                        </a:rPr>
                        <a:t>AbuNAser</a:t>
                      </a:r>
                      <a:r>
                        <a:rPr lang="en-IN" sz="1400" dirty="0">
                          <a:solidFill>
                            <a:schemeClr val="tx1"/>
                          </a:solidFill>
                          <a:latin typeface="Times New Roman" panose="02020603050405020304" pitchFamily="18" charset="0"/>
                          <a:cs typeface="Times New Roman" panose="02020603050405020304" pitchFamily="18" charset="0"/>
                        </a:rPr>
                        <a:t> S.S.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Times New Roman" panose="02020603050405020304" pitchFamily="18" charset="0"/>
                          <a:cs typeface="Times New Roman" panose="02020603050405020304" pitchFamily="18" charset="0"/>
                        </a:rPr>
                        <a:t>Image based tomato leaves diseases detection using deep learning</a:t>
                      </a:r>
                    </a:p>
                  </a:txBody>
                  <a:tcPr anchor="ct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Accuracy is about 80% on finding the crop diseases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Implementation is based on the online. No remedial measures are suggested for the diseases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06839573"/>
                  </a:ext>
                </a:extLst>
              </a:tr>
            </a:tbl>
          </a:graphicData>
        </a:graphic>
      </p:graphicFrame>
    </p:spTree>
    <p:extLst>
      <p:ext uri="{BB962C8B-B14F-4D97-AF65-F5344CB8AC3E}">
        <p14:creationId xmlns:p14="http://schemas.microsoft.com/office/powerpoint/2010/main" val="282407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1A2F330-28DE-4A21-7A6D-A0BB46A97387}"/>
              </a:ext>
            </a:extLst>
          </p:cNvPr>
          <p:cNvGraphicFramePr>
            <a:graphicFrameLocks noGrp="1"/>
          </p:cNvGraphicFramePr>
          <p:nvPr>
            <p:extLst>
              <p:ext uri="{D42A27DB-BD31-4B8C-83A1-F6EECF244321}">
                <p14:modId xmlns:p14="http://schemas.microsoft.com/office/powerpoint/2010/main" val="2474679239"/>
              </p:ext>
            </p:extLst>
          </p:nvPr>
        </p:nvGraphicFramePr>
        <p:xfrm>
          <a:off x="471340" y="1569710"/>
          <a:ext cx="11270529" cy="5179793"/>
        </p:xfrm>
        <a:graphic>
          <a:graphicData uri="http://schemas.openxmlformats.org/drawingml/2006/table">
            <a:tbl>
              <a:tblPr bandRow="1">
                <a:tableStyleId>{21E4AEA4-8DFA-4A89-87EB-49C32662AFE0}</a:tableStyleId>
              </a:tblPr>
              <a:tblGrid>
                <a:gridCol w="773463">
                  <a:extLst>
                    <a:ext uri="{9D8B030D-6E8A-4147-A177-3AD203B41FA5}">
                      <a16:colId xmlns:a16="http://schemas.microsoft.com/office/drawing/2014/main" val="2595012001"/>
                    </a:ext>
                  </a:extLst>
                </a:gridCol>
                <a:gridCol w="2571101">
                  <a:extLst>
                    <a:ext uri="{9D8B030D-6E8A-4147-A177-3AD203B41FA5}">
                      <a16:colId xmlns:a16="http://schemas.microsoft.com/office/drawing/2014/main" val="1329488108"/>
                    </a:ext>
                  </a:extLst>
                </a:gridCol>
                <a:gridCol w="2280094">
                  <a:extLst>
                    <a:ext uri="{9D8B030D-6E8A-4147-A177-3AD203B41FA5}">
                      <a16:colId xmlns:a16="http://schemas.microsoft.com/office/drawing/2014/main" val="4026056687"/>
                    </a:ext>
                  </a:extLst>
                </a:gridCol>
                <a:gridCol w="1881957">
                  <a:extLst>
                    <a:ext uri="{9D8B030D-6E8A-4147-A177-3AD203B41FA5}">
                      <a16:colId xmlns:a16="http://schemas.microsoft.com/office/drawing/2014/main" val="3723957303"/>
                    </a:ext>
                  </a:extLst>
                </a:gridCol>
                <a:gridCol w="1891909">
                  <a:extLst>
                    <a:ext uri="{9D8B030D-6E8A-4147-A177-3AD203B41FA5}">
                      <a16:colId xmlns:a16="http://schemas.microsoft.com/office/drawing/2014/main" val="3428173196"/>
                    </a:ext>
                  </a:extLst>
                </a:gridCol>
                <a:gridCol w="1872005">
                  <a:extLst>
                    <a:ext uri="{9D8B030D-6E8A-4147-A177-3AD203B41FA5}">
                      <a16:colId xmlns:a16="http://schemas.microsoft.com/office/drawing/2014/main" val="1447164497"/>
                    </a:ext>
                  </a:extLst>
                </a:gridCol>
              </a:tblGrid>
              <a:tr h="20098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3.</a:t>
                      </a:r>
                    </a:p>
                    <a:p>
                      <a:pPr algn="ctr"/>
                      <a:endParaRPr lang="en-IN" sz="1400" b="1" kern="1200" dirty="0">
                        <a:solidFill>
                          <a:schemeClr val="lt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dirty="0" err="1">
                          <a:solidFill>
                            <a:schemeClr val="tx1"/>
                          </a:solidFill>
                          <a:latin typeface="Times New Roman" panose="02020603050405020304" pitchFamily="18" charset="0"/>
                          <a:cs typeface="Times New Roman" panose="02020603050405020304" pitchFamily="18" charset="0"/>
                        </a:rPr>
                        <a:t>Ferentinous</a:t>
                      </a:r>
                      <a:r>
                        <a:rPr lang="en-IN" sz="1400" dirty="0">
                          <a:solidFill>
                            <a:schemeClr val="tx1"/>
                          </a:solidFill>
                          <a:latin typeface="Times New Roman" panose="02020603050405020304" pitchFamily="18" charset="0"/>
                          <a:cs typeface="Times New Roman" panose="02020603050405020304" pitchFamily="18" charset="0"/>
                        </a:rPr>
                        <a:t> K.P.</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Using deep learning image based plant disease detection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It is very useful advisory or early warning tool to operate in cultivation</a:t>
                      </a:r>
                    </a:p>
                    <a:p>
                      <a:pPr algn="ctr"/>
                      <a:r>
                        <a:rPr lang="en-IN" sz="1400" dirty="0">
                          <a:solidFill>
                            <a:schemeClr val="tx1"/>
                          </a:solidFill>
                          <a:latin typeface="Times New Roman" panose="02020603050405020304" pitchFamily="18" charset="0"/>
                          <a:cs typeface="Times New Roman" panose="02020603050405020304" pitchFamily="18" charset="0"/>
                        </a:rPr>
                        <a:t>Accuracy is about 95%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Times New Roman" panose="02020603050405020304" pitchFamily="18" charset="0"/>
                          <a:cs typeface="Times New Roman" panose="02020603050405020304" pitchFamily="18" charset="0"/>
                        </a:rPr>
                        <a:t>It does not provide any remedial measures to the user.</a:t>
                      </a:r>
                    </a:p>
                    <a:p>
                      <a:pPr algn="ct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55377215"/>
                  </a:ext>
                </a:extLst>
              </a:tr>
              <a:tr h="1612316">
                <a:tc>
                  <a:txBody>
                    <a:bodyPr/>
                    <a:lstStyle/>
                    <a:p>
                      <a:pPr algn="ctr"/>
                      <a:r>
                        <a:rPr lang="en-IN" sz="1400" dirty="0">
                          <a:latin typeface="Times New Roman" panose="02020603050405020304" pitchFamily="18" charset="0"/>
                          <a:cs typeface="Times New Roman" panose="02020603050405020304" pitchFamily="18" charset="0"/>
                        </a:rPr>
                        <a:t>4.</a:t>
                      </a:r>
                    </a:p>
                  </a:txBody>
                  <a:tcPr anchor="ctr"/>
                </a:tc>
                <a:tc>
                  <a:txBody>
                    <a:bodyPr/>
                    <a:lstStyle/>
                    <a:p>
                      <a:pPr algn="ct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Tran, Thao et al</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Plant Disease Detection and Classification by Deep Learning</a:t>
                      </a:r>
                    </a:p>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Modeling complex processes and performing pattern recognition in applications with large amount of data</a:t>
                      </a:r>
                      <a:endParaRPr lang="en-IN" sz="1400" dirty="0">
                        <a:solidFill>
                          <a:schemeClr val="tx1"/>
                        </a:solidFill>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entire photographic material included solely images in experimental (laboratory) setups, not in real conditions in the cultivation field</a:t>
                      </a:r>
                      <a:endParaRPr lang="en-IN" sz="1400" dirty="0">
                        <a:solidFill>
                          <a:schemeClr val="tx1"/>
                        </a:solidFill>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64889480"/>
                  </a:ext>
                </a:extLst>
              </a:tr>
              <a:tr h="1228364">
                <a:tc>
                  <a:txBody>
                    <a:bodyPr/>
                    <a:lstStyle/>
                    <a:p>
                      <a:pPr algn="ctr"/>
                      <a:r>
                        <a:rPr lang="en-IN" sz="1400" dirty="0">
                          <a:latin typeface="Times New Roman" panose="02020603050405020304" pitchFamily="18" charset="0"/>
                          <a:cs typeface="Times New Roman" panose="02020603050405020304" pitchFamily="18" charset="0"/>
                        </a:rPr>
                        <a:t>5.</a:t>
                      </a:r>
                    </a:p>
                  </a:txBody>
                  <a:tcPr anchor="ctr"/>
                </a:tc>
                <a:tc>
                  <a:txBody>
                    <a:bodyPr/>
                    <a:lstStyle/>
                    <a:p>
                      <a:pPr algn="ctr"/>
                      <a:r>
                        <a:rPr lang="en-IN" sz="1400" dirty="0" err="1">
                          <a:latin typeface="Times New Roman" panose="02020603050405020304" pitchFamily="18" charset="0"/>
                          <a:cs typeface="Times New Roman" panose="02020603050405020304" pitchFamily="18" charset="0"/>
                        </a:rPr>
                        <a:t>Sladojevic</a:t>
                      </a:r>
                      <a:r>
                        <a:rPr lang="en-IN" sz="1400" dirty="0">
                          <a:latin typeface="Times New Roman" panose="02020603050405020304" pitchFamily="18" charset="0"/>
                          <a:cs typeface="Times New Roman" panose="02020603050405020304" pitchFamily="18" charset="0"/>
                        </a:rPr>
                        <a:t> et 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Recognition of plant diseases by leaf image classification." </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The model achieved high accuracy, demonstrating the potential of CNNs in plant disease detection.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The visual symptoms of different diseases can be similar, making accurate detection difficult even for experts.</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76215635"/>
                  </a:ext>
                </a:extLst>
              </a:tr>
            </a:tbl>
          </a:graphicData>
        </a:graphic>
      </p:graphicFrame>
      <p:sp>
        <p:nvSpPr>
          <p:cNvPr id="3" name="Title 1">
            <a:extLst>
              <a:ext uri="{FF2B5EF4-FFF2-40B4-BE49-F238E27FC236}">
                <a16:creationId xmlns:a16="http://schemas.microsoft.com/office/drawing/2014/main" id="{16799A39-E50C-C9E0-0577-90ECCBBAFF70}"/>
              </a:ext>
            </a:extLst>
          </p:cNvPr>
          <p:cNvSpPr>
            <a:spLocks noGrp="1"/>
          </p:cNvSpPr>
          <p:nvPr/>
        </p:nvSpPr>
        <p:spPr bwMode="black">
          <a:xfrm>
            <a:off x="497839" y="492393"/>
            <a:ext cx="11196320" cy="82296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just"/>
            <a:r>
              <a:rPr lang="en-US" sz="3200" dirty="0">
                <a:latin typeface="Times New Roman" panose="02020603050405020304" pitchFamily="18" charset="0"/>
                <a:ea typeface="Calibri" panose="020F0502020204030204" pitchFamily="34" charset="0"/>
                <a:cs typeface="Times New Roman" panose="02020603050405020304" pitchFamily="18" charset="0"/>
              </a:rPr>
              <a:t>                       Literature review</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646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4753-8F43-7059-F7D0-CDAD96E51AC9}"/>
              </a:ext>
            </a:extLst>
          </p:cNvPr>
          <p:cNvSpPr>
            <a:spLocks noGrp="1"/>
          </p:cNvSpPr>
          <p:nvPr>
            <p:ph type="title"/>
          </p:nvPr>
        </p:nvSpPr>
        <p:spPr>
          <a:xfrm>
            <a:off x="807312" y="641776"/>
            <a:ext cx="9317076" cy="1300145"/>
          </a:xfrm>
        </p:spPr>
        <p:txBody>
          <a:bodyPr>
            <a:normAutofit/>
          </a:bodyPr>
          <a:lstStyle/>
          <a:p>
            <a:r>
              <a:rPr lang="en-IN" sz="3200" dirty="0">
                <a:latin typeface="Times New Roman" panose="02020603050405020304" pitchFamily="18" charset="0"/>
                <a:cs typeface="Times New Roman" panose="02020603050405020304" pitchFamily="18" charset="0"/>
              </a:rPr>
              <a:t>Existing system</a:t>
            </a:r>
          </a:p>
        </p:txBody>
      </p:sp>
      <p:sp>
        <p:nvSpPr>
          <p:cNvPr id="4" name="Rectangle 1">
            <a:extLst>
              <a:ext uri="{FF2B5EF4-FFF2-40B4-BE49-F238E27FC236}">
                <a16:creationId xmlns:a16="http://schemas.microsoft.com/office/drawing/2014/main" id="{6733BC71-F0AB-8EF3-6B11-DC2EC6E3EC64}"/>
              </a:ext>
            </a:extLst>
          </p:cNvPr>
          <p:cNvSpPr>
            <a:spLocks noGrp="1" noChangeArrowheads="1"/>
          </p:cNvSpPr>
          <p:nvPr>
            <p:ph idx="1"/>
          </p:nvPr>
        </p:nvSpPr>
        <p:spPr bwMode="auto">
          <a:xfrm>
            <a:off x="807312" y="2075204"/>
            <a:ext cx="998637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Super Pixel Clustering and EM Algorithm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method involves plant disease leaf image segmentation, which achieves about 90% accuracy. However, it lacks expert advice on remedial measures for the diseases detected.</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for Tomato Leaf Disease Detection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approach focuses on detecting tomato leaf diseases using deep learning, with an accuracy of around 80%. The implementation is online-based and does not offer suggestions for remedies.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b="1" dirty="0">
                <a:latin typeface="Times New Roman" panose="02020603050405020304" pitchFamily="18" charset="0"/>
                <a:cs typeface="Times New Roman" panose="02020603050405020304" pitchFamily="18" charset="0"/>
              </a:rPr>
              <a:t>Plant Disease Detection by Deep Learning: </a:t>
            </a:r>
            <a:r>
              <a:rPr lang="en-US" sz="2000" dirty="0">
                <a:latin typeface="Times New Roman" panose="02020603050405020304" pitchFamily="18" charset="0"/>
                <a:cs typeface="Times New Roman" panose="02020603050405020304" pitchFamily="18" charset="0"/>
              </a:rPr>
              <a:t>This method involves modeling complex processes and pattern recognition using deep learning. The photographic material is mostly experimental and not in real cultivation conditions.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58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002B-2A6D-9F0E-4D34-40CFD6BD0835}"/>
              </a:ext>
            </a:extLst>
          </p:cNvPr>
          <p:cNvSpPr>
            <a:spLocks noGrp="1"/>
          </p:cNvSpPr>
          <p:nvPr>
            <p:ph type="title"/>
          </p:nvPr>
        </p:nvSpPr>
        <p:spPr>
          <a:xfrm>
            <a:off x="901580" y="536051"/>
            <a:ext cx="9720072" cy="1499616"/>
          </a:xfrm>
        </p:spPr>
        <p:txBody>
          <a:bodyPr>
            <a:normAutofit/>
          </a:bodyPr>
          <a:lstStyle/>
          <a:p>
            <a:r>
              <a:rPr lang="en-IN" sz="3200" dirty="0">
                <a:latin typeface="Times New Roman" panose="02020603050405020304" pitchFamily="18" charset="0"/>
                <a:cs typeface="Times New Roman" panose="02020603050405020304" pitchFamily="18" charset="0"/>
              </a:rPr>
              <a:t>Drawbacks</a:t>
            </a:r>
          </a:p>
        </p:txBody>
      </p:sp>
      <p:sp>
        <p:nvSpPr>
          <p:cNvPr id="4" name="Rectangle 1">
            <a:extLst>
              <a:ext uri="{FF2B5EF4-FFF2-40B4-BE49-F238E27FC236}">
                <a16:creationId xmlns:a16="http://schemas.microsoft.com/office/drawing/2014/main" id="{627F12C5-F6DE-CDC5-7BE7-E95668919384}"/>
              </a:ext>
            </a:extLst>
          </p:cNvPr>
          <p:cNvSpPr>
            <a:spLocks noGrp="1" noChangeArrowheads="1"/>
          </p:cNvSpPr>
          <p:nvPr>
            <p:ph idx="1"/>
          </p:nvPr>
        </p:nvSpPr>
        <p:spPr bwMode="auto">
          <a:xfrm>
            <a:off x="901580" y="1809424"/>
            <a:ext cx="979209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1.Data Dependency: High accuracy in deep learning models often depends on large, annotated datasets. Collecting and labeling potato leaf images can be time-consuming and costly, especially for different growth stages, conditions, and diseases.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2.Generalization Issues: Models trained on specific datasets may struggle to generalize across different environments, such as varying lighting conditions, backgrounds, or potato leaf varieties. This can lead to reduced accuracy in real-world scenarios.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3.Computational Resources: Training deep learning models requires substantial computational power, including GPUs, and can be resource-intensive, which might not be feasible for all researchers or farmers.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4.Complexity and Interpretability: Deep learning models, especially deep neural networks, are often considered "black boxes." This lack of interpretability can be problematic when trying to understand why a model made a certain prediction, which is important in agricultural contexts.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5.Overfitting: Without careful management, deep learning models can overfit to the training data, meaning they perform well on the training set but poorly on unseen data. This is especially a risk with small or imbalanced datasets.</a:t>
            </a:r>
          </a:p>
        </p:txBody>
      </p:sp>
    </p:spTree>
    <p:extLst>
      <p:ext uri="{BB962C8B-B14F-4D97-AF65-F5344CB8AC3E}">
        <p14:creationId xmlns:p14="http://schemas.microsoft.com/office/powerpoint/2010/main" val="12484539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1858</TotalTime>
  <Words>1519</Words>
  <Application>Microsoft Office PowerPoint</Application>
  <PresentationFormat>Widescreen</PresentationFormat>
  <Paragraphs>100</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Corbel</vt:lpstr>
      <vt:lpstr>Gill Sans MT</vt:lpstr>
      <vt:lpstr>Open Sans</vt:lpstr>
      <vt:lpstr>Times New Roman</vt:lpstr>
      <vt:lpstr>Tw Cen MT</vt:lpstr>
      <vt:lpstr>Wingdings 3</vt:lpstr>
      <vt:lpstr>Integral</vt:lpstr>
      <vt:lpstr>Potato Leaf Disease detection using deep learning   </vt:lpstr>
      <vt:lpstr>ABSTRACT</vt:lpstr>
      <vt:lpstr>INTRODUCTION </vt:lpstr>
      <vt:lpstr>OBJECTIVE</vt:lpstr>
      <vt:lpstr>Problem Statement</vt:lpstr>
      <vt:lpstr>PowerPoint Presentation</vt:lpstr>
      <vt:lpstr>PowerPoint Presentation</vt:lpstr>
      <vt:lpstr>Existing system</vt:lpstr>
      <vt:lpstr>Drawbacks</vt:lpstr>
      <vt:lpstr>Proposed method</vt:lpstr>
      <vt:lpstr>Advantages of proposed method</vt:lpstr>
      <vt:lpstr>ARchitecture</vt:lpstr>
      <vt:lpstr>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saina sirimandla</dc:creator>
  <cp:lastModifiedBy>saina sirimandla</cp:lastModifiedBy>
  <cp:revision>8</cp:revision>
  <dcterms:created xsi:type="dcterms:W3CDTF">2024-07-07T05:33:17Z</dcterms:created>
  <dcterms:modified xsi:type="dcterms:W3CDTF">2024-10-04T06:21:24Z</dcterms:modified>
</cp:coreProperties>
</file>