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417" r:id="rId5"/>
    <p:sldId id="463" r:id="rId6"/>
    <p:sldId id="641" r:id="rId7"/>
    <p:sldId id="559" r:id="rId8"/>
    <p:sldId id="492" r:id="rId9"/>
    <p:sldId id="611" r:id="rId10"/>
    <p:sldId id="560" r:id="rId11"/>
    <p:sldId id="561" r:id="rId12"/>
  </p:sldIdLst>
  <p:sldSz cx="12192000" cy="6858000"/>
  <p:notesSz cx="6858000" cy="9144000"/>
  <p:embeddedFontLst>
    <p:embeddedFont>
      <p:font typeface="Inter" panose="020B0604020202020204" charset="0"/>
      <p:regular r:id="rId15"/>
      <p:bold r:id="rId16"/>
    </p:embeddedFont>
    <p:embeddedFont>
      <p:font typeface="Inter Bold" panose="020B0604020202020204" charset="0"/>
      <p:bold r:id="rId17"/>
    </p:embeddedFont>
    <p:embeddedFont>
      <p:font typeface="Poppins SemiBold" panose="00000700000000000000" pitchFamily="2" charset="0"/>
      <p:bold r:id="rId18"/>
      <p:boldItalic r:id="rId19"/>
    </p:embeddedFont>
  </p:embeddedFontLst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B2D"/>
    <a:srgbClr val="B78885"/>
    <a:srgbClr val="178687"/>
    <a:srgbClr val="278484"/>
    <a:srgbClr val="FEF5F0"/>
    <a:srgbClr val="FEFAEE"/>
    <a:srgbClr val="113F73"/>
    <a:srgbClr val="007ECA"/>
    <a:srgbClr val="95B1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78BC06-E256-FD90-1D29-F2FC0F485344}" v="103" dt="2025-09-02T17:52:10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27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8B2033-DCEB-4EE5-8D74-06B1A107D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5E87-9E14-405A-8EC3-7560300E98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AD6E-DEDD-49A0-A4BE-7A081A9112D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41CC-E8C9-4FDE-B9E2-B4C258E0C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A66F-906D-4597-B704-A85E8A298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B76-795F-4136-B2E6-506229A9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9C1A6-4321-41FA-B001-4140F0E2457F}" type="datetimeFigureOut">
              <a:t>02.09.2025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9514-027B-49BD-8B49-5054CA40EC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7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0EE5B-F23B-E4DB-13FE-697ED7C6C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41994"/>
            <a:ext cx="6462712" cy="2694956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6200" b="0"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97D0E-73EB-BAD4-3CFB-2138F7744F0C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936BE-AA0B-4172-C4F1-90132CA6197C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bg1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EF418A-33E3-0868-30D5-750D58C8D19F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7C4A-BCFD-A430-6EC6-BF9B9906B3A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_Full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1999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15192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ums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70B30A-1A11-111C-7375-C4E28C8B7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3949" y="1268413"/>
            <a:ext cx="5364163" cy="2052637"/>
          </a:xfrm>
        </p:spPr>
        <p:txBody>
          <a:bodyPr anchor="b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03950" y="3536951"/>
            <a:ext cx="5364162" cy="227602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C530DF0-5615-D097-6790-1E5B0817F179}"/>
              </a:ext>
            </a:extLst>
          </p:cNvPr>
          <p:cNvSpPr/>
          <p:nvPr userDrawn="1"/>
        </p:nvSpPr>
        <p:spPr>
          <a:xfrm>
            <a:off x="610509" y="832419"/>
            <a:ext cx="5202462" cy="5202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lang="en-US" dirty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55AF90-CA6C-9E9E-5C3A-7308548107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218"/>
            <a:ext cx="5364162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0644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0644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59187-4E33-B7B4-8D15-856E22A8AD26}"/>
              </a:ext>
            </a:extLst>
          </p:cNvPr>
          <p:cNvCxnSpPr>
            <a:cxnSpLocks/>
          </p:cNvCxnSpPr>
          <p:nvPr userDrawn="1"/>
        </p:nvCxnSpPr>
        <p:spPr>
          <a:xfrm>
            <a:off x="5988050" y="6414621"/>
            <a:ext cx="4165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47E56-EDA9-6104-5D9F-C924F8780C79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C9CA37-0D36-8191-BBE8-0EBA7F837CA9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B4D6-D14A-E657-80A8-ADEE68384148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6033E-16B2-F7F6-089E-CB47C4A72E4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5580062" cy="20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C816E65-AE13-D020-EC0E-E5FCD3F98B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2FFEC68-013B-C052-8EF2-43EC0E75A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0" y="6396621"/>
            <a:ext cx="3949138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64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uth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95386" y="4643022"/>
            <a:ext cx="6547755" cy="1236142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FFCB1E3-6430-7B36-3E4A-D0BCB7E229BA}"/>
              </a:ext>
            </a:extLst>
          </p:cNvPr>
          <p:cNvSpPr/>
          <p:nvPr userDrawn="1"/>
        </p:nvSpPr>
        <p:spPr>
          <a:xfrm rot="10800000">
            <a:off x="623888" y="836612"/>
            <a:ext cx="1723308" cy="137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lnTo>
                  <a:pt x="0" y="21600"/>
                </a:lnTo>
                <a:lnTo>
                  <a:pt x="8640" y="21600"/>
                </a:lnTo>
                <a:lnTo>
                  <a:pt x="8640" y="10801"/>
                </a:lnTo>
                <a:lnTo>
                  <a:pt x="4320" y="10801"/>
                </a:lnTo>
                <a:cubicBezTo>
                  <a:pt x="4320" y="10801"/>
                  <a:pt x="4320" y="5401"/>
                  <a:pt x="8640" y="5401"/>
                </a:cubicBezTo>
                <a:lnTo>
                  <a:pt x="8640" y="0"/>
                </a:lnTo>
                <a:cubicBezTo>
                  <a:pt x="8640" y="0"/>
                  <a:pt x="0" y="0"/>
                  <a:pt x="0" y="10801"/>
                </a:cubicBezTo>
                <a:close/>
                <a:moveTo>
                  <a:pt x="21600" y="5401"/>
                </a:moveTo>
                <a:lnTo>
                  <a:pt x="21600" y="0"/>
                </a:lnTo>
                <a:cubicBezTo>
                  <a:pt x="21600" y="0"/>
                  <a:pt x="12960" y="0"/>
                  <a:pt x="12960" y="10801"/>
                </a:cubicBezTo>
                <a:lnTo>
                  <a:pt x="1296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17280" y="10801"/>
                </a:lnTo>
                <a:cubicBezTo>
                  <a:pt x="17280" y="10801"/>
                  <a:pt x="17280" y="5401"/>
                  <a:pt x="21600" y="5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 sz="1800" cap="none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5829" y="1268413"/>
            <a:ext cx="9630569" cy="3114900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800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“Quote”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97722-9BD2-656F-AB8C-84A3608F65D9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C9B42-2591-A853-1CFF-B2BEEAA36BA1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175848-9909-5007-545C-1F2ADABDCADF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38E77D-FF10-DFD7-06B6-D5E95101DE44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8E73DA40-056E-A0CA-9CF7-3C98514681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829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Thank you slide</a:t>
            </a:r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B822B543-F1AB-CFE7-EFFD-248F58696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7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2BC2FA-0D30-5C2F-5931-62B0B5A62B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3037" y="4800606"/>
            <a:ext cx="6789813" cy="93344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name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E6EF1FF-751D-4E83-81CA-AC460BA1F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E7884FD-17EE-C642-8912-0A2B6DE88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0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4EC-2D5E-C21A-9C6E-B40D3F70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E198-26FE-CDB4-0E6E-95B8B27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5057-B3F3-2A40-9B41-F7887DE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A40-73C8-4048-8140-49F5D65BB431}" type="datetimeFigureOut">
              <a:rPr lang="et-EE" smtClean="0"/>
              <a:t>02.09.2025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FE4-4A97-5B73-A1FA-A4E9604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87FC-FCC5-92FF-B08A-8FAE7F8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E80D-6AD2-4F09-8BE9-BBDC507698A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809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83386E9-4AC9-AC05-D73C-5748D8B66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26222-9CC4-151E-1D0E-E7E11278D1CA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7AEF9D-2EDF-226F-7EF8-9900253B468B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tx2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8340A1-A4C3-B4A8-903B-E6AD1C96E552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1259C3-5465-7C2C-BA4A-EF08245C1B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94600" y="0"/>
            <a:ext cx="4597400" cy="6858000"/>
          </a:xfrm>
          <a:custGeom>
            <a:avLst/>
            <a:gdLst>
              <a:gd name="connsiteX0" fmla="*/ 1535049 w 4597400"/>
              <a:gd name="connsiteY0" fmla="*/ 0 h 6858000"/>
              <a:gd name="connsiteX1" fmla="*/ 4597400 w 4597400"/>
              <a:gd name="connsiteY1" fmla="*/ 0 h 6858000"/>
              <a:gd name="connsiteX2" fmla="*/ 4597400 w 4597400"/>
              <a:gd name="connsiteY2" fmla="*/ 6858000 h 6858000"/>
              <a:gd name="connsiteX3" fmla="*/ 1535049 w 4597400"/>
              <a:gd name="connsiteY3" fmla="*/ 6858000 h 6858000"/>
              <a:gd name="connsiteX4" fmla="*/ 0 w 4597400"/>
              <a:gd name="connsiteY4" fmla="*/ 3429000 h 6858000"/>
              <a:gd name="connsiteX5" fmla="*/ 1535049 w 45974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7400" h="6858000">
                <a:moveTo>
                  <a:pt x="1535049" y="0"/>
                </a:moveTo>
                <a:lnTo>
                  <a:pt x="4597400" y="0"/>
                </a:lnTo>
                <a:lnTo>
                  <a:pt x="4597400" y="6858000"/>
                </a:lnTo>
                <a:lnTo>
                  <a:pt x="1535049" y="6858000"/>
                </a:lnTo>
                <a:cubicBezTo>
                  <a:pt x="593027" y="6016117"/>
                  <a:pt x="0" y="4791837"/>
                  <a:pt x="0" y="3429000"/>
                </a:cubicBezTo>
                <a:cubicBezTo>
                  <a:pt x="0" y="2066163"/>
                  <a:pt x="593027" y="841883"/>
                  <a:pt x="15350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6616AE3-7059-CA28-4049-1FD2D926CC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66048" y="841994"/>
            <a:ext cx="2302064" cy="92753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93005B9-0C6A-A613-72D7-DAD05049A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4"/>
            <a:ext cx="8208962" cy="2484436"/>
          </a:xfrm>
        </p:spPr>
        <p:txBody>
          <a:bodyPr anchor="t" anchorCtr="0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4E7AC-F3D3-4E49-AF79-E2577E5DB17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3536951"/>
            <a:ext cx="8208961" cy="2197099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FF64E-8497-A211-A371-1EB95CEA8720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E36BEB-E564-BDC5-2D0E-683B7463D71B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31E304-8E0C-1BA3-DA8A-B2FA8A2B3396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9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0B63FBE-00C9-95E0-891B-2B4DF7E64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536950"/>
            <a:ext cx="8208962" cy="21971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6316-FA00-F7B0-625F-5C5C70FE690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281D-AB6E-C8DE-96BB-CD897F804E48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B54EF8-DDA0-DB1B-14AF-6A9C645C1C71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bg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959C4-500F-ED38-1509-871D5B4B659B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5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9A7D0D-AD55-4BB5-927F-67EB9F19F8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51A01D-54B1-4CD7-8EA9-62E0D922E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165258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CAD510-2AAC-48E8-A46D-A29F5F9F0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_T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479570"/>
            <a:ext cx="5364163" cy="5541818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3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3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1EF65-6FC4-E89A-FE48-A37D18ADC94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974D7-D7DF-712E-FC1A-80D95C80879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590D4B-E844-7F04-93D3-6756624DE990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05141D-209F-2213-31A6-104F82A16275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941050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2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 noChangeAspect="1"/>
          </p:cNvSpPr>
          <p:nvPr>
            <p:ph type="media" sz="quarter" idx="10" hasCustomPrompt="1"/>
          </p:nvPr>
        </p:nvSpPr>
        <p:spPr>
          <a:xfrm>
            <a:off x="623888" y="1273729"/>
            <a:ext cx="8440283" cy="474765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68D58F-8AA8-FB7F-EF48-F29430C0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C4F1CB-CF46-70C8-F053-0FA68D45842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89144" y="1268413"/>
            <a:ext cx="2275794" cy="47476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lnSpc>
                <a:spcPct val="110000"/>
              </a:lnSpc>
              <a:buNone/>
              <a:defRPr sz="1600"/>
            </a:lvl2pPr>
            <a:lvl3pPr marL="914400" indent="0">
              <a:lnSpc>
                <a:spcPct val="110000"/>
              </a:lnSpc>
              <a:buNone/>
              <a:defRPr sz="1600"/>
            </a:lvl3pPr>
            <a:lvl4pPr marL="1371600" indent="0">
              <a:lnSpc>
                <a:spcPct val="110000"/>
              </a:lnSpc>
              <a:buNone/>
              <a:defRPr sz="1600"/>
            </a:lvl4pPr>
            <a:lvl5pPr marL="1828800" indent="0">
              <a:lnSpc>
                <a:spcPct val="110000"/>
              </a:lnSpc>
              <a:buNone/>
              <a:defRPr sz="1600"/>
            </a:lvl5pPr>
          </a:lstStyle>
          <a:p>
            <a:pPr lvl="0"/>
            <a:r>
              <a:rPr lang="en-US"/>
              <a:t>Click to edit </a:t>
            </a:r>
            <a:r>
              <a:rPr lang="en-US" err="1"/>
              <a:t>contet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3B80-CD6D-DB45-84E3-24CAFB7A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836613"/>
            <a:ext cx="10944225" cy="1178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DABE-FC7B-C144-96F1-E13398B7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015411"/>
            <a:ext cx="10944225" cy="4005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2" r:id="rId3"/>
    <p:sldLayoutId id="2147483662" r:id="rId4"/>
    <p:sldLayoutId id="2147483661" r:id="rId5"/>
    <p:sldLayoutId id="2147483664" r:id="rId6"/>
    <p:sldLayoutId id="2147483673" r:id="rId7"/>
    <p:sldLayoutId id="2147483658" r:id="rId8"/>
    <p:sldLayoutId id="2147483674" r:id="rId9"/>
    <p:sldLayoutId id="2147483675" r:id="rId10"/>
    <p:sldLayoutId id="2147483670" r:id="rId11"/>
    <p:sldLayoutId id="2147483676" r:id="rId12"/>
    <p:sldLayoutId id="2147483666" r:id="rId13"/>
    <p:sldLayoutId id="2147483665" r:id="rId14"/>
    <p:sldLayoutId id="2147483669" r:id="rId15"/>
    <p:sldLayoutId id="2147483668" r:id="rId16"/>
    <p:sldLayoutId id="2147483655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150">
          <a:solidFill>
            <a:schemeClr val="tx1"/>
          </a:solidFill>
          <a:latin typeface="+mj-lt"/>
          <a:ea typeface="Inter Semi Bold" panose="02000503000000020004" pitchFamily="2" charset="0"/>
          <a:cs typeface="Inter Semi Bol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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092" userDrawn="1">
          <p15:clr>
            <a:srgbClr val="F26B43"/>
          </p15:clr>
        </p15:guide>
        <p15:guide id="4" orient="horz" pos="2228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pos="393" userDrawn="1">
          <p15:clr>
            <a:srgbClr val="F26B43"/>
          </p15:clr>
        </p15:guide>
        <p15:guide id="9" pos="2048" userDrawn="1">
          <p15:clr>
            <a:srgbClr val="F26B43"/>
          </p15:clr>
        </p15:guide>
        <p15:guide id="10" pos="2116" userDrawn="1">
          <p15:clr>
            <a:srgbClr val="F26B43"/>
          </p15:clr>
        </p15:guide>
        <p15:guide id="11" pos="2184" userDrawn="1">
          <p15:clr>
            <a:srgbClr val="F26B43"/>
          </p15:clr>
        </p15:guide>
        <p15:guide id="12" pos="3772" userDrawn="1">
          <p15:clr>
            <a:srgbClr val="F26B43"/>
          </p15:clr>
        </p15:guide>
        <p15:guide id="13" pos="3908" userDrawn="1">
          <p15:clr>
            <a:srgbClr val="F26B43"/>
          </p15:clr>
        </p15:guide>
        <p15:guide id="14" pos="5496" userDrawn="1">
          <p15:clr>
            <a:srgbClr val="F26B43"/>
          </p15:clr>
        </p15:guide>
        <p15:guide id="15" pos="5564" userDrawn="1">
          <p15:clr>
            <a:srgbClr val="F26B43"/>
          </p15:clr>
        </p15:guide>
        <p15:guide id="16" pos="5632" userDrawn="1">
          <p15:clr>
            <a:srgbClr val="F26B43"/>
          </p15:clr>
        </p15:guide>
        <p15:guide id="17" pos="7287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  <p15:guide id="19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82D4282-6F49-4A70-83AA-7E8F5DD5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6255884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Poppins SemiBold"/>
              </a:rPr>
              <a:t>Vali </a:t>
            </a:r>
            <a:r>
              <a:rPr lang="en-US" err="1">
                <a:cs typeface="Poppins SemiBold"/>
              </a:rPr>
              <a:t>Andmetarkus</a:t>
            </a:r>
            <a:r>
              <a:rPr lang="en-US">
                <a:cs typeface="Poppins SemiBold"/>
              </a:rPr>
              <a:t>!</a:t>
            </a:r>
            <a:endParaRPr lang="en-US"/>
          </a:p>
        </p:txBody>
      </p:sp>
      <p:pic>
        <p:nvPicPr>
          <p:cNvPr id="3" name="Picture Placeholder 11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59426EB3-96A0-6F7B-BD8A-B89C052D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82457" y="3084343"/>
            <a:ext cx="1765059" cy="1765059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496B8E7-2B01-285F-88ED-B3ADE66A3D31}"/>
              </a:ext>
            </a:extLst>
          </p:cNvPr>
          <p:cNvSpPr txBox="1">
            <a:spLocks/>
          </p:cNvSpPr>
          <p:nvPr/>
        </p:nvSpPr>
        <p:spPr>
          <a:xfrm>
            <a:off x="2645677" y="3645338"/>
            <a:ext cx="6897763" cy="9334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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/>
              </a:rPr>
              <a:t>Virve </a:t>
            </a:r>
            <a:r>
              <a:rPr lang="en-US" err="1">
                <a:ea typeface="Inter"/>
              </a:rPr>
              <a:t>Räni</a:t>
            </a:r>
            <a:endParaRPr lang="en-US" err="1"/>
          </a:p>
          <a:p>
            <a:r>
              <a:rPr lang="en-US">
                <a:ea typeface="Inter"/>
              </a:rPr>
              <a:t>virve.rani@bcs.ee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A36E8-B4E0-0CF4-A711-A80EA72CE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9E6A-EDBC-A257-8CAB-1456AC180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Päevakava</a:t>
            </a:r>
            <a:r>
              <a:rPr lang="en-US" sz="3600" b="1">
                <a:ea typeface="+mj-lt"/>
                <a:cs typeface="+mj-lt"/>
              </a:rPr>
              <a:t> - VIII </a:t>
            </a:r>
            <a:r>
              <a:rPr lang="en-US" sz="3600" b="1" err="1">
                <a:ea typeface="+mj-lt"/>
                <a:cs typeface="+mj-lt"/>
              </a:rPr>
              <a:t>päev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3997827-D239-7775-E4A3-5EB245AAACB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872712709"/>
              </p:ext>
            </p:extLst>
          </p:nvPr>
        </p:nvGraphicFramePr>
        <p:xfrm>
          <a:off x="623888" y="1268413"/>
          <a:ext cx="10941050" cy="409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1050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09:00 – 10:30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-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Kuupäevade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funktsioonid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10:30 – 10:45 –  Paus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10:45 – 12:15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Müügiandmete</a:t>
                      </a:r>
                      <a:r>
                        <a:rPr lang="en-US" sz="2400" b="0" i="0" u="none" strike="noStrike" noProof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ülevaade</a:t>
                      </a:r>
                      <a:r>
                        <a:rPr lang="en-US" sz="2400" b="0" i="0" u="none" strike="noStrike" noProof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SQLiga</a:t>
                      </a:r>
                      <a:endParaRPr lang="en-US" b="0" i="0" dirty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12:15 – 13:15 –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Lõunapaus</a:t>
                      </a:r>
                      <a:r>
                        <a:rPr lang="en-US" sz="2400" b="0" i="0" u="none" strike="noStrike" noProof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 u="none" strike="noStrike" noProof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13:15 – 14:45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-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Karjäärimoodul</a:t>
                      </a:r>
                      <a:endParaRPr lang="en-US" b="0" i="0" dirty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14:45 – 15:00 – Paus </a:t>
                      </a:r>
                      <a:endParaRPr lang="en-US" b="0" i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15:00 – 16:30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-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Karjäärimoodul</a:t>
                      </a:r>
                      <a:endParaRPr lang="en-US" b="0" i="0" dirty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72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5782-C166-DFAD-FABB-09B61EA80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Kuupäeva</a:t>
            </a:r>
            <a:r>
              <a:rPr lang="en-US" dirty="0"/>
              <a:t> </a:t>
            </a:r>
            <a:r>
              <a:rPr lang="en-US" dirty="0" err="1"/>
              <a:t>funktsioonid</a:t>
            </a:r>
            <a:r>
              <a:rPr lang="en-US" dirty="0"/>
              <a:t> ja </a:t>
            </a:r>
            <a:r>
              <a:rPr lang="en-US" dirty="0" err="1"/>
              <a:t>harjutused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064E9-96CC-B626-1467-4E02721E4A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ea typeface="Inter"/>
              </a:rPr>
              <a:t>Day8 --&gt; budget_monthly_sales_rep.csv</a:t>
            </a:r>
            <a:endParaRPr lang="en-US" sz="2000" dirty="0" err="1"/>
          </a:p>
          <a:p>
            <a:pPr>
              <a:lnSpc>
                <a:spcPct val="150000"/>
              </a:lnSpc>
            </a:pPr>
            <a:r>
              <a:rPr lang="en-US" sz="2000" dirty="0">
                <a:ea typeface="Inter"/>
              </a:rPr>
              <a:t>Day8 --&gt; sql_ulesanded_7.txt</a:t>
            </a:r>
          </a:p>
        </p:txBody>
      </p:sp>
    </p:spTree>
    <p:extLst>
      <p:ext uri="{BB962C8B-B14F-4D97-AF65-F5344CB8AC3E}">
        <p14:creationId xmlns:p14="http://schemas.microsoft.com/office/powerpoint/2010/main" val="403909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5FD62-3AF7-51EB-5F92-57981F784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A6A7-D97E-830C-A38D-585944657E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1A1A71-E8DB-7445-FF04-027CE0312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10:30-10:45</a:t>
            </a:r>
          </a:p>
        </p:txBody>
      </p:sp>
    </p:spTree>
    <p:extLst>
      <p:ext uri="{BB962C8B-B14F-4D97-AF65-F5344CB8AC3E}">
        <p14:creationId xmlns:p14="http://schemas.microsoft.com/office/powerpoint/2010/main" val="37450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20294-3B0C-1FA8-EA29-F48F16C2F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87FE-C19E-B5D7-602C-B58CD8DC8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</a:t>
            </a:r>
            <a:r>
              <a:rPr lang="en-US" err="1"/>
              <a:t>päring</a:t>
            </a:r>
            <a:r>
              <a:rPr lang="en-US"/>
              <a:t> </a:t>
            </a:r>
            <a:r>
              <a:rPr lang="en-US" err="1"/>
              <a:t>müügiandmete</a:t>
            </a:r>
            <a:r>
              <a:rPr lang="en-US"/>
              <a:t> </a:t>
            </a:r>
            <a:r>
              <a:rPr lang="en-US" err="1"/>
              <a:t>analüüsiks</a:t>
            </a:r>
            <a:r>
              <a:rPr lang="en-US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CF221A-8E5D-03C4-56B6-F5CA02C825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2000">
                <a:ea typeface="Inter"/>
                <a:cs typeface="+mn-lt"/>
              </a:rPr>
              <a:t>Leia </a:t>
            </a:r>
            <a:r>
              <a:rPr lang="en-US" sz="2000" err="1">
                <a:ea typeface="Inter"/>
                <a:cs typeface="+mn-lt"/>
              </a:rPr>
              <a:t>müügisummad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toodete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kaupa</a:t>
            </a:r>
            <a:endParaRPr lang="en-US" sz="2000" err="1">
              <a:cs typeface="+mn-lt"/>
            </a:endParaRPr>
          </a:p>
          <a:p>
            <a:pPr marL="285750" indent="-285750">
              <a:lnSpc>
                <a:spcPct val="150000"/>
              </a:lnSpc>
            </a:pPr>
            <a:r>
              <a:rPr lang="en-US" sz="2000">
                <a:ea typeface="Inter"/>
                <a:cs typeface="+mn-lt"/>
              </a:rPr>
              <a:t>Leia </a:t>
            </a:r>
            <a:r>
              <a:rPr lang="en-US" sz="2000" err="1">
                <a:ea typeface="Inter"/>
                <a:cs typeface="+mn-lt"/>
              </a:rPr>
              <a:t>müügisummad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klientide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kaupa</a:t>
            </a:r>
            <a:endParaRPr lang="en-US" sz="2000" err="1"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  <a:cs typeface="+mn-lt"/>
              </a:rPr>
              <a:t>Leia </a:t>
            </a:r>
            <a:r>
              <a:rPr lang="en-US" sz="2000" err="1">
                <a:ea typeface="Inter"/>
                <a:cs typeface="+mn-lt"/>
              </a:rPr>
              <a:t>müügisummad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müügiesindajate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kaupa</a:t>
            </a:r>
            <a:endParaRPr lang="en-US" sz="2000" err="1">
              <a:cs typeface="+mn-lt"/>
            </a:endParaRPr>
          </a:p>
          <a:p>
            <a:pPr marL="285750" indent="-28575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  <a:cs typeface="+mn-lt"/>
              </a:rPr>
              <a:t>Leia </a:t>
            </a:r>
            <a:r>
              <a:rPr lang="en-US" sz="2000" err="1">
                <a:ea typeface="Inter"/>
                <a:cs typeface="+mn-lt"/>
              </a:rPr>
              <a:t>müügisummad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aastate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kaupa</a:t>
            </a:r>
            <a:endParaRPr lang="en-US" sz="2000">
              <a:cs typeface="+mn-lt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  <a:cs typeface="+mn-lt"/>
              </a:rPr>
              <a:t>Lisa </a:t>
            </a:r>
            <a:r>
              <a:rPr lang="en-US" sz="2000" err="1">
                <a:ea typeface="Inter"/>
                <a:cs typeface="+mn-lt"/>
              </a:rPr>
              <a:t>müükidele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müügisumma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kategooriad</a:t>
            </a:r>
            <a:endParaRPr lang="en-US" sz="2000" err="1">
              <a:cs typeface="+mn-lt"/>
            </a:endParaRPr>
          </a:p>
          <a:p>
            <a:pPr marL="857250" lvl="1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  <a:cs typeface="+mn-lt"/>
              </a:rPr>
              <a:t>Large Sale &gt; 500</a:t>
            </a:r>
            <a:endParaRPr lang="en-US" sz="2000">
              <a:cs typeface="+mn-lt"/>
            </a:endParaRPr>
          </a:p>
          <a:p>
            <a:pPr marL="857250" lvl="1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  <a:cs typeface="+mn-lt"/>
              </a:rPr>
              <a:t>Medium Sale &lt;= 500 and &gt;= 250</a:t>
            </a:r>
            <a:endParaRPr lang="en-US" sz="2000">
              <a:cs typeface="+mn-lt"/>
            </a:endParaRPr>
          </a:p>
          <a:p>
            <a:pPr marL="857250" lvl="1">
              <a:lnSpc>
                <a:spcPct val="150000"/>
              </a:lnSpc>
              <a:buAutoNum type="arabicPeriod"/>
            </a:pPr>
            <a:r>
              <a:rPr lang="en-US" sz="2000">
                <a:ea typeface="Inter"/>
                <a:cs typeface="+mn-lt"/>
              </a:rPr>
              <a:t>Small Sale &lt; 250</a:t>
            </a:r>
            <a:endParaRPr lang="en-US" sz="2000">
              <a:cs typeface="+mn-lt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  <a:cs typeface="+mn-lt"/>
              </a:rPr>
              <a:t>Leia </a:t>
            </a:r>
            <a:r>
              <a:rPr lang="en-US" sz="2000" err="1">
                <a:ea typeface="Inter"/>
                <a:cs typeface="+mn-lt"/>
              </a:rPr>
              <a:t>müükide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arv</a:t>
            </a:r>
            <a:r>
              <a:rPr lang="en-US" sz="2000">
                <a:ea typeface="Inter"/>
                <a:cs typeface="+mn-lt"/>
              </a:rPr>
              <a:t> ja </a:t>
            </a:r>
            <a:r>
              <a:rPr lang="en-US" sz="2000" err="1">
                <a:ea typeface="Inter"/>
                <a:cs typeface="+mn-lt"/>
              </a:rPr>
              <a:t>müügisumma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müügisumma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kategooriate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kaupa</a:t>
            </a:r>
            <a:endParaRPr lang="en-US" sz="2000" err="1">
              <a:cs typeface="+mn-lt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  <a:cs typeface="+mn-lt"/>
              </a:rPr>
              <a:t>Mida </a:t>
            </a:r>
            <a:r>
              <a:rPr lang="en-US" sz="2000" err="1">
                <a:ea typeface="Inter"/>
                <a:cs typeface="+mn-lt"/>
              </a:rPr>
              <a:t>veel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võiks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leida</a:t>
            </a:r>
            <a:r>
              <a:rPr lang="en-US" sz="2000">
                <a:ea typeface="Inter"/>
                <a:cs typeface="+mn-lt"/>
              </a:rPr>
              <a:t>?</a:t>
            </a:r>
            <a:endParaRPr lang="en-US" sz="2000">
              <a:cs typeface="+mn-lt"/>
            </a:endParaRPr>
          </a:p>
          <a:p>
            <a:pPr marL="857250" lvl="1" indent="-342900">
              <a:lnSpc>
                <a:spcPct val="150000"/>
              </a:lnSpc>
              <a:buAutoNum type="arabicPeriod"/>
            </a:pPr>
            <a:endParaRPr lang="en-US">
              <a:cs typeface="+mn-lt"/>
            </a:endParaRPr>
          </a:p>
          <a:p>
            <a:pPr marL="0" indent="0">
              <a:buNone/>
            </a:pPr>
            <a:endParaRPr lang="en-US">
              <a:cs typeface="+mn-lt"/>
            </a:endParaRPr>
          </a:p>
          <a:p>
            <a:endParaRPr lang="en-US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412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643B3-EEBB-CCD6-9D3C-074D14625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1811-5A64-9CE0-A253-D842BFB03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</a:t>
            </a:r>
            <a:r>
              <a:rPr lang="en-US" err="1"/>
              <a:t>lahenduse</a:t>
            </a:r>
            <a:r>
              <a:rPr lang="en-US"/>
              <a:t> </a:t>
            </a:r>
            <a:r>
              <a:rPr lang="en-US" err="1"/>
              <a:t>ülevaade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557069-2E5E-8598-EF63-D471222B02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2000" err="1">
                <a:ea typeface="Inter"/>
                <a:cs typeface="+mn-lt"/>
              </a:rPr>
              <a:t>Vaatame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üle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müügiandmete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kokkuvõtete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lahendused</a:t>
            </a:r>
            <a:endParaRPr lang="en-US" sz="2000" err="1">
              <a:cs typeface="+mn-lt"/>
            </a:endParaRPr>
          </a:p>
          <a:p>
            <a:pPr marL="857250" lvl="1" indent="-342900">
              <a:lnSpc>
                <a:spcPct val="150000"/>
              </a:lnSpc>
            </a:pPr>
            <a:endParaRPr lang="en-US">
              <a:cs typeface="+mn-lt"/>
            </a:endParaRPr>
          </a:p>
          <a:p>
            <a:pPr marL="0" indent="0">
              <a:buNone/>
            </a:pPr>
            <a:endParaRPr lang="en-US">
              <a:cs typeface="+mn-lt"/>
            </a:endParaRPr>
          </a:p>
          <a:p>
            <a:endParaRPr lang="en-US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079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7CF3F-998F-1D31-7E8E-9D5F969A2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0649-EFC7-3BC7-AD8E-166B52053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SQL </a:t>
            </a:r>
            <a:r>
              <a:rPr lang="en-US" err="1"/>
              <a:t>kokkuvõte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BB9B6E-2766-B1D4-87B8-66368A8732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sz="2000" dirty="0" err="1">
                <a:ea typeface="Inter"/>
                <a:cs typeface="+mn-lt"/>
              </a:rPr>
              <a:t>Andmebaasidega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suhtlemiseks</a:t>
            </a:r>
            <a:endParaRPr lang="en-US" sz="2000" dirty="0">
              <a:cs typeface="+mn-lt"/>
            </a:endParaRPr>
          </a:p>
          <a:p>
            <a:pPr marL="800100" lvl="1" indent="-285750">
              <a:lnSpc>
                <a:spcPct val="150000"/>
              </a:lnSpc>
            </a:pPr>
            <a:r>
              <a:rPr lang="en-US" sz="2000" dirty="0" err="1">
                <a:ea typeface="Inter"/>
                <a:cs typeface="+mn-lt"/>
              </a:rPr>
              <a:t>Kiireks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ülevaateks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andmetest</a:t>
            </a:r>
            <a:endParaRPr lang="en-US" sz="2000" dirty="0">
              <a:ea typeface="Inter"/>
              <a:cs typeface="+mn-lt"/>
            </a:endParaRPr>
          </a:p>
          <a:p>
            <a:pPr marL="800100" lvl="1" indent="-285750">
              <a:lnSpc>
                <a:spcPct val="150000"/>
              </a:lnSpc>
            </a:pPr>
            <a:r>
              <a:rPr lang="en-US" sz="2000" dirty="0" err="1">
                <a:ea typeface="Inter"/>
                <a:cs typeface="+mn-lt"/>
              </a:rPr>
              <a:t>Andmeteisenduste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tegemiseks</a:t>
            </a:r>
            <a:endParaRPr lang="en-US" sz="2000" dirty="0">
              <a:cs typeface="+mn-lt"/>
            </a:endParaRPr>
          </a:p>
          <a:p>
            <a:pPr marL="857250" lvl="1" indent="-342900">
              <a:lnSpc>
                <a:spcPct val="150000"/>
              </a:lnSpc>
            </a:pPr>
            <a:r>
              <a:rPr lang="en-US" sz="2000" dirty="0" err="1">
                <a:ea typeface="Inter"/>
                <a:cs typeface="+mn-lt"/>
              </a:rPr>
              <a:t>Statistiliste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kokkuvõtete</a:t>
            </a:r>
            <a:r>
              <a:rPr lang="en-US" sz="2000" dirty="0">
                <a:ea typeface="Inter"/>
                <a:cs typeface="+mn-lt"/>
              </a:rPr>
              <a:t> </a:t>
            </a:r>
            <a:r>
              <a:rPr lang="en-US" sz="2000" dirty="0" err="1">
                <a:ea typeface="Inter"/>
                <a:cs typeface="+mn-lt"/>
              </a:rPr>
              <a:t>tegemiseks</a:t>
            </a:r>
            <a:endParaRPr lang="en-US" sz="2000" dirty="0">
              <a:cs typeface="+mn-lt"/>
            </a:endParaRPr>
          </a:p>
          <a:p>
            <a:pPr marL="857250" lvl="1" indent="-342900">
              <a:lnSpc>
                <a:spcPct val="150000"/>
              </a:lnSpc>
            </a:pPr>
            <a:endParaRPr lang="en-US" dirty="0">
              <a:cs typeface="+mn-lt"/>
            </a:endParaRPr>
          </a:p>
          <a:p>
            <a:pPr marL="0" indent="0">
              <a:buNone/>
            </a:pPr>
            <a:endParaRPr lang="en-US" dirty="0">
              <a:cs typeface="+mn-lt"/>
            </a:endParaRPr>
          </a:p>
          <a:p>
            <a:endParaRPr lang="en-US" dirty="0"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052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61302-AF69-03F4-BC3A-52BB2F28D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B79C-FAF7-6934-1DAD-99EDFE457F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190094-A671-5A3B-26E9-FEDEED690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336" y="2675333"/>
            <a:ext cx="6575007" cy="357043"/>
          </a:xfrm>
        </p:spPr>
        <p:txBody>
          <a:bodyPr/>
          <a:lstStyle/>
          <a:p>
            <a:r>
              <a:rPr lang="en-US" err="1"/>
              <a:t>Lõunapaus</a:t>
            </a:r>
            <a:r>
              <a:rPr lang="en-US"/>
              <a:t> 12:15-13:15</a:t>
            </a:r>
          </a:p>
        </p:txBody>
      </p:sp>
    </p:spTree>
    <p:extLst>
      <p:ext uri="{BB962C8B-B14F-4D97-AF65-F5344CB8AC3E}">
        <p14:creationId xmlns:p14="http://schemas.microsoft.com/office/powerpoint/2010/main" val="3284150055"/>
      </p:ext>
    </p:extLst>
  </p:cSld>
  <p:clrMapOvr>
    <a:masterClrMapping/>
  </p:clrMapOvr>
</p:sld>
</file>

<file path=ppt/theme/theme1.xml><?xml version="1.0" encoding="utf-8"?>
<a:theme xmlns:a="http://schemas.openxmlformats.org/drawingml/2006/main" name="BCS">
  <a:themeElements>
    <a:clrScheme name="Custom 18">
      <a:dk1>
        <a:srgbClr val="121212"/>
      </a:dk1>
      <a:lt1>
        <a:srgbClr val="FFFFFF"/>
      </a:lt1>
      <a:dk2>
        <a:srgbClr val="584FF5"/>
      </a:dk2>
      <a:lt2>
        <a:srgbClr val="F2F2F2"/>
      </a:lt2>
      <a:accent1>
        <a:srgbClr val="584FF5"/>
      </a:accent1>
      <a:accent2>
        <a:srgbClr val="EC6249"/>
      </a:accent2>
      <a:accent3>
        <a:srgbClr val="FAE060"/>
      </a:accent3>
      <a:accent4>
        <a:srgbClr val="54BA77"/>
      </a:accent4>
      <a:accent5>
        <a:srgbClr val="F0F0FF"/>
      </a:accent5>
      <a:accent6>
        <a:srgbClr val="EEF7F5"/>
      </a:accent6>
      <a:hlink>
        <a:srgbClr val="121212"/>
      </a:hlink>
      <a:folHlink>
        <a:srgbClr val="121212"/>
      </a:folHlink>
    </a:clrScheme>
    <a:fontScheme name="Custom 28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27B8FA8976546BCD79313C588588D" ma:contentTypeVersion="8" ma:contentTypeDescription="Create a new document." ma:contentTypeScope="" ma:versionID="a112c56f6fe148a79025c76584832af0">
  <xsd:schema xmlns:xsd="http://www.w3.org/2001/XMLSchema" xmlns:xs="http://www.w3.org/2001/XMLSchema" xmlns:p="http://schemas.microsoft.com/office/2006/metadata/properties" xmlns:ns2="a1a2d923-8fea-42f1-bd41-9cdfff65694e" targetNamespace="http://schemas.microsoft.com/office/2006/metadata/properties" ma:root="true" ma:fieldsID="97c8655d467eaa9470a714421e7268c0" ns2:_="">
    <xsd:import namespace="a1a2d923-8fea-42f1-bd41-9cdfff6569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2d923-8fea-42f1-bd41-9cdfff65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F4F972-2392-44D0-AA45-41AC4FDC4A59}">
  <ds:schemaRefs>
    <ds:schemaRef ds:uri="a1a2d923-8fea-42f1-bd41-9cdfff6569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DC439CA-6F1C-4005-ACA6-A52E04DEE0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DF4908-A52A-47DD-A794-6E02D71942F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Poppins SemiBold</vt:lpstr>
      <vt:lpstr>Calibri</vt:lpstr>
      <vt:lpstr>Arial</vt:lpstr>
      <vt:lpstr>Inter</vt:lpstr>
      <vt:lpstr>Inter Bold</vt:lpstr>
      <vt:lpstr>BCS</vt:lpstr>
      <vt:lpstr>Vali Andmetarkus!</vt:lpstr>
      <vt:lpstr>Päevakava - VIII päev</vt:lpstr>
      <vt:lpstr>Kuupäeva funktsioonid ja harjutused</vt:lpstr>
      <vt:lpstr>Paus 10:30-10:45</vt:lpstr>
      <vt:lpstr>SQL päring müügiandmete analüüsiks </vt:lpstr>
      <vt:lpstr>SQL lahenduse ülevaade</vt:lpstr>
      <vt:lpstr>SQL kokkuvõte</vt:lpstr>
      <vt:lpstr>Lõunapaus 12:15-13:15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Virve Räni</cp:lastModifiedBy>
  <cp:revision>60</cp:revision>
  <dcterms:created xsi:type="dcterms:W3CDTF">2021-08-27T11:35:28Z</dcterms:created>
  <dcterms:modified xsi:type="dcterms:W3CDTF">2025-09-02T17:57:03Z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0x010100C4D27B8FA8976546BCD79313C588588D</vt:lpwstr>
  </property>
</Properties>
</file>