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17" r:id="rId5"/>
    <p:sldId id="544" r:id="rId6"/>
    <p:sldId id="589" r:id="rId7"/>
    <p:sldId id="590" r:id="rId8"/>
    <p:sldId id="591" r:id="rId9"/>
    <p:sldId id="592" r:id="rId10"/>
    <p:sldId id="594" r:id="rId11"/>
    <p:sldId id="593" r:id="rId12"/>
    <p:sldId id="595" r:id="rId13"/>
    <p:sldId id="596" r:id="rId14"/>
    <p:sldId id="598" r:id="rId15"/>
    <p:sldId id="599" r:id="rId16"/>
    <p:sldId id="600" r:id="rId17"/>
    <p:sldId id="601" r:id="rId18"/>
    <p:sldId id="602" r:id="rId19"/>
    <p:sldId id="603" r:id="rId20"/>
  </p:sldIdLst>
  <p:sldSz cx="12192000" cy="6858000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</p:embeddedFont>
    <p:embeddedFont>
      <p:font typeface="Inter Bold" panose="020B0604020202020204" charset="0"/>
      <p:bold r:id="rId29"/>
    </p:embeddedFont>
    <p:embeddedFont>
      <p:font typeface="Poppins SemiBold" panose="00000700000000000000" pitchFamily="2" charset="0"/>
      <p:bold r:id="rId30"/>
      <p:boldItalic r:id="rId31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74516-F337-429E-BA00-F1B834D8EE56}" v="77" dt="2025-08-28T13:34:09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BE274516-F337-429E-BA00-F1B834D8EE56}"/>
    <pc:docChg chg="addSld modSld">
      <pc:chgData name="Virve Räni" userId="161a7437-7ef4-49ec-91bf-54882f313dfe" providerId="ADAL" clId="{BE274516-F337-429E-BA00-F1B834D8EE56}" dt="2025-08-28T13:34:09.946" v="96"/>
      <pc:docMkLst>
        <pc:docMk/>
      </pc:docMkLst>
      <pc:sldChg chg="modNotesTx">
        <pc:chgData name="Virve Räni" userId="161a7437-7ef4-49ec-91bf-54882f313dfe" providerId="ADAL" clId="{BE274516-F337-429E-BA00-F1B834D8EE56}" dt="2025-08-28T13:27:10.138" v="0" actId="20577"/>
        <pc:sldMkLst>
          <pc:docMk/>
          <pc:sldMk cId="4169291970" sldId="417"/>
        </pc:sldMkLst>
      </pc:sldChg>
      <pc:sldChg chg="modSp add mod modAnim">
        <pc:chgData name="Virve Räni" userId="161a7437-7ef4-49ec-91bf-54882f313dfe" providerId="ADAL" clId="{BE274516-F337-429E-BA00-F1B834D8EE56}" dt="2025-08-28T13:34:09.946" v="96"/>
        <pc:sldMkLst>
          <pc:docMk/>
          <pc:sldMk cId="2014094008" sldId="603"/>
        </pc:sldMkLst>
        <pc:spChg chg="mod">
          <ac:chgData name="Virve Räni" userId="161a7437-7ef4-49ec-91bf-54882f313dfe" providerId="ADAL" clId="{BE274516-F337-429E-BA00-F1B834D8EE56}" dt="2025-08-28T13:33:15.452" v="19" actId="20577"/>
          <ac:spMkLst>
            <pc:docMk/>
            <pc:sldMk cId="2014094008" sldId="603"/>
            <ac:spMk id="2" creationId="{C0E2CC26-D9F2-A1D4-024C-1B1F7D094EA1}"/>
          </ac:spMkLst>
        </pc:spChg>
        <pc:spChg chg="mod">
          <ac:chgData name="Virve Räni" userId="161a7437-7ef4-49ec-91bf-54882f313dfe" providerId="ADAL" clId="{BE274516-F337-429E-BA00-F1B834D8EE56}" dt="2025-08-28T13:34:09.946" v="96"/>
          <ac:spMkLst>
            <pc:docMk/>
            <pc:sldMk cId="2014094008" sldId="603"/>
            <ac:spMk id="4" creationId="{28490C58-89E8-246D-9F8B-E465AADC9C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28.08.2025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28.08.2025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cloud.microsoft/e/x3hNT7BA6b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48D9-37EF-87B3-9301-28F1C629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3F06-2AB6-79CC-EB7E-1D6901803E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3B8A8A-8989-55BB-98A0-1F64CFD87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58734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1D2-600B-2E5C-3C40-39420DA9A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Lahkunud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lahkumise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põhjuse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kaupa</a:t>
            </a:r>
            <a:endParaRPr lang="en-US" sz="2800" err="1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B835-68AB-ECF1-B70B-EDF27B0BEB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1800" err="1">
                <a:ea typeface="Inter"/>
              </a:rPr>
              <a:t>Mõõdik</a:t>
            </a:r>
            <a:r>
              <a:rPr lang="en-US" sz="1800">
                <a:ea typeface="Inter"/>
              </a:rPr>
              <a:t>: 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  Left Employees = </a:t>
            </a:r>
            <a:endParaRPr lang="en-US" sz="2000">
              <a:latin typeface="Consola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2000">
                <a:solidFill>
                  <a:srgbClr val="000000"/>
                </a:solidFill>
                <a:latin typeface="Consolas"/>
              </a:rPr>
              <a:t>(</a:t>
            </a:r>
            <a:endParaRPr lang="en-US" sz="2000">
              <a:latin typeface="Consola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COUNTROWS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&gt;=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MIN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&lt;=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MAX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), 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2000">
                <a:solidFill>
                  <a:srgbClr val="0000FF"/>
                </a:solidFill>
                <a:latin typeface="Consolas"/>
                <a:ea typeface="Inter"/>
              </a:rPr>
              <a:t>NOT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2000">
                <a:solidFill>
                  <a:srgbClr val="3165BB"/>
                </a:solidFill>
                <a:latin typeface="Consolas"/>
                <a:ea typeface="Inter"/>
              </a:rPr>
              <a:t>ISBLANK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2000">
                <a:solidFill>
                  <a:srgbClr val="001080"/>
                </a:solidFill>
                <a:latin typeface="Consolas"/>
                <a:ea typeface="Inter"/>
              </a:rPr>
              <a:t>[Leave Date]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2000">
              <a:latin typeface="Consolas"/>
              <a:ea typeface="Inter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 )</a:t>
            </a:r>
            <a:endParaRPr lang="en-US" sz="2000">
              <a:latin typeface="Consolas"/>
              <a:ea typeface="Inter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Graafiku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legendi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lahkumise</a:t>
            </a:r>
            <a:r>
              <a:rPr lang="en-US" sz="20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Inter"/>
              </a:rPr>
              <a:t>põhjus</a:t>
            </a:r>
            <a:endParaRPr lang="en-US" err="1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241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A165-250D-4525-1250-935B69B3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9711-F4F6-415E-F6BE-C62BC9D63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Lahkunud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% </a:t>
            </a:r>
            <a:endParaRPr lang="en-US" sz="2800" b="1">
              <a:solidFill>
                <a:srgbClr val="121212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7558-9A9E-7C2F-DD57-536AEEA204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: </a:t>
            </a:r>
          </a:p>
          <a:p>
            <a:pPr>
              <a:lnSpc>
                <a:spcPct val="100000"/>
              </a:lnSpc>
            </a:pPr>
            <a:endParaRPr lang="en-US" sz="1800"/>
          </a:p>
          <a:p>
            <a:pPr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Inter"/>
              </a:rPr>
              <a:t>  Employee Turnover = </a:t>
            </a:r>
            <a:r>
              <a:rPr lang="en-US" sz="2400">
                <a:solidFill>
                  <a:srgbClr val="68349C"/>
                </a:solidFill>
                <a:latin typeface="Consolas"/>
                <a:ea typeface="Inter"/>
              </a:rPr>
              <a:t>[Left Employees]</a:t>
            </a:r>
            <a:r>
              <a:rPr lang="en-US" sz="2400">
                <a:solidFill>
                  <a:srgbClr val="000000"/>
                </a:solidFill>
                <a:latin typeface="Consolas"/>
                <a:ea typeface="Inter"/>
              </a:rPr>
              <a:t>/</a:t>
            </a:r>
            <a:r>
              <a:rPr lang="en-US" sz="2400">
                <a:solidFill>
                  <a:srgbClr val="68349C"/>
                </a:solidFill>
                <a:latin typeface="Consolas"/>
                <a:ea typeface="Inter"/>
              </a:rPr>
              <a:t>[Active Employees]</a:t>
            </a:r>
            <a:endParaRPr lang="en-US" sz="2400">
              <a:solidFill>
                <a:srgbClr val="68349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>
              <a:solidFill>
                <a:srgbClr val="000000"/>
              </a:solidFill>
              <a:latin typeface="Consolas"/>
              <a:ea typeface="Inter"/>
            </a:endParaRPr>
          </a:p>
          <a:p>
            <a:pPr lvl="1" indent="-285750">
              <a:lnSpc>
                <a:spcPct val="100000"/>
              </a:lnSpc>
            </a:pPr>
            <a:r>
              <a:rPr lang="en-US" sz="2000" err="1">
                <a:latin typeface="Consolas"/>
                <a:ea typeface="Inter"/>
              </a:rPr>
              <a:t>Vormistada</a:t>
            </a:r>
            <a:r>
              <a:rPr lang="en-US" sz="2000">
                <a:latin typeface="Consolas"/>
                <a:ea typeface="Inter"/>
              </a:rPr>
              <a:t> %-</a:t>
            </a:r>
            <a:r>
              <a:rPr lang="en-US" sz="2000" err="1">
                <a:latin typeface="Consolas"/>
                <a:ea typeface="Inter"/>
              </a:rPr>
              <a:t>na</a:t>
            </a:r>
            <a:endParaRPr lang="en-US" sz="2000" err="1">
              <a:latin typeface="Consolas"/>
            </a:endParaRPr>
          </a:p>
          <a:p>
            <a:pPr marL="342900" indent="-342900">
              <a:lnSpc>
                <a:spcPct val="100000"/>
              </a:lnSpc>
              <a:buFont typeface="Arial,Sans-Serif" panose="020B0502030000000004" pitchFamily="34" charset="0"/>
              <a:buChar char="•"/>
            </a:pPr>
            <a:endParaRPr lang="en-US" sz="2000"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>
                <a:latin typeface="Inter"/>
                <a:ea typeface="Inter"/>
              </a:rPr>
              <a:t>Kas </a:t>
            </a:r>
            <a:r>
              <a:rPr lang="en-US" sz="2000" err="1">
                <a:latin typeface="Inter"/>
                <a:ea typeface="Inter"/>
              </a:rPr>
              <a:t>graafikute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vaheline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suhtlus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töötab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korrektselt</a:t>
            </a:r>
            <a:r>
              <a:rPr lang="en-US" sz="2000">
                <a:latin typeface="Inter"/>
                <a:ea typeface="Inter"/>
              </a:rPr>
              <a:t>?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000">
                <a:latin typeface="Inter"/>
                <a:ea typeface="Inter"/>
              </a:rPr>
              <a:t>Ei, </a:t>
            </a:r>
            <a:r>
              <a:rPr lang="en-US" sz="2000" err="1">
                <a:latin typeface="Inter"/>
                <a:ea typeface="Inter"/>
              </a:rPr>
              <a:t>sest</a:t>
            </a:r>
            <a:r>
              <a:rPr lang="en-US" sz="2000">
                <a:latin typeface="Inter"/>
                <a:ea typeface="Inter"/>
              </a:rPr>
              <a:t> "Active Employees" </a:t>
            </a:r>
            <a:r>
              <a:rPr lang="en-US" sz="2000" err="1">
                <a:latin typeface="Inter"/>
                <a:ea typeface="Inter"/>
              </a:rPr>
              <a:t>mõõdik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filtreerib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välja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ainult</a:t>
            </a:r>
            <a:r>
              <a:rPr lang="en-US" sz="2000">
                <a:latin typeface="Inter"/>
                <a:ea typeface="Inter"/>
              </a:rPr>
              <a:t> </a:t>
            </a:r>
            <a:r>
              <a:rPr lang="en-US" sz="2000" err="1">
                <a:latin typeface="Inter"/>
                <a:ea typeface="Inter"/>
              </a:rPr>
              <a:t>töötajad</a:t>
            </a:r>
            <a:r>
              <a:rPr lang="en-US" sz="2000">
                <a:latin typeface="Inter"/>
                <a:ea typeface="Inter"/>
              </a:rPr>
              <a:t>, </a:t>
            </a:r>
            <a:r>
              <a:rPr lang="en-US" sz="2000" err="1">
                <a:latin typeface="Inter"/>
                <a:ea typeface="Inter"/>
              </a:rPr>
              <a:t>kellel</a:t>
            </a:r>
            <a:r>
              <a:rPr lang="en-US" sz="2000">
                <a:latin typeface="Inter"/>
                <a:ea typeface="Inter"/>
              </a:rPr>
              <a:t> on "Leave Reason" </a:t>
            </a:r>
            <a:r>
              <a:rPr lang="en-US" sz="2000" err="1">
                <a:latin typeface="Inter"/>
                <a:ea typeface="Inter"/>
              </a:rPr>
              <a:t>täidetud</a:t>
            </a:r>
          </a:p>
          <a:p>
            <a:pPr marL="857250" lvl="1" indent="-342900">
              <a:lnSpc>
                <a:spcPct val="150000"/>
              </a:lnSpc>
            </a:pPr>
            <a:r>
              <a:rPr lang="en-US" sz="2000" err="1">
                <a:latin typeface="Inter"/>
                <a:ea typeface="Inter"/>
              </a:rPr>
              <a:t>Täiendada</a:t>
            </a:r>
            <a:r>
              <a:rPr lang="en-US" sz="2000">
                <a:latin typeface="Inter"/>
                <a:ea typeface="Inter"/>
              </a:rPr>
              <a:t> "Active Employees" </a:t>
            </a:r>
            <a:r>
              <a:rPr lang="en-US" sz="2000" err="1">
                <a:latin typeface="Inter"/>
                <a:ea typeface="Inter"/>
              </a:rPr>
              <a:t>mõõdik</a:t>
            </a:r>
            <a:r>
              <a:rPr lang="en-US" sz="2000">
                <a:latin typeface="Inter"/>
                <a:ea typeface="Inter"/>
              </a:rPr>
              <a:t>: </a:t>
            </a:r>
          </a:p>
          <a:p>
            <a:pPr lvl="2">
              <a:lnSpc>
                <a:spcPct val="150000"/>
              </a:lnSpc>
            </a:pPr>
            <a:r>
              <a:rPr lang="en-US">
                <a:solidFill>
                  <a:srgbClr val="3165BB"/>
                </a:solidFill>
                <a:latin typeface="Consolas"/>
                <a:ea typeface="Inter"/>
              </a:rPr>
              <a:t>REMOVEFILTERS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Inter"/>
              </a:rPr>
              <a:t>[Leave Reason]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>
              <a:latin typeface="Inter"/>
              <a:ea typeface="Inter"/>
            </a:endParaRPr>
          </a:p>
          <a:p>
            <a:pPr marL="1257300" lvl="2" indent="-342900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>
              <a:latin typeface="Inter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098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6105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35F0-BCFC-5B9F-E9BD-78649F0A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BD36-6DF8-CDC0-6356-8AEAA4A54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Personaliosakond</a:t>
            </a:r>
            <a:r>
              <a:rPr lang="en-US" sz="2800" b="1">
                <a:ea typeface="+mj-lt"/>
                <a:cs typeface="+mj-lt"/>
              </a:rPr>
              <a:t> – </a:t>
            </a:r>
            <a:r>
              <a:rPr lang="en-US" sz="2800" b="1" err="1">
                <a:ea typeface="+mj-lt"/>
                <a:cs typeface="+mj-lt"/>
              </a:rPr>
              <a:t>rahuloluküsitlus</a:t>
            </a:r>
            <a:r>
              <a:rPr lang="en-US" sz="2800" b="1">
                <a:ea typeface="+mj-lt"/>
                <a:cs typeface="+mj-lt"/>
              </a:rPr>
              <a:t> - </a:t>
            </a:r>
            <a:r>
              <a:rPr lang="en-US" sz="2800" b="1" err="1">
                <a:ea typeface="+mj-lt"/>
                <a:cs typeface="+mj-lt"/>
              </a:rPr>
              <a:t>andmestik</a:t>
            </a:r>
            <a:r>
              <a:rPr lang="en-US" sz="2800" b="1">
                <a:ea typeface="+mj-lt"/>
                <a:cs typeface="+mj-lt"/>
              </a:rPr>
              <a:t> </a:t>
            </a:r>
            <a:endParaRPr lang="en-US" sz="28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BF5E-38FE-A27E-A7EA-FAC4C70A42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alliktabel</a:t>
            </a:r>
            <a:r>
              <a:rPr lang="en-US" sz="2000">
                <a:ea typeface="Inter"/>
              </a:rPr>
              <a:t>: Day5 --&gt; </a:t>
            </a:r>
            <a:r>
              <a:rPr lang="en-US" sz="2000" err="1">
                <a:ea typeface="Inter"/>
              </a:rPr>
              <a:t>Employee_Satisfaction_Survey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üles</a:t>
            </a:r>
            <a:r>
              <a:rPr lang="en-US" sz="2000">
                <a:ea typeface="Inter"/>
              </a:rPr>
              <a:t> Power BI-</a:t>
            </a:r>
            <a:r>
              <a:rPr lang="en-US" sz="2000" err="1">
                <a:ea typeface="Inter"/>
              </a:rPr>
              <a:t>sse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vormistus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Kui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tahame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küsimuste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kaupa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tulemusi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filtreerida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, kas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praegusel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kujul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andmestik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sobib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?</a:t>
            </a:r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Vaja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teha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Unpivot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Valime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"Question Round" ja "Answer ID"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ning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"Unpivot Other Columns"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97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F94B-C51D-F5D0-EA6E-B5917014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E66-9AE4-19EB-285E-E5AFB8371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Personaliosakond</a:t>
            </a:r>
            <a:r>
              <a:rPr lang="en-US" sz="2800" b="1">
                <a:ea typeface="+mj-lt"/>
                <a:cs typeface="+mj-lt"/>
              </a:rPr>
              <a:t> – </a:t>
            </a:r>
            <a:r>
              <a:rPr lang="en-US" sz="2800" b="1" err="1">
                <a:ea typeface="+mj-lt"/>
                <a:cs typeface="+mj-lt"/>
              </a:rPr>
              <a:t>rahuloluküsitlus</a:t>
            </a:r>
            <a:r>
              <a:rPr lang="en-US" sz="2800" b="1">
                <a:ea typeface="+mj-lt"/>
                <a:cs typeface="+mj-lt"/>
              </a:rPr>
              <a:t> - </a:t>
            </a:r>
            <a:r>
              <a:rPr lang="en-US" sz="2800" b="1" err="1">
                <a:ea typeface="+mj-lt"/>
                <a:cs typeface="+mj-lt"/>
              </a:rPr>
              <a:t>raporti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leht</a:t>
            </a:r>
            <a:r>
              <a:rPr lang="en-US" sz="2800" b="1">
                <a:ea typeface="+mj-lt"/>
                <a:cs typeface="+mj-lt"/>
              </a:rPr>
              <a:t> </a:t>
            </a:r>
            <a:endParaRPr lang="en-US" sz="28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896A-D27C-8337-FE2C-84CCEB0B16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Näitame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kvartalite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kaupa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rahuloluküsitluse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tulemusi</a:t>
            </a:r>
            <a:endParaRPr lang="en-US" sz="2000" err="1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58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13203-ACF5-6A32-8ED8-4D2327C5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CC26-D9F2-A1D4-024C-1B1F7D094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err="1">
                <a:ea typeface="+mj-lt"/>
                <a:cs typeface="+mj-lt"/>
              </a:rPr>
              <a:t>Tagasisideküsitlus</a:t>
            </a:r>
            <a:endParaRPr lang="en-US" sz="2800" b="1" dirty="0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C58-89E8-246D-9F8B-E465AADC9C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Tagasisideküsitlus</a:t>
            </a:r>
            <a:r>
              <a:rPr lang="en-US" sz="2000" dirty="0">
                <a:ea typeface="Inter"/>
              </a:rPr>
              <a:t>: </a:t>
            </a:r>
          </a:p>
          <a:p>
            <a:pPr marL="1143000" lvl="1" indent="-342900">
              <a:lnSpc>
                <a:spcPct val="150000"/>
              </a:lnSpc>
              <a:buClr>
                <a:srgbClr val="121212"/>
              </a:buClr>
            </a:pPr>
            <a:r>
              <a:rPr lang="et-EE" sz="2000" dirty="0">
                <a:hlinkClick r:id="rId2" tooltip="https://forms.cloud.microsoft/e/x3hnt7ba6b"/>
              </a:rPr>
              <a:t>https://forms.cloud.microsoft/e/x3hNT7BA6b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0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19A6-DCE9-EA22-C881-DEB1096AA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5BDE-11A9-1070-B66F-ACDB952A5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54F4C5-8A9F-F004-8F6C-428D0A8B47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3188374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Personaliosakonna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andmestik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Aktiivsete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töötajate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Lahkunud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töötajate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Rahulolu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küsitluse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tulemused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8DC20-E201-D5F2-3273-1BA2B51C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E522-8E04-2952-58EF-F17BB863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Personaliosakond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probleemi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püstitus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54E90-61EC-06AA-D6ED-1B1A7B0E0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Kui </a:t>
            </a:r>
            <a:r>
              <a:rPr lang="en-US" sz="2400" err="1">
                <a:ea typeface="Inter"/>
              </a:rPr>
              <a:t>palju</a:t>
            </a:r>
            <a:r>
              <a:rPr lang="en-US" sz="2400">
                <a:ea typeface="Inter"/>
              </a:rPr>
              <a:t> on </a:t>
            </a:r>
            <a:r>
              <a:rPr lang="en-US" sz="2400" err="1">
                <a:ea typeface="Inter"/>
              </a:rPr>
              <a:t>aktiivseid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töötajaid</a:t>
            </a:r>
            <a:r>
              <a:rPr lang="en-US" sz="2400">
                <a:ea typeface="Inter"/>
              </a:rPr>
              <a:t>? 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Töötajate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arv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osakondade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kaupa</a:t>
            </a:r>
            <a:r>
              <a:rPr lang="en-US" sz="2400">
                <a:ea typeface="Inter"/>
              </a:rPr>
              <a:t>?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Kui </a:t>
            </a:r>
            <a:r>
              <a:rPr lang="en-US" sz="2400" err="1">
                <a:ea typeface="Inter"/>
              </a:rPr>
              <a:t>palju</a:t>
            </a:r>
            <a:r>
              <a:rPr lang="en-US" sz="2400">
                <a:ea typeface="Inter"/>
              </a:rPr>
              <a:t> on </a:t>
            </a:r>
            <a:r>
              <a:rPr lang="en-US" sz="2400" err="1">
                <a:ea typeface="Inter"/>
              </a:rPr>
              <a:t>lahkunud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töötajaid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omal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algatusel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ettevõtte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algatusel</a:t>
            </a:r>
            <a:r>
              <a:rPr lang="en-US" sz="2400">
                <a:ea typeface="Inter"/>
              </a:rPr>
              <a:t>? 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Kuidas</a:t>
            </a:r>
            <a:r>
              <a:rPr lang="en-US" sz="2400">
                <a:ea typeface="Inter"/>
              </a:rPr>
              <a:t> on </a:t>
            </a:r>
            <a:r>
              <a:rPr lang="en-US" sz="2400" err="1">
                <a:ea typeface="Inter"/>
              </a:rPr>
              <a:t>töötajate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rahulolu</a:t>
            </a:r>
            <a:r>
              <a:rPr lang="en-US" sz="2400">
                <a:ea typeface="Inter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B99CE-1848-5A31-1906-07FCEE7A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D4E-361F-7000-4B5D-6F2065AE5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Personaliosakond</a:t>
            </a:r>
            <a:r>
              <a:rPr lang="en-US" sz="3600" b="1">
                <a:ea typeface="+mj-lt"/>
                <a:cs typeface="+mj-lt"/>
              </a:rPr>
              <a:t> – andmestik </a:t>
            </a:r>
            <a:endParaRPr lang="en-US" sz="3600" b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CB17-1EB8-3F89-A7E4-ED297E3825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alliktabel</a:t>
            </a:r>
            <a:r>
              <a:rPr lang="en-US" sz="2000">
                <a:ea typeface="Inter"/>
              </a:rPr>
              <a:t>: Day5 --&gt; </a:t>
            </a:r>
            <a:r>
              <a:rPr lang="en-US" sz="2000" err="1">
                <a:ea typeface="Inter"/>
              </a:rPr>
              <a:t>HR_dataset</a:t>
            </a: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üles</a:t>
            </a:r>
            <a:r>
              <a:rPr lang="en-US" sz="2000">
                <a:ea typeface="Inter"/>
              </a:rPr>
              <a:t> Power BI-</a:t>
            </a:r>
            <a:r>
              <a:rPr lang="en-US" sz="2000" err="1">
                <a:ea typeface="Inter"/>
              </a:rPr>
              <a:t>sse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vormistus</a:t>
            </a:r>
            <a:endParaRPr lang="en-US" sz="2000" err="1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Mis </a:t>
            </a:r>
            <a:r>
              <a:rPr lang="en-US" sz="2000" err="1">
                <a:ea typeface="Inter"/>
              </a:rPr>
              <a:t>dimensioone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oleks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marL="102870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Kalendritabel</a:t>
            </a:r>
            <a:endParaRPr lang="en-US" sz="2000" err="1"/>
          </a:p>
          <a:p>
            <a:pPr marL="1771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New table</a:t>
            </a:r>
          </a:p>
          <a:p>
            <a:pPr marL="1771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DateTable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= CALENDAR ( MIN('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HR_dataset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'[Hire Date]), TODAY() )</a:t>
            </a: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>
              <a:solidFill>
                <a:srgbClr val="121212"/>
              </a:solidFill>
              <a:latin typeface="Inter"/>
            </a:endParaRPr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51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C416-9C7F-78C5-E121-51A8E8A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4349-5E7B-586C-2DC9-996869E4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Töötajate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arv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aja</a:t>
            </a:r>
            <a:r>
              <a:rPr lang="en-US" sz="3600" b="1">
                <a:ea typeface="+mj-lt"/>
                <a:cs typeface="+mj-lt"/>
              </a:rPr>
              <a:t>  </a:t>
            </a:r>
            <a:r>
              <a:rPr lang="en-US" sz="3600" b="1" err="1">
                <a:ea typeface="+mj-lt"/>
                <a:cs typeface="+mj-lt"/>
              </a:rPr>
              <a:t>lõikes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7962-58CB-7E44-74C7-8FC02CB315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0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Olemas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liitumise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kuupäev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ja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lahkumise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kuupäev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-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kuidas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leida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töötajate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arv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21212"/>
                </a:solidFill>
                <a:ea typeface="+mn-lt"/>
                <a:cs typeface="+mn-lt"/>
              </a:rPr>
              <a:t>ajas</a:t>
            </a:r>
            <a:r>
              <a:rPr lang="en-US" sz="2000">
                <a:solidFill>
                  <a:srgbClr val="121212"/>
                </a:solidFill>
                <a:ea typeface="+mn-lt"/>
                <a:cs typeface="+mn-lt"/>
              </a:rPr>
              <a:t>?</a:t>
            </a:r>
            <a:endParaRPr lang="en-US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Mõõdiku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</a:rPr>
              <a:t>loogika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</a:rPr>
              <a:t>: </a:t>
            </a:r>
            <a:endParaRPr lang="en-US" sz="2000">
              <a:solidFill>
                <a:srgbClr val="121212"/>
              </a:solidFill>
              <a:latin typeface="Inter"/>
            </a:endParaRPr>
          </a:p>
          <a:p>
            <a:pPr marL="1143000" lvl="1">
              <a:lnSpc>
                <a:spcPct val="150000"/>
              </a:lnSpc>
            </a:pPr>
            <a:r>
              <a:rPr lang="en-US" sz="2000" err="1">
                <a:ea typeface="Inter"/>
              </a:rPr>
              <a:t>Viimane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ridade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arv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liitumiskuupäeva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lahkumiskuupäeva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vahel</a:t>
            </a:r>
            <a:endParaRPr lang="en-US" sz="2000" err="1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:</a:t>
            </a:r>
            <a:endParaRPr lang="en-US" sz="2000"/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   Active Employees = 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   VAR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MAX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DateTable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  RETURN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CALCULATE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COUNTROWS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),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'[Hire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&lt;=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'[Leave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&gt;= </a:t>
            </a:r>
            <a:r>
              <a:rPr lang="en-US" err="1">
                <a:solidFill>
                  <a:srgbClr val="008080"/>
                </a:solidFill>
                <a:latin typeface="Consolas"/>
                <a:ea typeface="+mn-lt"/>
                <a:cs typeface="+mn-lt"/>
              </a:rPr>
              <a:t>LastVisibleDate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|| </a:t>
            </a:r>
            <a:r>
              <a:rPr lang="en-US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ISBLANK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HR_dataset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'[Leave Date]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 )</a:t>
            </a:r>
            <a:endParaRPr lang="en-US"/>
          </a:p>
          <a:p>
            <a:pPr marL="0" indent="0">
              <a:buClr>
                <a:srgbClr val="121212"/>
              </a:buCl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48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FB46-CD7F-56F2-1278-63CD2BBA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7AFC-7430-F378-C0C9-AB6FB6301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Aktiivsete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osakondade</a:t>
            </a:r>
            <a:r>
              <a:rPr lang="en-US" sz="2800" b="1">
                <a:ea typeface="+mj-lt"/>
                <a:cs typeface="+mj-lt"/>
              </a:rPr>
              <a:t> ja </a:t>
            </a:r>
            <a:r>
              <a:rPr lang="en-US" sz="2800" b="1" err="1">
                <a:ea typeface="+mj-lt"/>
                <a:cs typeface="+mj-lt"/>
              </a:rPr>
              <a:t>aja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lõikes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D6F38-6BB9-6CCB-6FC0-EEFF0379C1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342900">
              <a:lnSpc>
                <a:spcPct val="10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Risttabel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738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8607C-1CBD-609C-2DD5-82DEC1A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C9F6-9B44-EC39-A8A4-BF3AAD8C53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F01C13-8AF6-57EC-09E9-26FFC7C07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84799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77F8-C292-6A84-8298-1B0A4F172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B6B0-A819-9D53-F541-0427E36D1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ea typeface="+mj-lt"/>
                <a:cs typeface="+mj-lt"/>
              </a:rPr>
              <a:t>Aktiivsete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töötajate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arv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staaži</a:t>
            </a:r>
            <a:r>
              <a:rPr lang="en-US" sz="2800" b="1">
                <a:ea typeface="+mj-lt"/>
                <a:cs typeface="+mj-lt"/>
              </a:rPr>
              <a:t> ja </a:t>
            </a:r>
            <a:r>
              <a:rPr lang="en-US" sz="2800" b="1" err="1">
                <a:ea typeface="+mj-lt"/>
                <a:cs typeface="+mj-lt"/>
              </a:rPr>
              <a:t>aja</a:t>
            </a:r>
            <a:r>
              <a:rPr lang="en-US" sz="2800" b="1">
                <a:ea typeface="+mj-lt"/>
                <a:cs typeface="+mj-lt"/>
              </a:rPr>
              <a:t> lõikes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4A45-CC06-8374-FACC-46D1558E55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07" y="1268413"/>
            <a:ext cx="11950928" cy="4465637"/>
          </a:xfrm>
        </p:spPr>
        <p:txBody>
          <a:bodyPr/>
          <a:lstStyle/>
          <a:p>
            <a:pPr marL="285750" indent="0">
              <a:lnSpc>
                <a:spcPct val="100000"/>
              </a:lnSpc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Tenure Group Count = 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LASTDATE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DateTable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TenureGroups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=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ADDCOLUMNS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FILTER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&lt;=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&amp;&amp;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(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ISBLANK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|| 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'[Leave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&gt;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),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</a:t>
            </a:r>
            <a:r>
              <a:rPr lang="en-US" sz="1200" err="1">
                <a:solidFill>
                  <a:srgbClr val="A31515"/>
                </a:solidFill>
                <a:latin typeface="Consolas"/>
                <a:ea typeface="Inter"/>
              </a:rPr>
              <a:t>TenureCategory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SWITCH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TRUE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(),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>
                <a:solidFill>
                  <a:srgbClr val="098658"/>
                </a:solidFill>
                <a:latin typeface="Consolas"/>
                <a:ea typeface="Int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"0-1 Years"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>
                <a:solidFill>
                  <a:srgbClr val="098658"/>
                </a:solidFill>
                <a:latin typeface="Consolas"/>
                <a:ea typeface="Inter"/>
              </a:rPr>
              <a:t>1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&amp;&amp;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>
                <a:solidFill>
                  <a:srgbClr val="098658"/>
                </a:solidFill>
                <a:latin typeface="Consolas"/>
                <a:ea typeface="Inter"/>
              </a:rPr>
              <a:t>3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"1-3 Years"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>
                <a:solidFill>
                  <a:srgbClr val="098658"/>
                </a:solidFill>
                <a:latin typeface="Consolas"/>
                <a:ea typeface="Inter"/>
              </a:rPr>
              <a:t>3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&amp;&amp;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&lt; </a:t>
            </a:r>
            <a:r>
              <a:rPr lang="en-US" sz="1200">
                <a:solidFill>
                  <a:srgbClr val="098658"/>
                </a:solidFill>
                <a:latin typeface="Consolas"/>
                <a:ea typeface="Inter"/>
              </a:rPr>
              <a:t>5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"3-5 Years"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DATEDIFF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HR_dataset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'[Hire Date]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EndDate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YEAR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 &gt;= </a:t>
            </a:r>
            <a:r>
              <a:rPr lang="en-US" sz="1200">
                <a:solidFill>
                  <a:srgbClr val="098658"/>
                </a:solidFill>
                <a:latin typeface="Consolas"/>
                <a:ea typeface="Inter"/>
              </a:rPr>
              <a:t>5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"5+ Years"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A31515"/>
                </a:solidFill>
                <a:latin typeface="Consolas"/>
                <a:ea typeface="Inter"/>
              </a:rPr>
              <a:t>"Unknown"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)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)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Inter"/>
              </a:rPr>
              <a:t>RETURN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COUNTROWS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FILTER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 err="1">
                <a:solidFill>
                  <a:srgbClr val="008080"/>
                </a:solidFill>
                <a:latin typeface="Consolas"/>
                <a:ea typeface="Inter"/>
              </a:rPr>
              <a:t>TenureGroups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 sz="1200">
              <a:ea typeface="Inter"/>
            </a:endParaRPr>
          </a:p>
          <a:p>
            <a:pPr marL="457200" lvl="1" indent="0"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            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[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Inter"/>
              </a:rPr>
              <a:t>TenureCategory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200">
                <a:solidFill>
                  <a:srgbClr val="3165BB"/>
                </a:solidFill>
                <a:latin typeface="Consolas"/>
                <a:ea typeface="Inter"/>
              </a:rPr>
              <a:t>SELECTEDVALUE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Inter"/>
              </a:rPr>
              <a:t>'Tenure Groups Table'[Tenure Group]</a:t>
            </a: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)))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33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9BF8-350A-ADDE-E073-2D078F29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7113-50DA-68D2-E5DE-147E8B638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>
                <a:ea typeface="+mj-lt"/>
                <a:cs typeface="+mj-lt"/>
              </a:rPr>
              <a:t>Lisaks </a:t>
            </a:r>
            <a:r>
              <a:rPr lang="en-US" sz="2800" b="1" err="1">
                <a:ea typeface="+mj-lt"/>
                <a:cs typeface="+mj-lt"/>
              </a:rPr>
              <a:t>vaja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tabel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grupi</a:t>
            </a:r>
            <a:r>
              <a:rPr lang="en-US" sz="2800" b="1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väärtustega</a:t>
            </a:r>
            <a:endParaRPr lang="en-US" sz="28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E3252-9EE5-796F-1929-624EBDF780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2801" y="1268413"/>
            <a:ext cx="11419534" cy="4465637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Tenure Groups Table = 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Inter"/>
              </a:rPr>
              <a:t>DATATABLE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"Tenure Group"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, </a:t>
            </a:r>
            <a:r>
              <a:rPr lang="en-US">
                <a:solidFill>
                  <a:srgbClr val="3165BB"/>
                </a:solidFill>
                <a:latin typeface="Consolas"/>
                <a:ea typeface="Inter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{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"0-1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"1-3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"3-5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},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    {</a:t>
            </a:r>
            <a:r>
              <a:rPr lang="en-US">
                <a:solidFill>
                  <a:srgbClr val="A31515"/>
                </a:solidFill>
                <a:latin typeface="Consolas"/>
                <a:ea typeface="Inter"/>
              </a:rPr>
              <a:t>"5+ Years"</a:t>
            </a: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}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    }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/>
          </a:p>
          <a:p>
            <a:pPr marL="285750" indent="0">
              <a:lnSpc>
                <a:spcPct val="100000"/>
              </a:lnSpc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br>
              <a:rPr lang="en-US"/>
            </a:br>
            <a:endParaRPr lang="en-US"/>
          </a:p>
          <a:p>
            <a:pPr marL="1143000" lvl="1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628650" indent="-34290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022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740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Courier New</vt:lpstr>
      <vt:lpstr>Calibri</vt:lpstr>
      <vt:lpstr>Arial</vt:lpstr>
      <vt:lpstr>Poppins SemiBold</vt:lpstr>
      <vt:lpstr>Wingdings</vt:lpstr>
      <vt:lpstr>Inter Bold</vt:lpstr>
      <vt:lpstr>Arial,Sans-Serif</vt:lpstr>
      <vt:lpstr>Inter</vt:lpstr>
      <vt:lpstr>Consolas</vt:lpstr>
      <vt:lpstr>BCS</vt:lpstr>
      <vt:lpstr>Vali Andmetarkus!</vt:lpstr>
      <vt:lpstr>Päevakava - V päev</vt:lpstr>
      <vt:lpstr>Personaliosakond – probleemi püstitus</vt:lpstr>
      <vt:lpstr>Personaliosakond – andmestik </vt:lpstr>
      <vt:lpstr>Töötajate arv aja  lõikes</vt:lpstr>
      <vt:lpstr>Aktiivsete töötajate arv osakondade ja aja lõikes</vt:lpstr>
      <vt:lpstr>Paus 10:30-10:45</vt:lpstr>
      <vt:lpstr>Aktiivsete töötajate arv staaži ja aja lõikes</vt:lpstr>
      <vt:lpstr>Lisaks vaja tabel grupi väärtustega</vt:lpstr>
      <vt:lpstr>Lõunapaus 12:15-13:15</vt:lpstr>
      <vt:lpstr>Lahkunud töötajate arv lahkumise põhjuse kaupa </vt:lpstr>
      <vt:lpstr>Lahkunud töötajate %  </vt:lpstr>
      <vt:lpstr>Paus 14:45-15:00</vt:lpstr>
      <vt:lpstr>Personaliosakond – rahuloluküsitlus - andmestik </vt:lpstr>
      <vt:lpstr>Personaliosakond – rahuloluküsitlus - raporti leht </vt:lpstr>
      <vt:lpstr>Tagasisideküsitlus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2025-08-28T13:34:15Z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