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417" r:id="rId5"/>
    <p:sldId id="493" r:id="rId6"/>
    <p:sldId id="643" r:id="rId7"/>
    <p:sldId id="439" r:id="rId8"/>
    <p:sldId id="642" r:id="rId9"/>
    <p:sldId id="646" r:id="rId10"/>
    <p:sldId id="440" r:id="rId11"/>
    <p:sldId id="501" r:id="rId12"/>
    <p:sldId id="575" r:id="rId13"/>
    <p:sldId id="504" r:id="rId14"/>
    <p:sldId id="576" r:id="rId15"/>
    <p:sldId id="441" r:id="rId16"/>
    <p:sldId id="566" r:id="rId17"/>
    <p:sldId id="614" r:id="rId18"/>
    <p:sldId id="615" r:id="rId19"/>
    <p:sldId id="616" r:id="rId20"/>
    <p:sldId id="617" r:id="rId21"/>
    <p:sldId id="618" r:id="rId22"/>
    <p:sldId id="569" r:id="rId23"/>
    <p:sldId id="577" r:id="rId24"/>
    <p:sldId id="644" r:id="rId25"/>
    <p:sldId id="568" r:id="rId26"/>
    <p:sldId id="570" r:id="rId27"/>
    <p:sldId id="574" r:id="rId28"/>
    <p:sldId id="573" r:id="rId29"/>
    <p:sldId id="645" r:id="rId30"/>
  </p:sldIdLst>
  <p:sldSz cx="12192000" cy="6858000"/>
  <p:notesSz cx="6858000" cy="9144000"/>
  <p:embeddedFontLst>
    <p:embeddedFont>
      <p:font typeface="Inter" panose="020B0604020202020204" charset="0"/>
      <p:regular r:id="rId33"/>
      <p:bold r:id="rId34"/>
    </p:embeddedFont>
    <p:embeddedFont>
      <p:font typeface="Inter Bold" panose="020B0604020202020204" charset="0"/>
      <p:bold r:id="rId35"/>
    </p:embeddedFont>
    <p:embeddedFont>
      <p:font typeface="Noto Serif" panose="02020600060500020200" pitchFamily="18" charset="0"/>
      <p:regular r:id="rId36"/>
      <p:bold r:id="rId37"/>
      <p:italic r:id="rId38"/>
      <p:boldItalic r:id="rId39"/>
    </p:embeddedFont>
    <p:embeddedFont>
      <p:font typeface="Poppins SemiBold" panose="00000700000000000000" pitchFamily="2" charset="0"/>
      <p:bold r:id="rId40"/>
      <p:boldItalic r:id="rId41"/>
    </p:embeddedFont>
  </p:embeddedFontLst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B2D"/>
    <a:srgbClr val="B78885"/>
    <a:srgbClr val="178687"/>
    <a:srgbClr val="278484"/>
    <a:srgbClr val="FEF5F0"/>
    <a:srgbClr val="FEFAEE"/>
    <a:srgbClr val="113F73"/>
    <a:srgbClr val="007ECA"/>
    <a:srgbClr val="95B1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D7FE8-6F58-CB2E-1813-02335F064FDF}" v="673" dt="2025-09-10T17:02:31.509"/>
    <p1510:client id="{36FE5F9F-7D58-4876-8525-DF4E3E7E684B}" v="2" dt="2025-09-11T05:41:36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ve Räni" userId="161a7437-7ef4-49ec-91bf-54882f313dfe" providerId="ADAL" clId="{6D754EED-65AA-4A21-B175-6769012CF487}"/>
    <pc:docChg chg="addSld modSld">
      <pc:chgData name="Virve Räni" userId="161a7437-7ef4-49ec-91bf-54882f313dfe" providerId="ADAL" clId="{6D754EED-65AA-4A21-B175-6769012CF487}" dt="2025-09-11T05:42:31.636" v="38" actId="20577"/>
      <pc:docMkLst>
        <pc:docMk/>
      </pc:docMkLst>
      <pc:sldChg chg="modSp new mod">
        <pc:chgData name="Virve Räni" userId="161a7437-7ef4-49ec-91bf-54882f313dfe" providerId="ADAL" clId="{6D754EED-65AA-4A21-B175-6769012CF487}" dt="2025-09-11T05:42:31.636" v="38" actId="20577"/>
        <pc:sldMkLst>
          <pc:docMk/>
          <pc:sldMk cId="4151671185" sldId="646"/>
        </pc:sldMkLst>
        <pc:spChg chg="mod">
          <ac:chgData name="Virve Räni" userId="161a7437-7ef4-49ec-91bf-54882f313dfe" providerId="ADAL" clId="{6D754EED-65AA-4A21-B175-6769012CF487}" dt="2025-09-11T05:42:31.636" v="38" actId="20577"/>
          <ac:spMkLst>
            <pc:docMk/>
            <pc:sldMk cId="4151671185" sldId="646"/>
            <ac:spMk id="2" creationId="{D8BBCD4B-5EAC-3CF6-4E27-2999E0F3EB3E}"/>
          </ac:spMkLst>
        </pc:spChg>
        <pc:spChg chg="mod">
          <ac:chgData name="Virve Räni" userId="161a7437-7ef4-49ec-91bf-54882f313dfe" providerId="ADAL" clId="{6D754EED-65AA-4A21-B175-6769012CF487}" dt="2025-09-11T05:42:19.585" v="35" actId="15"/>
          <ac:spMkLst>
            <pc:docMk/>
            <pc:sldMk cId="4151671185" sldId="646"/>
            <ac:spMk id="3" creationId="{5708205D-3E9E-F4F8-FD74-89B0632FAA6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8B2033-DCEB-4EE5-8D74-06B1A107D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5E87-9E14-405A-8EC3-7560300E98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AD6E-DEDD-49A0-A4BE-7A081A9112DA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41CC-E8C9-4FDE-B9E2-B4C258E0C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A66F-906D-4597-B704-A85E8A298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B76-795F-4136-B2E6-506229A9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9C1A6-4321-41FA-B001-4140F0E2457F}" type="datetimeFigureOut">
              <a:t>11.09.2025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9514-027B-49BD-8B49-5054CA40EC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ki.ee/isikuandmed/juhendid/oigustatud-huvi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ki.ee/isikuandmed/andmetootlejale/tootlemise-oiguslikud-alused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ur-lex.europa.eu/legal-content/ET/TXT/HTML/?uri=CELEX:32016R0679#art_9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ki.ee/isikuandmed/andmetootlejale/tootlemise-oiguslikud-aluse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Kes on </a:t>
            </a:r>
            <a:r>
              <a:rPr lang="en-US" err="1">
                <a:ea typeface="Calibri"/>
                <a:cs typeface="Calibri"/>
              </a:rPr>
              <a:t>andmesubjekt</a:t>
            </a:r>
            <a:r>
              <a:rPr lang="en-US">
                <a:ea typeface="Calibri"/>
                <a:cs typeface="Calibri"/>
              </a:rPr>
              <a:t>?</a:t>
            </a:r>
            <a:br>
              <a:rPr lang="en-US">
                <a:ea typeface="Calibri"/>
                <a:cs typeface="+mn-lt"/>
              </a:rPr>
            </a:br>
            <a:r>
              <a:rPr lang="en-US" err="1">
                <a:ea typeface="Calibri"/>
                <a:cs typeface="Calibri"/>
              </a:rPr>
              <a:t>Isikuandmete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kaitse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seadus</a:t>
            </a:r>
            <a:r>
              <a:rPr lang="en-US">
                <a:ea typeface="Calibri"/>
                <a:cs typeface="Calibri"/>
              </a:rPr>
              <a:t> – </a:t>
            </a:r>
            <a:r>
              <a:rPr lang="en-US" err="1">
                <a:ea typeface="Calibri"/>
                <a:cs typeface="Calibri"/>
              </a:rPr>
              <a:t>reguleerib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lisaks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IKÜMile</a:t>
            </a:r>
            <a:r>
              <a:rPr lang="en-US">
                <a:ea typeface="Calibri"/>
                <a:cs typeface="Calibri"/>
              </a:rPr>
              <a:t>. </a:t>
            </a:r>
            <a:br>
              <a:rPr lang="en-US">
                <a:ea typeface="Calibri"/>
                <a:cs typeface="+mn-lt"/>
              </a:rPr>
            </a:br>
            <a:r>
              <a:rPr lang="en-US" err="1">
                <a:ea typeface="Calibri"/>
                <a:cs typeface="Calibri"/>
              </a:rPr>
              <a:t>Viktoriin</a:t>
            </a:r>
            <a:r>
              <a:rPr lang="en-US">
                <a:ea typeface="Calibri"/>
                <a:cs typeface="Calibri"/>
              </a:rPr>
              <a:t> – kas on </a:t>
            </a:r>
            <a:r>
              <a:rPr lang="en-US" err="1">
                <a:ea typeface="Calibri"/>
                <a:cs typeface="Calibri"/>
              </a:rPr>
              <a:t>isikuandmed</a:t>
            </a:r>
            <a:r>
              <a:rPr lang="en-US">
                <a:ea typeface="Calibri"/>
                <a:cs typeface="Calibri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7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4F0E9-07AE-0CD2-A825-3600D7BB8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C5C036-60BB-2163-3CFE-ED5F6A5BE5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312E31-CE65-64FA-8E2C-25D81D30B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NÕUSOLEK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Inimene</a:t>
            </a:r>
            <a:r>
              <a:rPr lang="en-US"/>
              <a:t> on </a:t>
            </a:r>
            <a:r>
              <a:rPr lang="en-US" err="1"/>
              <a:t>andnud</a:t>
            </a:r>
            <a:r>
              <a:rPr lang="en-US"/>
              <a:t> </a:t>
            </a:r>
            <a:r>
              <a:rPr lang="en-US" err="1"/>
              <a:t>vabatahtliku</a:t>
            </a:r>
            <a:r>
              <a:rPr lang="en-US"/>
              <a:t> </a:t>
            </a:r>
            <a:r>
              <a:rPr lang="en-US" err="1"/>
              <a:t>selgesõnalise</a:t>
            </a:r>
            <a:r>
              <a:rPr lang="en-US"/>
              <a:t> </a:t>
            </a:r>
            <a:r>
              <a:rPr lang="en-US" err="1"/>
              <a:t>nõusoleku</a:t>
            </a:r>
            <a:r>
              <a:rPr lang="en-US"/>
              <a:t> </a:t>
            </a:r>
            <a:r>
              <a:rPr lang="en-US" err="1"/>
              <a:t>toiminguteks</a:t>
            </a:r>
            <a:r>
              <a:rPr lang="en-US"/>
              <a:t> </a:t>
            </a:r>
            <a:r>
              <a:rPr lang="en-US" err="1"/>
              <a:t>enda</a:t>
            </a:r>
            <a:r>
              <a:rPr lang="en-US"/>
              <a:t> </a:t>
            </a:r>
            <a:r>
              <a:rPr lang="en-US" err="1"/>
              <a:t>isikuandmetega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LEPINGU TÄITMINE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Isikuandmete</a:t>
            </a:r>
            <a:r>
              <a:rPr lang="en-US"/>
              <a:t> </a:t>
            </a:r>
            <a:r>
              <a:rPr lang="en-US" err="1"/>
              <a:t>töötlemine</a:t>
            </a:r>
            <a:r>
              <a:rPr lang="en-US"/>
              <a:t> on </a:t>
            </a:r>
            <a:r>
              <a:rPr lang="en-US" err="1"/>
              <a:t>vajalik</a:t>
            </a:r>
            <a:r>
              <a:rPr lang="en-US"/>
              <a:t> </a:t>
            </a:r>
            <a:r>
              <a:rPr lang="en-US" err="1"/>
              <a:t>inimesega</a:t>
            </a:r>
            <a:r>
              <a:rPr lang="en-US"/>
              <a:t> </a:t>
            </a:r>
            <a:r>
              <a:rPr lang="en-US" err="1"/>
              <a:t>sõlmitud</a:t>
            </a:r>
            <a:r>
              <a:rPr lang="en-US"/>
              <a:t> </a:t>
            </a:r>
            <a:r>
              <a:rPr lang="en-US" err="1"/>
              <a:t>lepingu</a:t>
            </a:r>
            <a:r>
              <a:rPr lang="en-US"/>
              <a:t> </a:t>
            </a:r>
            <a:r>
              <a:rPr lang="en-US" err="1"/>
              <a:t>täitmiseks</a:t>
            </a:r>
            <a:r>
              <a:rPr lang="en-US"/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lepingu</a:t>
            </a:r>
            <a:r>
              <a:rPr lang="en-US"/>
              <a:t> </a:t>
            </a:r>
            <a:r>
              <a:rPr lang="en-US" err="1"/>
              <a:t>sõlmimisele</a:t>
            </a:r>
            <a:r>
              <a:rPr lang="en-US"/>
              <a:t> </a:t>
            </a:r>
            <a:r>
              <a:rPr lang="en-US" err="1"/>
              <a:t>eelnevate</a:t>
            </a:r>
            <a:r>
              <a:rPr lang="en-US"/>
              <a:t> </a:t>
            </a:r>
            <a:r>
              <a:rPr lang="en-US" err="1"/>
              <a:t>meetmete</a:t>
            </a:r>
            <a:r>
              <a:rPr lang="en-US"/>
              <a:t> </a:t>
            </a:r>
            <a:r>
              <a:rPr lang="en-US" err="1"/>
              <a:t>võtmiseks</a:t>
            </a:r>
            <a:r>
              <a:rPr lang="en-US"/>
              <a:t> </a:t>
            </a:r>
            <a:r>
              <a:rPr lang="en-US" err="1"/>
              <a:t>vastavalt</a:t>
            </a:r>
            <a:r>
              <a:rPr lang="en-US"/>
              <a:t> </a:t>
            </a:r>
            <a:r>
              <a:rPr lang="en-US" err="1"/>
              <a:t>inimese</a:t>
            </a:r>
            <a:r>
              <a:rPr lang="en-US"/>
              <a:t> </a:t>
            </a:r>
            <a:r>
              <a:rPr lang="en-US" err="1"/>
              <a:t>taotlusele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SEADUSEJÄRGSE KOHUSTUSE TÄITMINE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</a:rPr>
              <a:t>Isikuandmete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töötlemine</a:t>
            </a:r>
            <a:r>
              <a:rPr lang="en-US">
                <a:solidFill>
                  <a:srgbClr val="000000"/>
                </a:solidFill>
              </a:rPr>
              <a:t> on </a:t>
            </a:r>
            <a:r>
              <a:rPr lang="en-US" err="1">
                <a:solidFill>
                  <a:srgbClr val="000000"/>
                </a:solidFill>
              </a:rPr>
              <a:t>vajalik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vastutava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/>
              <a:t>töötleja</a:t>
            </a:r>
            <a:r>
              <a:rPr lang="en-US"/>
              <a:t> </a:t>
            </a:r>
            <a:r>
              <a:rPr lang="en-US" err="1"/>
              <a:t>juriidilise</a:t>
            </a:r>
            <a:r>
              <a:rPr lang="en-US"/>
              <a:t> </a:t>
            </a:r>
            <a:r>
              <a:rPr lang="en-US" err="1"/>
              <a:t>ehk</a:t>
            </a:r>
            <a:r>
              <a:rPr lang="en-US"/>
              <a:t> </a:t>
            </a:r>
            <a:r>
              <a:rPr lang="en-US" err="1"/>
              <a:t>seadusjärgse</a:t>
            </a:r>
            <a:r>
              <a:rPr lang="en-US"/>
              <a:t> </a:t>
            </a:r>
            <a:r>
              <a:rPr lang="en-US" err="1"/>
              <a:t>kohustuse</a:t>
            </a:r>
            <a:r>
              <a:rPr lang="en-US"/>
              <a:t> </a:t>
            </a:r>
            <a:r>
              <a:rPr lang="en-US" err="1"/>
              <a:t>täitmiseks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ELULISTE HUVIDE KAITSMINE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Isikuandmete</a:t>
            </a:r>
            <a:r>
              <a:rPr lang="en-US"/>
              <a:t> </a:t>
            </a:r>
            <a:r>
              <a:rPr lang="en-US" err="1"/>
              <a:t>töötlemine</a:t>
            </a:r>
            <a:r>
              <a:rPr lang="en-US"/>
              <a:t> on </a:t>
            </a:r>
            <a:r>
              <a:rPr lang="en-US" err="1"/>
              <a:t>vajalik</a:t>
            </a:r>
            <a:r>
              <a:rPr lang="en-US"/>
              <a:t> </a:t>
            </a:r>
            <a:r>
              <a:rPr lang="en-US" err="1"/>
              <a:t>inimese</a:t>
            </a:r>
            <a:r>
              <a:rPr lang="en-US"/>
              <a:t> </a:t>
            </a:r>
            <a:r>
              <a:rPr lang="en-US" err="1"/>
              <a:t>enda</a:t>
            </a:r>
            <a:r>
              <a:rPr lang="en-US"/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mõne</a:t>
            </a:r>
            <a:r>
              <a:rPr lang="en-US"/>
              <a:t> </a:t>
            </a:r>
            <a:r>
              <a:rPr lang="en-US" err="1"/>
              <a:t>muu</a:t>
            </a:r>
            <a:r>
              <a:rPr lang="en-US"/>
              <a:t> </a:t>
            </a:r>
            <a:r>
              <a:rPr lang="en-US" err="1"/>
              <a:t>füüsilise</a:t>
            </a:r>
            <a:r>
              <a:rPr lang="en-US"/>
              <a:t> </a:t>
            </a:r>
            <a:r>
              <a:rPr lang="en-US" err="1"/>
              <a:t>isiku</a:t>
            </a:r>
            <a:r>
              <a:rPr lang="en-US"/>
              <a:t> </a:t>
            </a:r>
            <a:r>
              <a:rPr lang="en-US" err="1"/>
              <a:t>eluliste</a:t>
            </a:r>
            <a:r>
              <a:rPr lang="en-US"/>
              <a:t> </a:t>
            </a:r>
            <a:r>
              <a:rPr lang="en-US" err="1"/>
              <a:t>huvide</a:t>
            </a:r>
            <a:r>
              <a:rPr lang="en-US"/>
              <a:t> </a:t>
            </a:r>
            <a:r>
              <a:rPr lang="en-US" err="1">
                <a:solidFill>
                  <a:srgbClr val="000000"/>
                </a:solidFill>
              </a:rPr>
              <a:t>kaitsmiseks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AVALIKES HUVIDES OLEVA ÜLESANDE TÄITMINE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Isikuandmete</a:t>
            </a:r>
            <a:r>
              <a:rPr lang="en-US"/>
              <a:t> </a:t>
            </a:r>
            <a:r>
              <a:rPr lang="en-US" err="1"/>
              <a:t>töötlemine</a:t>
            </a:r>
            <a:r>
              <a:rPr lang="en-US"/>
              <a:t> </a:t>
            </a:r>
            <a:r>
              <a:rPr lang="en-US" err="1"/>
              <a:t>avalikes</a:t>
            </a:r>
            <a:r>
              <a:rPr lang="en-US"/>
              <a:t> </a:t>
            </a:r>
            <a:r>
              <a:rPr lang="en-US" err="1"/>
              <a:t>huvides</a:t>
            </a:r>
            <a:r>
              <a:rPr lang="en-US"/>
              <a:t> </a:t>
            </a:r>
            <a:r>
              <a:rPr lang="en-US" err="1"/>
              <a:t>oleva</a:t>
            </a:r>
            <a:r>
              <a:rPr lang="en-US"/>
              <a:t> </a:t>
            </a:r>
            <a:r>
              <a:rPr lang="en-US" err="1">
                <a:solidFill>
                  <a:srgbClr val="000000"/>
                </a:solidFill>
              </a:rPr>
              <a:t>ülesande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täitmiseks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vastutava</a:t>
            </a:r>
            <a:r>
              <a:rPr lang="en-US"/>
              <a:t> </a:t>
            </a:r>
            <a:r>
              <a:rPr lang="en-US" err="1"/>
              <a:t>töötleja</a:t>
            </a:r>
            <a:r>
              <a:rPr lang="en-US"/>
              <a:t> </a:t>
            </a:r>
            <a:r>
              <a:rPr lang="en-US" err="1"/>
              <a:t>avaliku</a:t>
            </a:r>
            <a:r>
              <a:rPr lang="en-US"/>
              <a:t> </a:t>
            </a:r>
            <a:r>
              <a:rPr lang="en-US" err="1"/>
              <a:t>võimu</a:t>
            </a:r>
            <a:r>
              <a:rPr lang="en-US"/>
              <a:t> </a:t>
            </a:r>
            <a:r>
              <a:rPr lang="en-US" err="1"/>
              <a:t>teostamiseks</a:t>
            </a:r>
            <a:r>
              <a:rPr lang="en-US"/>
              <a:t> on </a:t>
            </a:r>
            <a:r>
              <a:rPr lang="en-US" err="1"/>
              <a:t>reguleeritud</a:t>
            </a:r>
            <a:r>
              <a:rPr lang="en-US"/>
              <a:t> </a:t>
            </a:r>
            <a:r>
              <a:rPr lang="en-US" err="1"/>
              <a:t>siseriiklikus</a:t>
            </a:r>
            <a:r>
              <a:rPr lang="en-US"/>
              <a:t> </a:t>
            </a:r>
            <a:r>
              <a:rPr lang="en-US" err="1"/>
              <a:t>õiguses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ÕIGUSTATUD HUVI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Isikuandmete</a:t>
            </a:r>
            <a:r>
              <a:rPr lang="en-US"/>
              <a:t> </a:t>
            </a:r>
            <a:r>
              <a:rPr lang="en-US" err="1"/>
              <a:t>töötlemine</a:t>
            </a:r>
            <a:r>
              <a:rPr lang="en-US"/>
              <a:t> on </a:t>
            </a:r>
            <a:r>
              <a:rPr lang="en-US" err="1"/>
              <a:t>vajalik</a:t>
            </a:r>
            <a:r>
              <a:rPr lang="en-US"/>
              <a:t> </a:t>
            </a:r>
            <a:r>
              <a:rPr lang="en-US" err="1"/>
              <a:t>vastutava</a:t>
            </a:r>
            <a:r>
              <a:rPr lang="en-US"/>
              <a:t> </a:t>
            </a:r>
            <a:r>
              <a:rPr lang="en-US" err="1"/>
              <a:t>töötleja</a:t>
            </a:r>
            <a:r>
              <a:rPr lang="en-US"/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kolmanda</a:t>
            </a:r>
            <a:r>
              <a:rPr lang="en-US"/>
              <a:t> </a:t>
            </a:r>
            <a:r>
              <a:rPr lang="en-US" err="1"/>
              <a:t>isiku</a:t>
            </a:r>
            <a:r>
              <a:rPr lang="en-US"/>
              <a:t> </a:t>
            </a:r>
            <a:r>
              <a:rPr lang="en-US" err="1"/>
              <a:t>õigustatud</a:t>
            </a:r>
            <a:r>
              <a:rPr lang="en-US"/>
              <a:t> </a:t>
            </a:r>
            <a:r>
              <a:rPr lang="en-US" err="1"/>
              <a:t>huvi</a:t>
            </a:r>
            <a:r>
              <a:rPr lang="en-US"/>
              <a:t> </a:t>
            </a:r>
            <a:r>
              <a:rPr lang="en-US" err="1"/>
              <a:t>korral</a:t>
            </a:r>
            <a:r>
              <a:rPr lang="en-US"/>
              <a:t> </a:t>
            </a:r>
            <a:r>
              <a:rPr lang="en-US" err="1"/>
              <a:t>ning</a:t>
            </a:r>
            <a:r>
              <a:rPr lang="en-US"/>
              <a:t> </a:t>
            </a:r>
            <a:r>
              <a:rPr lang="en-US" err="1"/>
              <a:t>juhul</a:t>
            </a:r>
            <a:r>
              <a:rPr lang="en-US"/>
              <a:t>, </a:t>
            </a:r>
            <a:r>
              <a:rPr lang="en-US" err="1"/>
              <a:t>kui</a:t>
            </a:r>
            <a:r>
              <a:rPr lang="en-US"/>
              <a:t> see </a:t>
            </a:r>
            <a:r>
              <a:rPr lang="en-US" err="1"/>
              <a:t>kaalub</a:t>
            </a:r>
            <a:r>
              <a:rPr lang="en-US"/>
              <a:t> </a:t>
            </a:r>
            <a:r>
              <a:rPr lang="en-US" err="1"/>
              <a:t>üles</a:t>
            </a:r>
            <a:r>
              <a:rPr lang="en-US"/>
              <a:t> </a:t>
            </a:r>
            <a:r>
              <a:rPr lang="en-US" err="1"/>
              <a:t>inimese</a:t>
            </a:r>
            <a:r>
              <a:rPr lang="en-US"/>
              <a:t> </a:t>
            </a:r>
            <a:r>
              <a:rPr lang="en-US" err="1"/>
              <a:t>põhiõigused</a:t>
            </a:r>
            <a:r>
              <a:rPr lang="en-US"/>
              <a:t> ja – </a:t>
            </a:r>
            <a:r>
              <a:rPr lang="en-US" err="1"/>
              <a:t>vabadused</a:t>
            </a:r>
            <a:r>
              <a:rPr lang="en-US"/>
              <a:t>. </a:t>
            </a:r>
          </a:p>
          <a:p>
            <a:pPr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</a:rPr>
              <a:t>Hinnang</a:t>
            </a:r>
            <a:r>
              <a:rPr lang="en-US"/>
              <a:t>, kas </a:t>
            </a:r>
            <a:r>
              <a:rPr lang="en-US" err="1"/>
              <a:t>Teie</a:t>
            </a:r>
            <a:r>
              <a:rPr lang="en-US"/>
              <a:t> </a:t>
            </a:r>
            <a:r>
              <a:rPr lang="en-US" err="1"/>
              <a:t>õigustatud</a:t>
            </a:r>
            <a:r>
              <a:rPr lang="en-US"/>
              <a:t> </a:t>
            </a:r>
            <a:r>
              <a:rPr lang="en-US" err="1"/>
              <a:t>huvi</a:t>
            </a:r>
            <a:r>
              <a:rPr lang="en-US"/>
              <a:t> </a:t>
            </a:r>
            <a:r>
              <a:rPr lang="en-US" err="1"/>
              <a:t>töödelda</a:t>
            </a:r>
            <a:r>
              <a:rPr lang="en-US"/>
              <a:t> </a:t>
            </a:r>
            <a:r>
              <a:rPr lang="en-US" err="1"/>
              <a:t>kaalub</a:t>
            </a:r>
            <a:r>
              <a:rPr lang="en-US"/>
              <a:t> </a:t>
            </a:r>
            <a:r>
              <a:rPr lang="en-US" err="1"/>
              <a:t>üles</a:t>
            </a:r>
            <a:r>
              <a:rPr lang="en-US"/>
              <a:t> </a:t>
            </a:r>
            <a:r>
              <a:rPr lang="en-US" err="1"/>
              <a:t>teiste</a:t>
            </a:r>
            <a:r>
              <a:rPr lang="en-US"/>
              <a:t> </a:t>
            </a:r>
            <a:r>
              <a:rPr lang="en-US" err="1"/>
              <a:t>inimeste</a:t>
            </a:r>
            <a:r>
              <a:rPr lang="en-US"/>
              <a:t> </a:t>
            </a:r>
            <a:r>
              <a:rPr lang="en-US" err="1"/>
              <a:t>huvid</a:t>
            </a:r>
            <a:r>
              <a:rPr lang="en-US"/>
              <a:t>, </a:t>
            </a:r>
            <a:r>
              <a:rPr lang="en-US" err="1"/>
              <a:t>tuleb</a:t>
            </a:r>
            <a:r>
              <a:rPr lang="en-US"/>
              <a:t> </a:t>
            </a:r>
            <a:r>
              <a:rPr lang="en-US" err="1"/>
              <a:t>anda</a:t>
            </a:r>
            <a:r>
              <a:rPr lang="en-US"/>
              <a:t> </a:t>
            </a:r>
            <a:r>
              <a:rPr lang="en-US" err="1"/>
              <a:t>konkreetse</a:t>
            </a:r>
            <a:r>
              <a:rPr lang="en-US"/>
              <a:t> </a:t>
            </a:r>
            <a:r>
              <a:rPr lang="en-US" err="1"/>
              <a:t>juhtumi</a:t>
            </a:r>
            <a:r>
              <a:rPr lang="en-US"/>
              <a:t> </a:t>
            </a:r>
            <a:r>
              <a:rPr lang="en-US" err="1"/>
              <a:t>asjaolude</a:t>
            </a:r>
            <a:r>
              <a:rPr lang="en-US"/>
              <a:t> </a:t>
            </a:r>
            <a:r>
              <a:rPr lang="en-US" err="1"/>
              <a:t>põhjal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/>
              <a:t>Loe </a:t>
            </a:r>
            <a:r>
              <a:rPr lang="en-US" err="1"/>
              <a:t>täpsemalt</a:t>
            </a:r>
            <a:r>
              <a:rPr lang="en-US"/>
              <a:t> </a:t>
            </a:r>
            <a:r>
              <a:rPr lang="en-US">
                <a:solidFill>
                  <a:srgbClr val="003087"/>
                </a:solidFill>
                <a:hlinkClick r:id="rId3"/>
              </a:rPr>
              <a:t>õigustatud huvist</a:t>
            </a:r>
            <a:r>
              <a:rPr lang="en-US">
                <a:solidFill>
                  <a:srgbClr val="00308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Avaliku</a:t>
            </a:r>
            <a:r>
              <a:rPr lang="en-US"/>
              <a:t> </a:t>
            </a:r>
            <a:r>
              <a:rPr lang="en-US" err="1"/>
              <a:t>sektori</a:t>
            </a:r>
            <a:r>
              <a:rPr lang="en-US"/>
              <a:t> </a:t>
            </a:r>
            <a:r>
              <a:rPr lang="en-US" err="1"/>
              <a:t>asutus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 </a:t>
            </a:r>
            <a:r>
              <a:rPr lang="en-US" err="1"/>
              <a:t>saa</a:t>
            </a:r>
            <a:r>
              <a:rPr lang="en-US"/>
              <a:t> </a:t>
            </a:r>
            <a:r>
              <a:rPr lang="en-US" err="1"/>
              <a:t>kohaldada</a:t>
            </a:r>
            <a:r>
              <a:rPr lang="en-US"/>
              <a:t> </a:t>
            </a:r>
            <a:r>
              <a:rPr lang="en-US" err="1"/>
              <a:t>õigustatud</a:t>
            </a:r>
            <a:r>
              <a:rPr lang="en-US"/>
              <a:t> </a:t>
            </a:r>
            <a:r>
              <a:rPr lang="en-US" err="1"/>
              <a:t>huvi</a:t>
            </a:r>
            <a:r>
              <a:rPr lang="en-US"/>
              <a:t> </a:t>
            </a:r>
            <a:r>
              <a:rPr lang="en-US" err="1"/>
              <a:t>oma</a:t>
            </a:r>
            <a:r>
              <a:rPr lang="en-US"/>
              <a:t> </a:t>
            </a:r>
            <a:r>
              <a:rPr lang="en-US" err="1"/>
              <a:t>ülesannete</a:t>
            </a:r>
            <a:r>
              <a:rPr lang="en-US"/>
              <a:t> </a:t>
            </a:r>
            <a:r>
              <a:rPr lang="en-US" err="1"/>
              <a:t>täitmisel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Calibri"/>
                <a:cs typeface="Calibri"/>
              </a:rPr>
              <a:t>Allikas: </a:t>
            </a:r>
            <a:r>
              <a:rPr lang="en-US">
                <a:solidFill>
                  <a:srgbClr val="000000"/>
                </a:solidFill>
                <a:ea typeface="Calibri"/>
                <a:cs typeface="Calibri"/>
                <a:hlinkClick r:id="rId4"/>
              </a:rPr>
              <a:t>https://www.aki.ee/isikuandmed/andmetootlejale/tootlemise-oiguslikud-alused</a:t>
            </a:r>
            <a:r>
              <a:rPr lang="en-US">
                <a:solidFill>
                  <a:srgbClr val="000000"/>
                </a:solidFill>
                <a:ea typeface="Calibri"/>
                <a:cs typeface="Calibri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F2EAB-5BCF-0D8F-0B27-38749D980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4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A4FFB-A163-D850-127E-1FB19E27E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2D666A-7D37-B389-7EC2-0440E93095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FCE3DB-E144-59DC-1809-36B9F1D4B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Isikuandmete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töötlemise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juures</a:t>
            </a:r>
            <a:r>
              <a:rPr lang="en-US">
                <a:ea typeface="Calibri"/>
                <a:cs typeface="Calibri"/>
              </a:rPr>
              <a:t> on </a:t>
            </a:r>
            <a:r>
              <a:rPr lang="en-US" err="1">
                <a:ea typeface="Calibri"/>
                <a:cs typeface="Calibri"/>
              </a:rPr>
              <a:t>toodud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välja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keeld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töödelda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eriliigilisi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isikuandmeid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välja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arvatud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teatud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juhtudel</a:t>
            </a:r>
            <a:r>
              <a:rPr lang="en-US">
                <a:ea typeface="Calibri"/>
                <a:cs typeface="Calibri"/>
              </a:rPr>
              <a:t>, mis on </a:t>
            </a:r>
            <a:r>
              <a:rPr lang="en-US" err="1">
                <a:ea typeface="Calibri"/>
                <a:cs typeface="Calibri"/>
              </a:rPr>
              <a:t>toodud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artikli</a:t>
            </a:r>
            <a:r>
              <a:rPr lang="en-US">
                <a:ea typeface="Calibri"/>
                <a:cs typeface="Calibri"/>
              </a:rPr>
              <a:t> 9 </a:t>
            </a:r>
            <a:r>
              <a:rPr lang="en-US" err="1">
                <a:ea typeface="Calibri"/>
                <a:cs typeface="Calibri"/>
              </a:rPr>
              <a:t>lõikes</a:t>
            </a:r>
            <a:r>
              <a:rPr lang="en-US">
                <a:ea typeface="Calibri"/>
                <a:cs typeface="Calibri"/>
              </a:rPr>
              <a:t> 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132DF-C727-DFCC-8444-43B4524F6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0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F575B-0F7E-9547-26BC-5BE121F5D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BCE877-3A54-10B0-1B14-D2B9750FB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7CC4FC-F266-A1B6-11EF-FB57578C9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  <a:hlinkClick r:id="rId3"/>
              </a:rPr>
              <a:t>Isikuandmete kaitse üldmääruse artikkel 9 lõige 2</a:t>
            </a:r>
            <a:r>
              <a:rPr lang="en-US">
                <a:solidFill>
                  <a:srgbClr val="000000"/>
                </a:solidFill>
              </a:rPr>
              <a:t> </a:t>
            </a:r>
            <a:r>
              <a:rPr lang="en-US" err="1">
                <a:solidFill>
                  <a:srgbClr val="000000"/>
                </a:solidFill>
              </a:rPr>
              <a:t>näeb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eriliigiliste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isikuandmete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töötlemise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õiguslike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alustena</a:t>
            </a:r>
            <a:r>
              <a:rPr lang="en-US">
                <a:solidFill>
                  <a:srgbClr val="000000"/>
                </a:solidFill>
              </a:rPr>
              <a:t>: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NÕUSOLEK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/>
              <a:t>Inimene</a:t>
            </a:r>
            <a:r>
              <a:rPr lang="en-US"/>
              <a:t> on </a:t>
            </a:r>
            <a:r>
              <a:rPr lang="en-US" err="1"/>
              <a:t>andnud</a:t>
            </a:r>
            <a:r>
              <a:rPr lang="en-US"/>
              <a:t> </a:t>
            </a:r>
            <a:r>
              <a:rPr lang="en-US" err="1"/>
              <a:t>vabatahtliku</a:t>
            </a:r>
            <a:r>
              <a:rPr lang="en-US"/>
              <a:t> </a:t>
            </a:r>
            <a:r>
              <a:rPr lang="en-US" err="1"/>
              <a:t>selgesõnalise</a:t>
            </a:r>
            <a:r>
              <a:rPr lang="en-US"/>
              <a:t> </a:t>
            </a:r>
            <a:r>
              <a:rPr lang="en-US" err="1"/>
              <a:t>nõusoleku</a:t>
            </a:r>
            <a:r>
              <a:rPr lang="en-US"/>
              <a:t> </a:t>
            </a:r>
            <a:r>
              <a:rPr lang="en-US" err="1"/>
              <a:t>toiminguteks</a:t>
            </a:r>
            <a:r>
              <a:rPr lang="en-US"/>
              <a:t> </a:t>
            </a:r>
            <a:r>
              <a:rPr lang="en-US" err="1"/>
              <a:t>enda</a:t>
            </a:r>
            <a:r>
              <a:rPr lang="en-US"/>
              <a:t> </a:t>
            </a:r>
            <a:r>
              <a:rPr lang="en-US" err="1"/>
              <a:t>isikuandmetega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SEADUS VÕI MUU SISERIIKLIK ÕIGUSAKT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/>
              <a:t>Isikuandmeid</a:t>
            </a:r>
            <a:r>
              <a:rPr lang="en-US"/>
              <a:t> </a:t>
            </a:r>
            <a:r>
              <a:rPr lang="en-US" err="1"/>
              <a:t>töödeldakse</a:t>
            </a:r>
            <a:r>
              <a:rPr lang="en-US"/>
              <a:t> </a:t>
            </a:r>
            <a:r>
              <a:rPr lang="en-US" err="1"/>
              <a:t>seaduse</a:t>
            </a:r>
            <a:r>
              <a:rPr lang="en-US"/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mõne</a:t>
            </a:r>
            <a:r>
              <a:rPr lang="en-US"/>
              <a:t> </a:t>
            </a:r>
            <a:r>
              <a:rPr lang="en-US" err="1"/>
              <a:t>muu</a:t>
            </a:r>
            <a:r>
              <a:rPr lang="en-US"/>
              <a:t> </a:t>
            </a:r>
            <a:r>
              <a:rPr lang="en-US" err="1"/>
              <a:t>siseriikliku</a:t>
            </a:r>
            <a:r>
              <a:rPr lang="en-US"/>
              <a:t> </a:t>
            </a:r>
            <a:r>
              <a:rPr lang="en-US" err="1"/>
              <a:t>õigusakti</a:t>
            </a:r>
            <a:r>
              <a:rPr lang="en-US"/>
              <a:t> </a:t>
            </a:r>
            <a:r>
              <a:rPr lang="en-US" err="1"/>
              <a:t>alusel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ELULISTE HUVIDE KAITSMINE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/>
              <a:t>Isikuandmete</a:t>
            </a:r>
            <a:r>
              <a:rPr lang="en-US"/>
              <a:t> </a:t>
            </a:r>
            <a:r>
              <a:rPr lang="en-US" err="1"/>
              <a:t>töötlemine</a:t>
            </a:r>
            <a:r>
              <a:rPr lang="en-US"/>
              <a:t> on </a:t>
            </a:r>
            <a:r>
              <a:rPr lang="en-US" err="1"/>
              <a:t>vajalik</a:t>
            </a:r>
            <a:r>
              <a:rPr lang="en-US"/>
              <a:t> </a:t>
            </a:r>
            <a:r>
              <a:rPr lang="en-US" err="1"/>
              <a:t>inimese</a:t>
            </a:r>
            <a:r>
              <a:rPr lang="en-US"/>
              <a:t> </a:t>
            </a:r>
            <a:r>
              <a:rPr lang="en-US" err="1"/>
              <a:t>enda</a:t>
            </a:r>
            <a:r>
              <a:rPr lang="en-US"/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teise</a:t>
            </a:r>
            <a:r>
              <a:rPr lang="en-US"/>
              <a:t> </a:t>
            </a:r>
            <a:r>
              <a:rPr lang="en-US" err="1"/>
              <a:t>füüsilise</a:t>
            </a:r>
            <a:r>
              <a:rPr lang="en-US"/>
              <a:t> </a:t>
            </a:r>
            <a:r>
              <a:rPr lang="en-US" err="1"/>
              <a:t>isiku</a:t>
            </a:r>
            <a:r>
              <a:rPr lang="en-US"/>
              <a:t> </a:t>
            </a:r>
            <a:r>
              <a:rPr lang="en-US" err="1"/>
              <a:t>eluliste</a:t>
            </a:r>
            <a:r>
              <a:rPr lang="en-US"/>
              <a:t> </a:t>
            </a:r>
            <a:r>
              <a:rPr lang="en-US" err="1"/>
              <a:t>huvide</a:t>
            </a:r>
            <a:r>
              <a:rPr lang="en-US"/>
              <a:t> </a:t>
            </a:r>
            <a:r>
              <a:rPr lang="en-US" err="1">
                <a:solidFill>
                  <a:srgbClr val="000000"/>
                </a:solidFill>
              </a:rPr>
              <a:t>kaitseks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 err="1">
                <a:solidFill>
                  <a:srgbClr val="000000"/>
                </a:solidFill>
              </a:rPr>
              <a:t>kui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inimene</a:t>
            </a:r>
            <a:r>
              <a:rPr lang="en-US">
                <a:solidFill>
                  <a:srgbClr val="000000"/>
                </a:solidFill>
              </a:rPr>
              <a:t> on </a:t>
            </a:r>
            <a:r>
              <a:rPr lang="en-US" err="1">
                <a:solidFill>
                  <a:srgbClr val="000000"/>
                </a:solidFill>
              </a:rPr>
              <a:t>füüsiliselt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või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õiguslikult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võimetu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ise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nõusolekut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andma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ÕIGUSNÕUDE KOOSTAMINE, ESITAMINE VÕI KAITSMINE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/>
              <a:t>Isikuandmete</a:t>
            </a:r>
            <a:r>
              <a:rPr lang="en-US"/>
              <a:t> </a:t>
            </a:r>
            <a:r>
              <a:rPr lang="en-US" err="1"/>
              <a:t>töötlemine</a:t>
            </a:r>
            <a:r>
              <a:rPr lang="en-US"/>
              <a:t> on </a:t>
            </a:r>
            <a:r>
              <a:rPr lang="en-US" err="1"/>
              <a:t>vajalik</a:t>
            </a:r>
            <a:r>
              <a:rPr lang="en-US"/>
              <a:t> </a:t>
            </a:r>
            <a:r>
              <a:rPr lang="en-US" err="1"/>
              <a:t>õigusnõude</a:t>
            </a:r>
            <a:r>
              <a:rPr lang="en-US"/>
              <a:t> </a:t>
            </a:r>
            <a:r>
              <a:rPr lang="en-US" err="1"/>
              <a:t>koostamiseks</a:t>
            </a:r>
            <a:r>
              <a:rPr lang="en-US"/>
              <a:t>, </a:t>
            </a:r>
            <a:r>
              <a:rPr lang="en-US" err="1"/>
              <a:t>esitamiseks</a:t>
            </a:r>
            <a:r>
              <a:rPr lang="en-US"/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kaitsmiseks</a:t>
            </a:r>
            <a:r>
              <a:rPr lang="en-US"/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juhul</a:t>
            </a:r>
            <a:r>
              <a:rPr lang="en-US"/>
              <a:t>, </a:t>
            </a:r>
            <a:r>
              <a:rPr lang="en-US" err="1"/>
              <a:t>kui</a:t>
            </a:r>
            <a:r>
              <a:rPr lang="en-US"/>
              <a:t> </a:t>
            </a:r>
            <a:r>
              <a:rPr lang="en-US" err="1"/>
              <a:t>kohtud</a:t>
            </a:r>
            <a:r>
              <a:rPr lang="en-US"/>
              <a:t> </a:t>
            </a:r>
            <a:r>
              <a:rPr lang="en-US" err="1"/>
              <a:t>täidavad</a:t>
            </a:r>
            <a:r>
              <a:rPr lang="en-US"/>
              <a:t> </a:t>
            </a:r>
            <a:r>
              <a:rPr lang="en-US" err="1"/>
              <a:t>oma</a:t>
            </a:r>
            <a:r>
              <a:rPr lang="en-US"/>
              <a:t> </a:t>
            </a:r>
            <a:r>
              <a:rPr lang="en-US" err="1"/>
              <a:t>õigust</a:t>
            </a:r>
            <a:r>
              <a:rPr lang="en-US"/>
              <a:t> </a:t>
            </a:r>
            <a:r>
              <a:rPr lang="en-US" err="1"/>
              <a:t>mõistvat</a:t>
            </a:r>
            <a:r>
              <a:rPr lang="en-US"/>
              <a:t> </a:t>
            </a:r>
            <a:r>
              <a:rPr lang="en-US" err="1"/>
              <a:t>funktsiooni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ANDMESUBJEKT ON ISIKUANDMED ILMSELGELT AVALIKUSTANUD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/>
              <a:t>Töödeldakse</a:t>
            </a:r>
            <a:r>
              <a:rPr lang="en-US"/>
              <a:t> </a:t>
            </a:r>
            <a:r>
              <a:rPr lang="en-US" err="1"/>
              <a:t>isikuandmeid</a:t>
            </a:r>
            <a:r>
              <a:rPr lang="en-US"/>
              <a:t>, </a:t>
            </a:r>
            <a:r>
              <a:rPr lang="en-US" err="1"/>
              <a:t>mille</a:t>
            </a:r>
            <a:r>
              <a:rPr lang="en-US"/>
              <a:t> </a:t>
            </a:r>
            <a:r>
              <a:rPr lang="en-US" err="1"/>
              <a:t>andmesubjekt</a:t>
            </a:r>
            <a:r>
              <a:rPr lang="en-US"/>
              <a:t> on </a:t>
            </a:r>
            <a:r>
              <a:rPr lang="en-US" err="1"/>
              <a:t>ilmselgelt</a:t>
            </a:r>
            <a:r>
              <a:rPr lang="en-US"/>
              <a:t> </a:t>
            </a:r>
            <a:r>
              <a:rPr lang="en-US" err="1"/>
              <a:t>avalikustanud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AVALIKES HUVIDES TÖÖTLEMINE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/>
              <a:t>Isikuandmete</a:t>
            </a:r>
            <a:r>
              <a:rPr lang="en-US"/>
              <a:t> </a:t>
            </a:r>
            <a:r>
              <a:rPr lang="en-US" err="1"/>
              <a:t>töötlemine</a:t>
            </a:r>
            <a:r>
              <a:rPr lang="en-US"/>
              <a:t> on </a:t>
            </a:r>
            <a:r>
              <a:rPr lang="en-US" err="1"/>
              <a:t>võimalik</a:t>
            </a:r>
            <a:r>
              <a:rPr lang="en-US"/>
              <a:t> </a:t>
            </a:r>
            <a:r>
              <a:rPr lang="en-US" err="1"/>
              <a:t>siseriikliku</a:t>
            </a:r>
            <a:r>
              <a:rPr lang="en-US"/>
              <a:t> </a:t>
            </a:r>
            <a:r>
              <a:rPr lang="en-US" err="1"/>
              <a:t>õiguse</a:t>
            </a:r>
            <a:r>
              <a:rPr lang="en-US"/>
              <a:t> </a:t>
            </a:r>
            <a:r>
              <a:rPr lang="en-US" err="1"/>
              <a:t>alusel</a:t>
            </a:r>
            <a:r>
              <a:rPr lang="en-US"/>
              <a:t> ja </a:t>
            </a:r>
            <a:r>
              <a:rPr lang="en-US" err="1"/>
              <a:t>vajalik</a:t>
            </a:r>
            <a:r>
              <a:rPr lang="en-US"/>
              <a:t> </a:t>
            </a:r>
            <a:r>
              <a:rPr lang="en-US" err="1"/>
              <a:t>avalikes</a:t>
            </a:r>
            <a:r>
              <a:rPr lang="en-US"/>
              <a:t> </a:t>
            </a:r>
            <a:r>
              <a:rPr lang="en-US" err="1"/>
              <a:t>huvides</a:t>
            </a:r>
            <a:r>
              <a:rPr lang="en-US"/>
              <a:t> </a:t>
            </a:r>
            <a:r>
              <a:rPr lang="en-US" err="1"/>
              <a:t>ning</a:t>
            </a:r>
            <a:r>
              <a:rPr lang="en-US"/>
              <a:t> see </a:t>
            </a:r>
            <a:r>
              <a:rPr lang="en-US" err="1"/>
              <a:t>ei</a:t>
            </a:r>
            <a:r>
              <a:rPr lang="en-US"/>
              <a:t> </a:t>
            </a:r>
            <a:r>
              <a:rPr lang="en-US" err="1"/>
              <a:t>kahjusta</a:t>
            </a:r>
            <a:r>
              <a:rPr lang="en-US"/>
              <a:t> </a:t>
            </a:r>
            <a:r>
              <a:rPr lang="en-US" err="1"/>
              <a:t>ülemäära</a:t>
            </a:r>
            <a:r>
              <a:rPr lang="en-US"/>
              <a:t> </a:t>
            </a:r>
            <a:r>
              <a:rPr lang="en-US" err="1"/>
              <a:t>inimese</a:t>
            </a:r>
            <a:r>
              <a:rPr lang="en-US"/>
              <a:t> </a:t>
            </a:r>
            <a:r>
              <a:rPr lang="en-US" err="1"/>
              <a:t>õigusi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ÕIGUSPÄRASE TEGEVUSE RAAMES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</a:rPr>
              <a:t>Teatud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isikuandmeid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 err="1">
                <a:solidFill>
                  <a:srgbClr val="000000"/>
                </a:solidFill>
              </a:rPr>
              <a:t>milleks</a:t>
            </a:r>
            <a:r>
              <a:rPr lang="en-US">
                <a:solidFill>
                  <a:srgbClr val="000000"/>
                </a:solidFill>
              </a:rPr>
              <a:t> on </a:t>
            </a:r>
            <a:r>
              <a:rPr lang="en-US" err="1">
                <a:solidFill>
                  <a:srgbClr val="000000"/>
                </a:solidFill>
              </a:rPr>
              <a:t>filosoofiliste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 err="1">
                <a:solidFill>
                  <a:srgbClr val="000000"/>
                </a:solidFill>
              </a:rPr>
              <a:t>religioossete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või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ametiühinguliste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sihtasutuste</a:t>
            </a:r>
            <a:r>
              <a:rPr lang="en-US"/>
              <a:t>, </a:t>
            </a:r>
            <a:r>
              <a:rPr lang="en-US" err="1"/>
              <a:t>ühenduste</a:t>
            </a:r>
            <a:r>
              <a:rPr lang="en-US"/>
              <a:t> ja MTÜ-de </a:t>
            </a:r>
            <a:r>
              <a:rPr lang="en-US" err="1"/>
              <a:t>liikmelisusega</a:t>
            </a:r>
            <a:r>
              <a:rPr lang="en-US"/>
              <a:t> </a:t>
            </a:r>
            <a:r>
              <a:rPr lang="en-US" err="1"/>
              <a:t>soetud</a:t>
            </a:r>
            <a:r>
              <a:rPr lang="en-US"/>
              <a:t> </a:t>
            </a:r>
            <a:r>
              <a:rPr lang="en-US" err="1"/>
              <a:t>andmed</a:t>
            </a:r>
            <a:r>
              <a:rPr lang="en-US"/>
              <a:t>, </a:t>
            </a:r>
            <a:r>
              <a:rPr lang="en-US" err="1"/>
              <a:t>töödeldakse</a:t>
            </a:r>
            <a:r>
              <a:rPr lang="en-US"/>
              <a:t> </a:t>
            </a:r>
            <a:r>
              <a:rPr lang="en-US" err="1"/>
              <a:t>õiguspärase</a:t>
            </a:r>
            <a:r>
              <a:rPr lang="en-US"/>
              <a:t> </a:t>
            </a:r>
            <a:r>
              <a:rPr lang="en-US" err="1"/>
              <a:t>tegevuse</a:t>
            </a:r>
            <a:r>
              <a:rPr lang="en-US"/>
              <a:t> </a:t>
            </a:r>
            <a:r>
              <a:rPr lang="en-US" err="1"/>
              <a:t>raames</a:t>
            </a:r>
            <a:r>
              <a:rPr lang="en-US"/>
              <a:t> ja </a:t>
            </a:r>
            <a:r>
              <a:rPr lang="en-US" err="1"/>
              <a:t>vajalikke</a:t>
            </a:r>
            <a:r>
              <a:rPr lang="en-US"/>
              <a:t> </a:t>
            </a:r>
            <a:r>
              <a:rPr lang="en-US" err="1"/>
              <a:t>kaitsemeetmeid</a:t>
            </a:r>
            <a:r>
              <a:rPr lang="en-US"/>
              <a:t> </a:t>
            </a:r>
            <a:r>
              <a:rPr lang="en-US" err="1"/>
              <a:t>rakendades</a:t>
            </a:r>
            <a:r>
              <a:rPr lang="en-US"/>
              <a:t>. </a:t>
            </a:r>
            <a:r>
              <a:rPr lang="en-US" err="1">
                <a:solidFill>
                  <a:srgbClr val="000000"/>
                </a:solidFill>
              </a:rPr>
              <a:t>Töötlemine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ei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laiene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/>
              <a:t>avalikustamisele</a:t>
            </a:r>
            <a:r>
              <a:rPr lang="en-US"/>
              <a:t> </a:t>
            </a:r>
            <a:r>
              <a:rPr lang="en-US" err="1"/>
              <a:t>ilma</a:t>
            </a:r>
            <a:r>
              <a:rPr lang="en-US"/>
              <a:t> </a:t>
            </a:r>
            <a:r>
              <a:rPr lang="en-US" err="1"/>
              <a:t>isiku</a:t>
            </a:r>
            <a:r>
              <a:rPr lang="en-US"/>
              <a:t> </a:t>
            </a:r>
            <a:r>
              <a:rPr lang="en-US" err="1"/>
              <a:t>nõusolekuta</a:t>
            </a:r>
            <a:r>
              <a:rPr lang="en-US">
                <a:solidFill>
                  <a:srgbClr val="000000"/>
                </a:solidFill>
              </a:rPr>
              <a:t>.</a:t>
            </a:r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Reeglina</a:t>
            </a:r>
            <a:r>
              <a:rPr lang="en-US"/>
              <a:t> on </a:t>
            </a:r>
            <a:r>
              <a:rPr lang="en-US" err="1"/>
              <a:t>eriliigiliste</a:t>
            </a:r>
            <a:r>
              <a:rPr lang="en-US"/>
              <a:t> </a:t>
            </a:r>
            <a:r>
              <a:rPr lang="en-US" err="1"/>
              <a:t>isikuandmete</a:t>
            </a:r>
            <a:r>
              <a:rPr lang="en-US"/>
              <a:t> </a:t>
            </a:r>
            <a:r>
              <a:rPr lang="en-US" err="1">
                <a:solidFill>
                  <a:srgbClr val="000000"/>
                </a:solidFill>
              </a:rPr>
              <a:t>töötlemine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keelatud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 err="1">
                <a:solidFill>
                  <a:srgbClr val="000000"/>
                </a:solidFill>
              </a:rPr>
              <a:t>välja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arvatud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juhul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kui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esineb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mõni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ülaltoodud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õiguslikest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alustest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Allikas: </a:t>
            </a:r>
            <a:r>
              <a:rPr lang="en-US">
                <a:hlinkClick r:id="rId4"/>
              </a:rPr>
              <a:t>https://www.aki.ee/isikuandmed/andmetootlejale/tootlemise-oiguslikud-alused</a:t>
            </a: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>
              <a:solidFill>
                <a:srgbClr val="003087"/>
              </a:solidFill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7F59C-9202-A949-3CB9-5E272F48B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0EE5B-F23B-E4DB-13FE-697ED7C6C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41994"/>
            <a:ext cx="6462712" cy="2694956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6200" b="0"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97D0E-73EB-BAD4-3CFB-2138F7744F0C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936BE-AA0B-4172-C4F1-90132CA6197C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bg1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EF418A-33E3-0868-30D5-750D58C8D19F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7C4A-BCFD-A430-6EC6-BF9B9906B3A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_Full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1999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15192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ums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70B30A-1A11-111C-7375-C4E28C8B7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3949" y="1268413"/>
            <a:ext cx="5364163" cy="2052637"/>
          </a:xfrm>
        </p:spPr>
        <p:txBody>
          <a:bodyPr anchor="b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03950" y="3536951"/>
            <a:ext cx="5364162" cy="227602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C530DF0-5615-D097-6790-1E5B0817F179}"/>
              </a:ext>
            </a:extLst>
          </p:cNvPr>
          <p:cNvSpPr/>
          <p:nvPr userDrawn="1"/>
        </p:nvSpPr>
        <p:spPr>
          <a:xfrm>
            <a:off x="610509" y="832419"/>
            <a:ext cx="5202462" cy="5202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lang="en-US" dirty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55AF90-CA6C-9E9E-5C3A-7308548107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218"/>
            <a:ext cx="5364162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0644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0644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59187-4E33-B7B4-8D15-856E22A8AD26}"/>
              </a:ext>
            </a:extLst>
          </p:cNvPr>
          <p:cNvCxnSpPr>
            <a:cxnSpLocks/>
          </p:cNvCxnSpPr>
          <p:nvPr userDrawn="1"/>
        </p:nvCxnSpPr>
        <p:spPr>
          <a:xfrm>
            <a:off x="5988050" y="6414621"/>
            <a:ext cx="4165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47E56-EDA9-6104-5D9F-C924F8780C79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C9CA37-0D36-8191-BBE8-0EBA7F837CA9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B4D6-D14A-E657-80A8-ADEE68384148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6033E-16B2-F7F6-089E-CB47C4A72E4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5580062" cy="20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C816E65-AE13-D020-EC0E-E5FCD3F98B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2FFEC68-013B-C052-8EF2-43EC0E75A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0" y="6396621"/>
            <a:ext cx="3949138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64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uth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95386" y="4643022"/>
            <a:ext cx="6547755" cy="1236142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FFCB1E3-6430-7B36-3E4A-D0BCB7E229BA}"/>
              </a:ext>
            </a:extLst>
          </p:cNvPr>
          <p:cNvSpPr/>
          <p:nvPr userDrawn="1"/>
        </p:nvSpPr>
        <p:spPr>
          <a:xfrm rot="10800000">
            <a:off x="623888" y="836612"/>
            <a:ext cx="1723308" cy="137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lnTo>
                  <a:pt x="0" y="21600"/>
                </a:lnTo>
                <a:lnTo>
                  <a:pt x="8640" y="21600"/>
                </a:lnTo>
                <a:lnTo>
                  <a:pt x="8640" y="10801"/>
                </a:lnTo>
                <a:lnTo>
                  <a:pt x="4320" y="10801"/>
                </a:lnTo>
                <a:cubicBezTo>
                  <a:pt x="4320" y="10801"/>
                  <a:pt x="4320" y="5401"/>
                  <a:pt x="8640" y="5401"/>
                </a:cubicBezTo>
                <a:lnTo>
                  <a:pt x="8640" y="0"/>
                </a:lnTo>
                <a:cubicBezTo>
                  <a:pt x="8640" y="0"/>
                  <a:pt x="0" y="0"/>
                  <a:pt x="0" y="10801"/>
                </a:cubicBezTo>
                <a:close/>
                <a:moveTo>
                  <a:pt x="21600" y="5401"/>
                </a:moveTo>
                <a:lnTo>
                  <a:pt x="21600" y="0"/>
                </a:lnTo>
                <a:cubicBezTo>
                  <a:pt x="21600" y="0"/>
                  <a:pt x="12960" y="0"/>
                  <a:pt x="12960" y="10801"/>
                </a:cubicBezTo>
                <a:lnTo>
                  <a:pt x="1296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17280" y="10801"/>
                </a:lnTo>
                <a:cubicBezTo>
                  <a:pt x="17280" y="10801"/>
                  <a:pt x="17280" y="5401"/>
                  <a:pt x="21600" y="5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 sz="1800" cap="none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5829" y="1268413"/>
            <a:ext cx="9630569" cy="3114900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800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“Quote”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97722-9BD2-656F-AB8C-84A3608F65D9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C9B42-2591-A853-1CFF-B2BEEAA36BA1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175848-9909-5007-545C-1F2ADABDCADF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38E77D-FF10-DFD7-06B6-D5E95101DE44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8E73DA40-056E-A0CA-9CF7-3C98514681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829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Thank you slide</a:t>
            </a:r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B822B543-F1AB-CFE7-EFFD-248F58696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7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2BC2FA-0D30-5C2F-5931-62B0B5A62B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3037" y="4800606"/>
            <a:ext cx="6789813" cy="93344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name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E6EF1FF-751D-4E83-81CA-AC460BA1F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E7884FD-17EE-C642-8912-0A2B6DE88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0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4EC-2D5E-C21A-9C6E-B40D3F70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E198-26FE-CDB4-0E6E-95B8B27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5057-B3F3-2A40-9B41-F7887DE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A40-73C8-4048-8140-49F5D65BB431}" type="datetimeFigureOut">
              <a:rPr lang="et-EE" smtClean="0"/>
              <a:t>11.09.2025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FE4-4A97-5B73-A1FA-A4E9604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87FC-FCC5-92FF-B08A-8FAE7F8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E80D-6AD2-4F09-8BE9-BBDC507698A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809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83386E9-4AC9-AC05-D73C-5748D8B66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26222-9CC4-151E-1D0E-E7E11278D1CA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7AEF9D-2EDF-226F-7EF8-9900253B468B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tx2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8340A1-A4C3-B4A8-903B-E6AD1C96E552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1259C3-5465-7C2C-BA4A-EF08245C1B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94600" y="0"/>
            <a:ext cx="4597400" cy="6858000"/>
          </a:xfrm>
          <a:custGeom>
            <a:avLst/>
            <a:gdLst>
              <a:gd name="connsiteX0" fmla="*/ 1535049 w 4597400"/>
              <a:gd name="connsiteY0" fmla="*/ 0 h 6858000"/>
              <a:gd name="connsiteX1" fmla="*/ 4597400 w 4597400"/>
              <a:gd name="connsiteY1" fmla="*/ 0 h 6858000"/>
              <a:gd name="connsiteX2" fmla="*/ 4597400 w 4597400"/>
              <a:gd name="connsiteY2" fmla="*/ 6858000 h 6858000"/>
              <a:gd name="connsiteX3" fmla="*/ 1535049 w 4597400"/>
              <a:gd name="connsiteY3" fmla="*/ 6858000 h 6858000"/>
              <a:gd name="connsiteX4" fmla="*/ 0 w 4597400"/>
              <a:gd name="connsiteY4" fmla="*/ 3429000 h 6858000"/>
              <a:gd name="connsiteX5" fmla="*/ 1535049 w 45974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7400" h="6858000">
                <a:moveTo>
                  <a:pt x="1535049" y="0"/>
                </a:moveTo>
                <a:lnTo>
                  <a:pt x="4597400" y="0"/>
                </a:lnTo>
                <a:lnTo>
                  <a:pt x="4597400" y="6858000"/>
                </a:lnTo>
                <a:lnTo>
                  <a:pt x="1535049" y="6858000"/>
                </a:lnTo>
                <a:cubicBezTo>
                  <a:pt x="593027" y="6016117"/>
                  <a:pt x="0" y="4791837"/>
                  <a:pt x="0" y="3429000"/>
                </a:cubicBezTo>
                <a:cubicBezTo>
                  <a:pt x="0" y="2066163"/>
                  <a:pt x="593027" y="841883"/>
                  <a:pt x="15350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6616AE3-7059-CA28-4049-1FD2D926CC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66048" y="841994"/>
            <a:ext cx="2302064" cy="92753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93005B9-0C6A-A613-72D7-DAD05049A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4"/>
            <a:ext cx="8208962" cy="2484436"/>
          </a:xfrm>
        </p:spPr>
        <p:txBody>
          <a:bodyPr anchor="t" anchorCtr="0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4E7AC-F3D3-4E49-AF79-E2577E5DB17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3536951"/>
            <a:ext cx="8208961" cy="2197099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FF64E-8497-A211-A371-1EB95CEA8720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E36BEB-E564-BDC5-2D0E-683B7463D71B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31E304-8E0C-1BA3-DA8A-B2FA8A2B3396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9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0B63FBE-00C9-95E0-891B-2B4DF7E64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536950"/>
            <a:ext cx="8208962" cy="21971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6316-FA00-F7B0-625F-5C5C70FE690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281D-AB6E-C8DE-96BB-CD897F804E48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B54EF8-DDA0-DB1B-14AF-6A9C645C1C71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bg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959C4-500F-ED38-1509-871D5B4B659B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5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9A7D0D-AD55-4BB5-927F-67EB9F19F8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51A01D-54B1-4CD7-8EA9-62E0D922E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165258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CAD510-2AAC-48E8-A46D-A29F5F9F0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_T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479570"/>
            <a:ext cx="5364163" cy="5541818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3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3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1EF65-6FC4-E89A-FE48-A37D18ADC94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974D7-D7DF-712E-FC1A-80D95C80879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590D4B-E844-7F04-93D3-6756624DE990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05141D-209F-2213-31A6-104F82A16275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941050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2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 noChangeAspect="1"/>
          </p:cNvSpPr>
          <p:nvPr>
            <p:ph type="media" sz="quarter" idx="10" hasCustomPrompt="1"/>
          </p:nvPr>
        </p:nvSpPr>
        <p:spPr>
          <a:xfrm>
            <a:off x="623888" y="1273729"/>
            <a:ext cx="8440283" cy="474765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68D58F-8AA8-FB7F-EF48-F29430C0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C4F1CB-CF46-70C8-F053-0FA68D45842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89144" y="1268413"/>
            <a:ext cx="2275794" cy="47476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lnSpc>
                <a:spcPct val="110000"/>
              </a:lnSpc>
              <a:buNone/>
              <a:defRPr sz="1600"/>
            </a:lvl2pPr>
            <a:lvl3pPr marL="914400" indent="0">
              <a:lnSpc>
                <a:spcPct val="110000"/>
              </a:lnSpc>
              <a:buNone/>
              <a:defRPr sz="1600"/>
            </a:lvl3pPr>
            <a:lvl4pPr marL="1371600" indent="0">
              <a:lnSpc>
                <a:spcPct val="110000"/>
              </a:lnSpc>
              <a:buNone/>
              <a:defRPr sz="1600"/>
            </a:lvl4pPr>
            <a:lvl5pPr marL="1828800" indent="0">
              <a:lnSpc>
                <a:spcPct val="110000"/>
              </a:lnSpc>
              <a:buNone/>
              <a:defRPr sz="1600"/>
            </a:lvl5pPr>
          </a:lstStyle>
          <a:p>
            <a:pPr lvl="0"/>
            <a:r>
              <a:rPr lang="en-US"/>
              <a:t>Click to edit </a:t>
            </a:r>
            <a:r>
              <a:rPr lang="en-US" err="1"/>
              <a:t>contet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3B80-CD6D-DB45-84E3-24CAFB7A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836613"/>
            <a:ext cx="10944225" cy="1178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DABE-FC7B-C144-96F1-E13398B7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015411"/>
            <a:ext cx="10944225" cy="4005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2" r:id="rId3"/>
    <p:sldLayoutId id="2147483662" r:id="rId4"/>
    <p:sldLayoutId id="2147483661" r:id="rId5"/>
    <p:sldLayoutId id="2147483664" r:id="rId6"/>
    <p:sldLayoutId id="2147483673" r:id="rId7"/>
    <p:sldLayoutId id="2147483658" r:id="rId8"/>
    <p:sldLayoutId id="2147483674" r:id="rId9"/>
    <p:sldLayoutId id="2147483675" r:id="rId10"/>
    <p:sldLayoutId id="2147483670" r:id="rId11"/>
    <p:sldLayoutId id="2147483676" r:id="rId12"/>
    <p:sldLayoutId id="2147483666" r:id="rId13"/>
    <p:sldLayoutId id="2147483665" r:id="rId14"/>
    <p:sldLayoutId id="2147483669" r:id="rId15"/>
    <p:sldLayoutId id="2147483668" r:id="rId16"/>
    <p:sldLayoutId id="2147483655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150">
          <a:solidFill>
            <a:schemeClr val="tx1"/>
          </a:solidFill>
          <a:latin typeface="+mj-lt"/>
          <a:ea typeface="Inter Semi Bold" panose="02000503000000020004" pitchFamily="2" charset="0"/>
          <a:cs typeface="Inter Semi Bol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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092" userDrawn="1">
          <p15:clr>
            <a:srgbClr val="F26B43"/>
          </p15:clr>
        </p15:guide>
        <p15:guide id="4" orient="horz" pos="2228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pos="393" userDrawn="1">
          <p15:clr>
            <a:srgbClr val="F26B43"/>
          </p15:clr>
        </p15:guide>
        <p15:guide id="9" pos="2048" userDrawn="1">
          <p15:clr>
            <a:srgbClr val="F26B43"/>
          </p15:clr>
        </p15:guide>
        <p15:guide id="10" pos="2116" userDrawn="1">
          <p15:clr>
            <a:srgbClr val="F26B43"/>
          </p15:clr>
        </p15:guide>
        <p15:guide id="11" pos="2184" userDrawn="1">
          <p15:clr>
            <a:srgbClr val="F26B43"/>
          </p15:clr>
        </p15:guide>
        <p15:guide id="12" pos="3772" userDrawn="1">
          <p15:clr>
            <a:srgbClr val="F26B43"/>
          </p15:clr>
        </p15:guide>
        <p15:guide id="13" pos="3908" userDrawn="1">
          <p15:clr>
            <a:srgbClr val="F26B43"/>
          </p15:clr>
        </p15:guide>
        <p15:guide id="14" pos="5496" userDrawn="1">
          <p15:clr>
            <a:srgbClr val="F26B43"/>
          </p15:clr>
        </p15:guide>
        <p15:guide id="15" pos="5564" userDrawn="1">
          <p15:clr>
            <a:srgbClr val="F26B43"/>
          </p15:clr>
        </p15:guide>
        <p15:guide id="16" pos="5632" userDrawn="1">
          <p15:clr>
            <a:srgbClr val="F26B43"/>
          </p15:clr>
        </p15:guide>
        <p15:guide id="17" pos="7287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  <p15:guide id="19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ur-lex.europa.eu/legal-content/ET/TXT/HTML/?uri=CELEX:32016R0679#art_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ur-lex.europa.eu/legal-content/ET/TXT/HTML/?uri=CELEX:32016R0679#art_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ki.ee/sites/default/files/dokumendid/isikuandmete_tootleja_uldjuhend.pdf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ki.ee/sites/default/files/dokumendid/isikuandmete_tootleja_uldjuhend.pdf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ki.ee/sites/default/files/dokumendid/isikuandmete_tootleja_uldjuhend.pdf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ki.ee/sites/default/files/dokumendid/isikuandmete_tootleja_uldjuhend.pdf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ki.ee/sites/default/files/dokumendid/isikuandmete_tootleja_uldjuhend.pdf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ki.ee/sites/default/files/dokumendid/isikuandmete_tootleja_uldjuhend.pdf" TargetMode="External"/><Relationship Id="rId2" Type="http://schemas.openxmlformats.org/officeDocument/2006/relationships/hyperlink" Target="https://www.aki.ee/kiirelt-katte/andmekaitse-abc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cloud.microsoft/e/HQFysa7jD3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dprinfo.eu/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riigiteataja.ee/akt/104012019011?leiaKehtiv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ur-lex.europa.eu/legal-content/ET/TXT/HTML/?uri=CELEX:32016R0679#art_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82D4282-6F49-4A70-83AA-7E8F5DD5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6255884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Poppins SemiBold"/>
              </a:rPr>
              <a:t>Vali </a:t>
            </a:r>
            <a:r>
              <a:rPr lang="en-US" err="1">
                <a:cs typeface="Poppins SemiBold"/>
              </a:rPr>
              <a:t>Andmetarkus</a:t>
            </a:r>
            <a:r>
              <a:rPr lang="en-US">
                <a:cs typeface="Poppins SemiBold"/>
              </a:rPr>
              <a:t>!</a:t>
            </a:r>
            <a:endParaRPr lang="en-US"/>
          </a:p>
        </p:txBody>
      </p:sp>
      <p:pic>
        <p:nvPicPr>
          <p:cNvPr id="3" name="Picture Placeholder 11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59426EB3-96A0-6F7B-BD8A-B89C052D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82457" y="3084343"/>
            <a:ext cx="1765059" cy="1765059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496B8E7-2B01-285F-88ED-B3ADE66A3D31}"/>
              </a:ext>
            </a:extLst>
          </p:cNvPr>
          <p:cNvSpPr txBox="1">
            <a:spLocks/>
          </p:cNvSpPr>
          <p:nvPr/>
        </p:nvSpPr>
        <p:spPr>
          <a:xfrm>
            <a:off x="2645677" y="3645338"/>
            <a:ext cx="6897763" cy="9334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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/>
              </a:rPr>
              <a:t>Virve </a:t>
            </a:r>
            <a:r>
              <a:rPr lang="en-US" err="1">
                <a:ea typeface="Inter"/>
              </a:rPr>
              <a:t>Räni</a:t>
            </a:r>
            <a:endParaRPr lang="en-US" err="1"/>
          </a:p>
          <a:p>
            <a:r>
              <a:rPr lang="en-US">
                <a:ea typeface="Inter"/>
              </a:rPr>
              <a:t>virve.rani@bcs.ee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CEEB9-CD9F-308B-51A4-57F7B3F90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7AD0-F255-B3B4-9613-AF33EBA90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Eriliiki</a:t>
            </a:r>
            <a:r>
              <a:rPr lang="en-US" sz="3600" b="1"/>
              <a:t> </a:t>
            </a:r>
            <a:r>
              <a:rPr lang="en-US" sz="3600" b="1" err="1"/>
              <a:t>isikuandmed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B2844-3EB4-8C98-BAC1-04AB054DC6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1570451" cy="4465637"/>
          </a:xfrm>
        </p:spPr>
        <p:txBody>
          <a:bodyPr/>
          <a:lstStyle/>
          <a:p>
            <a:pPr>
              <a:lnSpc>
                <a:spcPct val="150000"/>
              </a:lnSpc>
              <a:buFont typeface="Inter"/>
            </a:pPr>
            <a:r>
              <a:rPr lang="en-US" sz="2400">
                <a:ea typeface="+mn-lt"/>
                <a:cs typeface="+mn-lt"/>
                <a:hlinkClick r:id="rId3"/>
              </a:rPr>
              <a:t>Isikuandmete kaitse üldmäärus artikkel 9 lõige 1</a:t>
            </a:r>
            <a:r>
              <a:rPr lang="en-US" sz="2400">
                <a:ea typeface="+mn-lt"/>
                <a:cs typeface="+mn-lt"/>
              </a:rPr>
              <a:t>: </a:t>
            </a:r>
            <a:endParaRPr lang="en-US" sz="2400" err="1">
              <a:ea typeface="+mn-lt"/>
              <a:cs typeface="+mn-lt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andmed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millest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ilmneb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rassiline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või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etniline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päritolu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poliitilised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vaated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usulised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või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filosoofilised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veendumused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või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ametiühingusse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kuulumine</a:t>
            </a:r>
            <a:endParaRPr lang="en-US" err="1">
              <a:solidFill>
                <a:srgbClr val="121212"/>
              </a:solidFill>
              <a:ea typeface="+mn-lt"/>
              <a:cs typeface="+mn-lt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geneetilised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andmed</a:t>
            </a:r>
            <a:endParaRPr lang="en-US" sz="2400" err="1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füüsilise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isiku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kordumatuks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tuvastamiseks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kasutatavad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biomeetrilised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andmed</a:t>
            </a:r>
            <a:endParaRPr lang="en-US" sz="2400" err="1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terviseandmed</a:t>
            </a:r>
            <a:endParaRPr lang="en-US" sz="2400" err="1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andmed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füüsilise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isiku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seksuaalelu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ja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seksuaalse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sättumuse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kohta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Inter"/>
            </a:pPr>
            <a:endParaRPr lang="en-US" sz="2400">
              <a:ea typeface="+mn-lt"/>
              <a:cs typeface="+mn-lt"/>
            </a:endParaRPr>
          </a:p>
          <a:p>
            <a:pPr>
              <a:buFont typeface="Inter"/>
              <a:buChar char="‣"/>
            </a:pPr>
            <a:endParaRPr lang="en-US" sz="240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386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11136-F650-0313-A1DC-5996467BA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95A1-410B-63D4-BD13-EE2F752DE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Eriliigiliste</a:t>
            </a:r>
            <a:r>
              <a:rPr lang="en-US" sz="3600" b="1"/>
              <a:t> </a:t>
            </a:r>
            <a:r>
              <a:rPr lang="en-US" sz="3600" b="1" err="1"/>
              <a:t>isikuandmete</a:t>
            </a:r>
            <a:r>
              <a:rPr lang="en-US" sz="3600" b="1"/>
              <a:t> </a:t>
            </a:r>
            <a:r>
              <a:rPr lang="en-US" sz="3600" b="1" err="1"/>
              <a:t>töötlemise</a:t>
            </a:r>
            <a:r>
              <a:rPr lang="en-US" sz="3600" b="1"/>
              <a:t> </a:t>
            </a:r>
            <a:r>
              <a:rPr lang="en-US" sz="3600" b="1" err="1"/>
              <a:t>alused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DBE44-F9A7-A669-2BB8-033DCC9254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1570451" cy="4465637"/>
          </a:xfrm>
        </p:spPr>
        <p:txBody>
          <a:bodyPr/>
          <a:lstStyle/>
          <a:p>
            <a:pPr>
              <a:buFont typeface="Inter"/>
            </a:pPr>
            <a:r>
              <a:rPr lang="en-US" sz="2400">
                <a:ea typeface="+mn-lt"/>
                <a:cs typeface="+mn-lt"/>
                <a:hlinkClick r:id="rId3"/>
              </a:rPr>
              <a:t>Isikuandmete kaitse üldmäärus artikkel 9 lõige 2</a:t>
            </a:r>
            <a:r>
              <a:rPr lang="en-US" sz="2400">
                <a:ea typeface="+mn-lt"/>
                <a:cs typeface="+mn-lt"/>
              </a:rPr>
              <a:t>: </a:t>
            </a:r>
            <a:endParaRPr lang="en-US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</a:rPr>
              <a:t>Nõusolek</a:t>
            </a:r>
            <a:endParaRPr lang="en-US" sz="2000">
              <a:ea typeface="Inter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</a:rPr>
              <a:t>Seadusjärgse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kohustuse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täitmine</a:t>
            </a:r>
            <a:endParaRPr lang="en-US" sz="2000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</a:rPr>
              <a:t>Eluliste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huvide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kaitsmine</a:t>
            </a:r>
            <a:endParaRPr lang="en-US" sz="2000" err="1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  <a:cs typeface="+mn-lt"/>
              </a:rPr>
              <a:t>Õigusnõude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koostamine</a:t>
            </a:r>
            <a:r>
              <a:rPr lang="en-US" sz="2000">
                <a:ea typeface="Inter"/>
                <a:cs typeface="+mn-lt"/>
              </a:rPr>
              <a:t>, </a:t>
            </a:r>
            <a:r>
              <a:rPr lang="en-US" sz="2000" err="1">
                <a:ea typeface="Inter"/>
                <a:cs typeface="+mn-lt"/>
              </a:rPr>
              <a:t>esitamine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või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kaitsmine</a:t>
            </a:r>
            <a:endParaRPr lang="en-US" sz="2000" err="1">
              <a:cs typeface="+mn-lt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  <a:cs typeface="+mn-lt"/>
              </a:rPr>
              <a:t>Andmesubjekt</a:t>
            </a:r>
            <a:r>
              <a:rPr lang="en-US" sz="2000">
                <a:ea typeface="Inter"/>
                <a:cs typeface="+mn-lt"/>
              </a:rPr>
              <a:t> on </a:t>
            </a:r>
            <a:r>
              <a:rPr lang="en-US" sz="2000" err="1">
                <a:ea typeface="Inter"/>
                <a:cs typeface="+mn-lt"/>
              </a:rPr>
              <a:t>isikuandmed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ise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avalikastanud</a:t>
            </a:r>
            <a:endParaRPr lang="en-US" sz="2000" err="1">
              <a:cs typeface="+mn-lt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  <a:cs typeface="+mn-lt"/>
              </a:rPr>
              <a:t>Avalikes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huvides</a:t>
            </a:r>
            <a:endParaRPr lang="en-US" sz="2000" err="1">
              <a:cs typeface="+mn-lt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  <a:cs typeface="+mn-lt"/>
              </a:rPr>
              <a:t>Õiguspärase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tegevuse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raames</a:t>
            </a:r>
            <a:endParaRPr lang="en-US" sz="2000" err="1">
              <a:cs typeface="+mn-lt"/>
            </a:endParaRPr>
          </a:p>
          <a:p>
            <a:pPr lvl="1">
              <a:buFont typeface="Courier New"/>
              <a:buChar char="o"/>
            </a:pPr>
            <a:endParaRPr lang="en-US" sz="2000"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877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30DB7-ABBC-6536-EAED-E2B074AA9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5AFE-F9E5-518B-9C79-BE297FF2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b="1" err="1"/>
              <a:t>Andmekaitsetingimused</a:t>
            </a:r>
            <a:r>
              <a:rPr lang="en-US" b="1"/>
              <a:t> (</a:t>
            </a:r>
            <a:r>
              <a:rPr lang="en-US" b="1" err="1"/>
              <a:t>Privaatsuspoliitika</a:t>
            </a:r>
            <a:r>
              <a:rPr lang="en-US" b="1"/>
              <a:t>)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1978-1A6C-E6EA-3F37-9A3C9D36EE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Dokument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andmesubjektile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info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andmiseks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andmete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töötlemise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kohta</a:t>
            </a: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Peab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sisaldama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:</a:t>
            </a:r>
            <a:endParaRPr lang="en-US"/>
          </a:p>
          <a:p>
            <a:pPr lvl="1" indent="-342900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Milliseid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andmeid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kogutakse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–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nt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nimi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, e-mail,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asukoht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, IP-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aadress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. </a:t>
            </a:r>
            <a:endParaRPr lang="en-US" sz="2000">
              <a:solidFill>
                <a:srgbClr val="121212"/>
              </a:solidFill>
              <a:latin typeface="Inter"/>
              <a:ea typeface="Inter"/>
              <a:cs typeface="Noto Serif"/>
            </a:endParaRPr>
          </a:p>
          <a:p>
            <a:pPr lvl="1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Kuidas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andmeid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kasutatakse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–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nt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turundustegevuseks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,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teenuste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osutamiseks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. </a:t>
            </a:r>
            <a:endParaRPr lang="en-US" sz="2000">
              <a:solidFill>
                <a:srgbClr val="121212"/>
              </a:solidFill>
              <a:latin typeface="Inter"/>
              <a:ea typeface="Inter"/>
              <a:cs typeface="Noto Serif"/>
            </a:endParaRPr>
          </a:p>
          <a:p>
            <a:pPr lvl="1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Kellega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andmeid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jagatakse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– kas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edastatakse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kolmandatele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osapooltele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(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nt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Meta)?</a:t>
            </a:r>
            <a:endParaRPr lang="en-US" sz="2000">
              <a:solidFill>
                <a:srgbClr val="121212"/>
              </a:solidFill>
              <a:latin typeface="Inter"/>
              <a:ea typeface="Inter"/>
              <a:cs typeface="Noto Serif"/>
            </a:endParaRPr>
          </a:p>
          <a:p>
            <a:pPr lvl="1" indent="-228600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Kuidas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ja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kui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kaua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andmeid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hoiustatakse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ning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kas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nende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hoiustamine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on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turvaline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.</a:t>
            </a:r>
            <a:endParaRPr lang="en-US" sz="2000">
              <a:solidFill>
                <a:srgbClr val="121212"/>
              </a:solidFill>
              <a:latin typeface="Inter"/>
              <a:ea typeface="Inter"/>
              <a:cs typeface="Noto Serif"/>
            </a:endParaRPr>
          </a:p>
          <a:p>
            <a:pPr lvl="1" indent="-228600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Kas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kodulehel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kasutatakse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küpsiseid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ehk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külastaja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tegevuse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jälgimise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tehnoloogiaid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.</a:t>
            </a:r>
            <a:endParaRPr lang="en-US"/>
          </a:p>
          <a:p>
            <a:pPr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Andmesubjektil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on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õigus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oma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nõusolek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andmete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töötlemiseks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igal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ajal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tagasi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võtta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. </a:t>
            </a:r>
            <a:endParaRPr lang="en-US" sz="2000">
              <a:solidFill>
                <a:srgbClr val="17172F"/>
              </a:solidFill>
              <a:latin typeface="Inter" panose="02000503000000020004" pitchFamily="2" charset="0"/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3131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45178-9EA6-04AF-41FB-F00766ED6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D0B33-2A0E-8759-0001-AFD2ECD182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624C10-1BA8-8DB0-67FC-6BB956333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10:30-10:45</a:t>
            </a:r>
          </a:p>
        </p:txBody>
      </p:sp>
    </p:spTree>
    <p:extLst>
      <p:ext uri="{BB962C8B-B14F-4D97-AF65-F5344CB8AC3E}">
        <p14:creationId xmlns:p14="http://schemas.microsoft.com/office/powerpoint/2010/main" val="191711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CE1C-0873-F3D2-FEA0-382D8F614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Lõimitud</a:t>
            </a:r>
            <a:r>
              <a:rPr lang="en-US"/>
              <a:t> </a:t>
            </a:r>
            <a:r>
              <a:rPr lang="en-US" err="1"/>
              <a:t>andmekaitse</a:t>
            </a:r>
            <a:r>
              <a:rPr lang="en-US"/>
              <a:t> </a:t>
            </a:r>
            <a:r>
              <a:rPr lang="en-US" err="1"/>
              <a:t>põhimõtted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17D6-25D3-ADA4-0D38-F2A0C171925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2000" err="1">
                <a:ea typeface="+mn-lt"/>
                <a:cs typeface="+mn-lt"/>
              </a:rPr>
              <a:t>Enneta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mitte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ära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tegele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tagajärgedega</a:t>
            </a:r>
            <a:r>
              <a:rPr lang="en-US" sz="2000">
                <a:ea typeface="+mn-lt"/>
                <a:cs typeface="+mn-lt"/>
              </a:rPr>
              <a:t> </a:t>
            </a:r>
            <a:endParaRPr lang="en-US" sz="2000"/>
          </a:p>
          <a:p>
            <a:pPr lvl="1">
              <a:buFont typeface="Courier New" panose="020B0502030000000004" pitchFamily="34" charset="0"/>
              <a:buChar char="o"/>
            </a:pP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Andmekaitse</a:t>
            </a:r>
            <a:r>
              <a:rPr lang="en-US">
                <a:ea typeface="+mn-lt"/>
                <a:cs typeface="+mn-lt"/>
              </a:rPr>
              <a:t> on </a:t>
            </a:r>
            <a:r>
              <a:rPr lang="en-US" err="1">
                <a:ea typeface="+mn-lt"/>
                <a:cs typeface="+mn-lt"/>
              </a:rPr>
              <a:t>organisatsiooni</a:t>
            </a:r>
            <a:r>
              <a:rPr lang="en-US">
                <a:ea typeface="+mn-lt"/>
                <a:cs typeface="+mn-lt"/>
              </a:rPr>
              <a:t> tegevusse ning tema infosüsteemidesse sisse ehitatud enne isikuandmete töötlemisega alustamist; </a:t>
            </a:r>
            <a:endParaRPr lang="en-US">
              <a:cs typeface="+mn-lt"/>
            </a:endParaRPr>
          </a:p>
          <a:p>
            <a:pPr marL="342900" indent="-342900">
              <a:buClr>
                <a:srgbClr val="121212"/>
              </a:buClr>
              <a:buAutoNum type="arabicPeriod"/>
            </a:pPr>
            <a:r>
              <a:rPr lang="en-US" sz="2000" err="1">
                <a:ea typeface="+mn-lt"/>
                <a:cs typeface="+mn-lt"/>
              </a:rPr>
              <a:t>Andmekaitse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korrapärasus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süsteemsus</a:t>
            </a:r>
            <a:r>
              <a:rPr lang="en-US">
                <a:ea typeface="+mn-lt"/>
                <a:cs typeface="+mn-lt"/>
              </a:rPr>
              <a:t> </a:t>
            </a:r>
            <a:endParaRPr lang="en-US">
              <a:cs typeface="+mn-lt"/>
            </a:endParaRPr>
          </a:p>
          <a:p>
            <a:pPr marL="857250" lvl="1" indent="-342900">
              <a:buFont typeface="Courier New" panose="020B0502030000000004" pitchFamily="34" charset="0"/>
              <a:buChar char="o"/>
            </a:pPr>
            <a:r>
              <a:rPr lang="en-US" err="1">
                <a:ea typeface="+mn-lt"/>
                <a:cs typeface="+mn-lt"/>
              </a:rPr>
              <a:t>Andmekaitse</a:t>
            </a:r>
            <a:r>
              <a:rPr lang="en-US">
                <a:ea typeface="+mn-lt"/>
                <a:cs typeface="+mn-lt"/>
              </a:rPr>
              <a:t> on </a:t>
            </a:r>
            <a:r>
              <a:rPr lang="en-US" err="1">
                <a:ea typeface="+mn-lt"/>
                <a:cs typeface="+mn-lt"/>
              </a:rPr>
              <a:t>sisse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ehitatud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infosüsteemide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disaini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arhitektuuri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ning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äritegevusse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olles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osa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tuumfunktsionaalsusest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Andmetöötleja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hindab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korrapäraselt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võimalikke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ohte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ning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rakendab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vastavalt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olukorrale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täiendavaid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kaitsemeetmeid</a:t>
            </a:r>
            <a:r>
              <a:rPr lang="en-US">
                <a:ea typeface="+mn-lt"/>
                <a:cs typeface="+mn-lt"/>
              </a:rPr>
              <a:t>. </a:t>
            </a:r>
            <a:endParaRPr lang="en-US">
              <a:cs typeface="+mn-lt"/>
            </a:endParaRPr>
          </a:p>
          <a:p>
            <a:pPr marL="342900">
              <a:buClr>
                <a:srgbClr val="121212"/>
              </a:buClr>
              <a:buAutoNum type="arabicPeriod"/>
            </a:pP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Andmetöötlus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olgu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algusest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lõpuni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turvaline</a:t>
            </a:r>
            <a:r>
              <a:rPr lang="en-US" sz="2000">
                <a:ea typeface="+mn-lt"/>
                <a:cs typeface="+mn-lt"/>
              </a:rPr>
              <a:t> </a:t>
            </a:r>
            <a:endParaRPr lang="en-US" sz="2000">
              <a:cs typeface="+mn-lt"/>
            </a:endParaRPr>
          </a:p>
          <a:p>
            <a:pPr marL="857250" lvl="1" indent="-342900">
              <a:buFont typeface="Courier New" panose="020B0502030000000004" pitchFamily="34" charset="0"/>
              <a:buChar char="o"/>
            </a:pPr>
            <a:r>
              <a:rPr lang="en-US">
                <a:ea typeface="+mn-lt"/>
                <a:cs typeface="+mn-lt"/>
              </a:rPr>
              <a:t>Alates </a:t>
            </a:r>
            <a:r>
              <a:rPr lang="en-US" err="1">
                <a:ea typeface="+mn-lt"/>
                <a:cs typeface="+mn-lt"/>
              </a:rPr>
              <a:t>isikuandmete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esmasest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kogumisest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kuni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hävitamiseni</a:t>
            </a:r>
            <a:r>
              <a:rPr lang="en-US">
                <a:ea typeface="+mn-lt"/>
                <a:cs typeface="+mn-lt"/>
              </a:rPr>
              <a:t> on </a:t>
            </a:r>
            <a:r>
              <a:rPr lang="en-US" err="1">
                <a:ea typeface="+mn-lt"/>
                <a:cs typeface="+mn-lt"/>
              </a:rPr>
              <a:t>rakendatud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asjakohased</a:t>
            </a:r>
            <a:r>
              <a:rPr lang="en-US">
                <a:ea typeface="+mn-lt"/>
                <a:cs typeface="+mn-lt"/>
              </a:rPr>
              <a:t> ja </a:t>
            </a:r>
            <a:r>
              <a:rPr lang="en-US" err="1">
                <a:ea typeface="+mn-lt"/>
                <a:cs typeface="+mn-lt"/>
              </a:rPr>
              <a:t>ajakohastatud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turvameetmed</a:t>
            </a:r>
            <a:r>
              <a:rPr lang="en-US">
                <a:ea typeface="+mn-lt"/>
                <a:cs typeface="+mn-lt"/>
              </a:rPr>
              <a:t>. </a:t>
            </a:r>
            <a:endParaRPr lang="en-US">
              <a:cs typeface="+mn-lt"/>
            </a:endParaRPr>
          </a:p>
          <a:p>
            <a:pPr marL="342900">
              <a:buClr>
                <a:srgbClr val="121212"/>
              </a:buClr>
              <a:buAutoNum type="arabicPeriod"/>
            </a:pP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Andmetöötlus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olgu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läbipaistev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vastutustundlik</a:t>
            </a:r>
            <a:r>
              <a:rPr lang="en-US">
                <a:ea typeface="+mn-lt"/>
                <a:cs typeface="+mn-lt"/>
              </a:rPr>
              <a:t> </a:t>
            </a:r>
            <a:endParaRPr lang="en-US">
              <a:cs typeface="+mn-lt"/>
            </a:endParaRPr>
          </a:p>
          <a:p>
            <a:pPr marL="857250" lvl="1" indent="-342900">
              <a:buFont typeface="Courier New" panose="020B0502030000000004" pitchFamily="34" charset="0"/>
              <a:buChar char="o"/>
            </a:pPr>
            <a:r>
              <a:rPr lang="en-US" err="1">
                <a:ea typeface="+mn-lt"/>
                <a:cs typeface="+mn-lt"/>
              </a:rPr>
              <a:t>Kõigile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organisatsiooni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andmetöötlusse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kaasatud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isikutele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ning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koostööpartneritele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peab</a:t>
            </a:r>
            <a:r>
              <a:rPr lang="en-US">
                <a:ea typeface="+mn-lt"/>
                <a:cs typeface="+mn-lt"/>
              </a:rPr>
              <a:t> olema üheselt arusaadav, mis on andmetöötluse eesmärk. </a:t>
            </a:r>
            <a:endParaRPr lang="en-US">
              <a:cs typeface="+mn-lt"/>
            </a:endParaRPr>
          </a:p>
          <a:p>
            <a:pPr marL="857250" lvl="1" indent="-342900">
              <a:buFont typeface="Courier New" panose="020B0502030000000004" pitchFamily="34" charset="0"/>
              <a:buChar char="o"/>
            </a:pPr>
            <a:r>
              <a:rPr lang="en-US">
                <a:ea typeface="+mn-lt"/>
                <a:cs typeface="+mn-lt"/>
              </a:rPr>
              <a:t>Andmesubjektile on </a:t>
            </a:r>
            <a:r>
              <a:rPr lang="en-US" err="1">
                <a:ea typeface="+mn-lt"/>
                <a:cs typeface="+mn-lt"/>
              </a:rPr>
              <a:t>tagatud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teave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tema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andmete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töötlemise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eesmärgi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kui</a:t>
            </a:r>
            <a:r>
              <a:rPr lang="en-US">
                <a:ea typeface="+mn-lt"/>
                <a:cs typeface="+mn-lt"/>
              </a:rPr>
              <a:t> ta õiguste </a:t>
            </a:r>
            <a:r>
              <a:rPr lang="en-US" err="1">
                <a:ea typeface="+mn-lt"/>
                <a:cs typeface="+mn-lt"/>
              </a:rPr>
              <a:t>kohta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selle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töötlemise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suhtes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Teave</a:t>
            </a:r>
            <a:r>
              <a:rPr lang="en-US">
                <a:ea typeface="+mn-lt"/>
                <a:cs typeface="+mn-lt"/>
              </a:rPr>
              <a:t> on </a:t>
            </a:r>
            <a:r>
              <a:rPr lang="en-US" err="1">
                <a:ea typeface="+mn-lt"/>
                <a:cs typeface="+mn-lt"/>
              </a:rPr>
              <a:t>kergelt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kättesaadav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ning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selgelt</a:t>
            </a:r>
            <a:r>
              <a:rPr lang="en-US">
                <a:ea typeface="+mn-lt"/>
                <a:cs typeface="+mn-lt"/>
              </a:rPr>
              <a:t> ja </a:t>
            </a:r>
            <a:r>
              <a:rPr lang="en-US" err="1">
                <a:ea typeface="+mn-lt"/>
                <a:cs typeface="+mn-lt"/>
              </a:rPr>
              <a:t>lihtsalt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sõnastatud</a:t>
            </a:r>
            <a:r>
              <a:rPr lang="en-US">
                <a:ea typeface="+mn-lt"/>
                <a:cs typeface="+mn-lt"/>
              </a:rPr>
              <a:t>. </a:t>
            </a:r>
            <a:endParaRPr lang="en-US">
              <a:cs typeface="+mn-lt"/>
            </a:endParaRPr>
          </a:p>
          <a:p>
            <a:pPr marL="857250" lvl="1" indent="-342900">
              <a:buFont typeface="Courier New" panose="020B0502030000000004" pitchFamily="34" charset="0"/>
              <a:buChar char="o"/>
            </a:pPr>
            <a:r>
              <a:rPr lang="en-US" err="1">
                <a:ea typeface="+mn-lt"/>
                <a:cs typeface="+mn-lt"/>
              </a:rPr>
              <a:t>Organisatsioon</a:t>
            </a:r>
            <a:r>
              <a:rPr lang="en-US">
                <a:ea typeface="+mn-lt"/>
                <a:cs typeface="+mn-lt"/>
              </a:rPr>
              <a:t> on </a:t>
            </a:r>
            <a:r>
              <a:rPr lang="en-US" err="1">
                <a:ea typeface="+mn-lt"/>
                <a:cs typeface="+mn-lt"/>
              </a:rPr>
              <a:t>sõlminud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koostööpartneritega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õiguspärased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andmetöötluslepingud</a:t>
            </a:r>
            <a:r>
              <a:rPr lang="en-US">
                <a:ea typeface="+mn-lt"/>
                <a:cs typeface="+mn-lt"/>
              </a:rPr>
              <a:t>. 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6A04-A27A-59D3-2C9E-1FE4F0E95AEF}"/>
              </a:ext>
            </a:extLst>
          </p:cNvPr>
          <p:cNvSpPr txBox="1"/>
          <p:nvPr/>
        </p:nvSpPr>
        <p:spPr>
          <a:xfrm>
            <a:off x="5484395" y="6015789"/>
            <a:ext cx="60759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Allikas: </a:t>
            </a:r>
            <a:r>
              <a:rPr lang="en-US" sz="2000">
                <a:ea typeface="Inter"/>
                <a:hlinkClick r:id="rId2"/>
              </a:rPr>
              <a:t>Isikuandmete töötleja üldjuhend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BA2B6-2FA5-96F5-681E-7E41C9F60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00D5-9B3C-162A-4B58-FF55402E5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Vaikimisi</a:t>
            </a:r>
            <a:r>
              <a:rPr lang="en-US"/>
              <a:t> </a:t>
            </a:r>
            <a:r>
              <a:rPr lang="en-US" err="1"/>
              <a:t>andmekaitse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3538C-F300-EDBC-ADF6-B19FCB8385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>
                <a:ea typeface="+mn-lt"/>
                <a:cs typeface="+mn-lt"/>
              </a:rPr>
              <a:t> = </a:t>
            </a:r>
            <a:r>
              <a:rPr lang="en-US" sz="2000" err="1">
                <a:ea typeface="+mn-lt"/>
                <a:cs typeface="+mn-lt"/>
              </a:rPr>
              <a:t>vaikelahendusena</a:t>
            </a:r>
            <a:r>
              <a:rPr lang="en-US" sz="2000">
                <a:ea typeface="+mn-lt"/>
                <a:cs typeface="+mn-lt"/>
              </a:rPr>
              <a:t> (</a:t>
            </a:r>
            <a:r>
              <a:rPr lang="en-US" sz="2000" err="1">
                <a:ea typeface="+mn-lt"/>
                <a:cs typeface="+mn-lt"/>
              </a:rPr>
              <a:t>algseadistusena</a:t>
            </a:r>
            <a:r>
              <a:rPr lang="en-US" sz="2000">
                <a:ea typeface="+mn-lt"/>
                <a:cs typeface="+mn-lt"/>
              </a:rPr>
              <a:t>) </a:t>
            </a:r>
            <a:r>
              <a:rPr lang="en-US" sz="2000" err="1">
                <a:ea typeface="+mn-lt"/>
                <a:cs typeface="+mn-lt"/>
              </a:rPr>
              <a:t>sätestatud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andmekaitse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tingimused</a:t>
            </a:r>
            <a:endParaRPr lang="en-US" sz="20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Vaikelahendus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peab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olema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kõige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privaatsussõbralikum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kõige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väiksemate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ohtudega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Suuremaid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ohte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sisaldavad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valikud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peaksid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olema</a:t>
            </a:r>
            <a:r>
              <a:rPr lang="en-US" sz="2000">
                <a:ea typeface="+mn-lt"/>
                <a:cs typeface="+mn-lt"/>
              </a:rPr>
              <a:t> need, </a:t>
            </a:r>
            <a:r>
              <a:rPr lang="en-US" sz="2000" err="1">
                <a:ea typeface="+mn-lt"/>
                <a:cs typeface="+mn-lt"/>
              </a:rPr>
              <a:t>mida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inimene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valib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vaikelahenduse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asemele</a:t>
            </a:r>
            <a:r>
              <a:rPr lang="en-US" sz="2000">
                <a:ea typeface="+mn-lt"/>
                <a:cs typeface="+mn-lt"/>
              </a:rPr>
              <a:t>. </a:t>
            </a:r>
            <a:endParaRPr lang="en-US" sz="2000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Vaikimisi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tuleb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nõuda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vaid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hädavajalikku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minimaalteavet</a:t>
            </a:r>
            <a:r>
              <a:rPr lang="en-US" sz="2000">
                <a:ea typeface="+mn-lt"/>
                <a:cs typeface="+mn-lt"/>
              </a:rPr>
              <a:t>. </a:t>
            </a: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14930-731E-5DEE-1CD9-F87FB3285F83}"/>
              </a:ext>
            </a:extLst>
          </p:cNvPr>
          <p:cNvSpPr txBox="1"/>
          <p:nvPr/>
        </p:nvSpPr>
        <p:spPr>
          <a:xfrm>
            <a:off x="5484395" y="6015789"/>
            <a:ext cx="60759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Allikas: </a:t>
            </a:r>
            <a:r>
              <a:rPr lang="en-US" sz="2000">
                <a:ea typeface="Inter"/>
                <a:hlinkClick r:id="rId2"/>
              </a:rPr>
              <a:t>Isikuandmete töötleja üldjuhend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0367F-3396-082B-66D9-839F00A13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AD4F-1363-83EA-B854-BE0B8A17C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Andmekaitsespetsialisti</a:t>
            </a:r>
            <a:r>
              <a:rPr lang="en-US"/>
              <a:t> 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FFC2-F0D8-A263-0E3B-B405923230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olla </a:t>
            </a:r>
            <a:r>
              <a:rPr lang="en-US" sz="2000" err="1">
                <a:ea typeface="+mn-lt"/>
                <a:cs typeface="+mn-lt"/>
              </a:rPr>
              <a:t>andmesubjektidele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kontaktisikuks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kõigis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küsimustes</a:t>
            </a:r>
            <a:r>
              <a:rPr lang="en-US" sz="2000">
                <a:ea typeface="+mn-lt"/>
                <a:cs typeface="+mn-lt"/>
              </a:rPr>
              <a:t>, mis on </a:t>
            </a:r>
            <a:r>
              <a:rPr lang="en-US" sz="2000" err="1">
                <a:ea typeface="+mn-lt"/>
                <a:cs typeface="+mn-lt"/>
              </a:rPr>
              <a:t>seotud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nende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isikuandmete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töötlemise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nende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andmekaitseliste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õiguste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kasutamisega</a:t>
            </a:r>
            <a:r>
              <a:rPr lang="en-US" sz="2000">
                <a:ea typeface="+mn-lt"/>
                <a:cs typeface="+mn-lt"/>
              </a:rPr>
              <a:t>; </a:t>
            </a:r>
            <a:endParaRPr lang="en-US" sz="2000" err="1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teavitada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nõustada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oma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organisatsiooni</a:t>
            </a:r>
            <a:r>
              <a:rPr lang="en-US" sz="2000">
                <a:ea typeface="+mn-lt"/>
                <a:cs typeface="+mn-lt"/>
              </a:rPr>
              <a:t> (</a:t>
            </a:r>
            <a:r>
              <a:rPr lang="en-US" sz="2000" err="1">
                <a:ea typeface="+mn-lt"/>
                <a:cs typeface="+mn-lt"/>
              </a:rPr>
              <a:t>vajadusel</a:t>
            </a:r>
            <a:r>
              <a:rPr lang="en-US" sz="2000">
                <a:ea typeface="+mn-lt"/>
                <a:cs typeface="+mn-lt"/>
              </a:rPr>
              <a:t> ka </a:t>
            </a:r>
            <a:r>
              <a:rPr lang="en-US" sz="2000" err="1">
                <a:ea typeface="+mn-lt"/>
                <a:cs typeface="+mn-lt"/>
              </a:rPr>
              <a:t>selle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partnerite</a:t>
            </a:r>
            <a:r>
              <a:rPr lang="en-US" sz="2000">
                <a:ea typeface="+mn-lt"/>
                <a:cs typeface="+mn-lt"/>
              </a:rPr>
              <a:t>) </a:t>
            </a:r>
            <a:r>
              <a:rPr lang="en-US" sz="2000" err="1">
                <a:ea typeface="+mn-lt"/>
                <a:cs typeface="+mn-lt"/>
              </a:rPr>
              <a:t>juhtkonda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ning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personali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andmekaitse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alal</a:t>
            </a:r>
            <a:r>
              <a:rPr lang="en-US" sz="2000">
                <a:ea typeface="+mn-lt"/>
                <a:cs typeface="+mn-lt"/>
              </a:rPr>
              <a:t>; </a:t>
            </a:r>
            <a:endParaRPr lang="en-US" sz="2000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jälgida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andmekaitsenormide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rakendamist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sealhulgas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vastutusvaldkondade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jaotamist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personali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teadlikkust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koolitamist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ning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andmekaitselist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auditeerimist</a:t>
            </a:r>
            <a:r>
              <a:rPr lang="en-US" sz="2000">
                <a:ea typeface="+mn-lt"/>
                <a:cs typeface="+mn-lt"/>
              </a:rPr>
              <a:t>; </a:t>
            </a:r>
            <a:endParaRPr lang="en-US" sz="2000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anda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nõu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seoses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andmekaitsealase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mõjuhinnanguga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ning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jälgida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selle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toimimist</a:t>
            </a:r>
            <a:r>
              <a:rPr lang="en-US" sz="2000">
                <a:ea typeface="+mn-lt"/>
                <a:cs typeface="+mn-lt"/>
              </a:rPr>
              <a:t>;</a:t>
            </a:r>
            <a:endParaRPr lang="en-US" sz="2000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teha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koostööd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Andmekaitse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Inspektsiooniga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olles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tööandja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kontaktisikuks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2513E-C58D-C395-84EF-B8B11D7EA09C}"/>
              </a:ext>
            </a:extLst>
          </p:cNvPr>
          <p:cNvSpPr txBox="1"/>
          <p:nvPr/>
        </p:nvSpPr>
        <p:spPr>
          <a:xfrm>
            <a:off x="5484395" y="6015789"/>
            <a:ext cx="60759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Allikas: </a:t>
            </a:r>
            <a:r>
              <a:rPr lang="en-US" sz="2000">
                <a:ea typeface="Inter"/>
                <a:hlinkClick r:id="rId2"/>
              </a:rPr>
              <a:t>Isikuandmete töötleja üldjuhend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0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7BA15-FE95-ED4A-59C1-CBF905252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F57B-5641-1979-CECB-A828F9903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Andmekaitsespetsialisti</a:t>
            </a:r>
            <a:r>
              <a:rPr lang="en-US"/>
              <a:t> </a:t>
            </a:r>
            <a:r>
              <a:rPr lang="en-US" err="1"/>
              <a:t>määramise</a:t>
            </a:r>
            <a:r>
              <a:rPr lang="en-US"/>
              <a:t> </a:t>
            </a:r>
            <a:r>
              <a:rPr lang="en-US" err="1"/>
              <a:t>kohustus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DC98-99E4-0C63-4015-CAD0B61845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Andmekaitsespetsialisti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peavad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määrama</a:t>
            </a:r>
          </a:p>
          <a:p>
            <a:pPr marL="857250" lvl="1" indent="-457200">
              <a:lnSpc>
                <a:spcPct val="150000"/>
              </a:lnSpc>
              <a:buAutoNum type="arabicPeriod"/>
            </a:pPr>
            <a:r>
              <a:rPr lang="en-US" sz="2000" err="1">
                <a:ea typeface="+mn-lt"/>
                <a:cs typeface="+mn-lt"/>
              </a:rPr>
              <a:t>kõik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avaliku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sektori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asutused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organid</a:t>
            </a:r>
            <a:r>
              <a:rPr lang="en-US" sz="2000">
                <a:ea typeface="+mn-lt"/>
                <a:cs typeface="+mn-lt"/>
              </a:rPr>
              <a:t> (</a:t>
            </a:r>
            <a:r>
              <a:rPr lang="en-US" sz="2000" err="1">
                <a:ea typeface="+mn-lt"/>
                <a:cs typeface="+mn-lt"/>
              </a:rPr>
              <a:t>v.a.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kohtud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õigusemõistmise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osas</a:t>
            </a:r>
            <a:r>
              <a:rPr lang="en-US" sz="2000">
                <a:ea typeface="+mn-lt"/>
                <a:cs typeface="+mn-lt"/>
              </a:rPr>
              <a:t>);</a:t>
            </a:r>
            <a:endParaRPr lang="en-US" sz="2000">
              <a:cs typeface="+mn-lt"/>
            </a:endParaRPr>
          </a:p>
          <a:p>
            <a:pPr marL="857250" lvl="1" indent="-457200">
              <a:lnSpc>
                <a:spcPct val="150000"/>
              </a:lnSpc>
              <a:buAutoNum type="arabicPeriod"/>
            </a:pPr>
            <a:r>
              <a:rPr lang="en-US" sz="2000">
                <a:ea typeface="+mn-lt"/>
                <a:cs typeface="+mn-lt"/>
              </a:rPr>
              <a:t>need, </a:t>
            </a:r>
            <a:r>
              <a:rPr lang="en-US" sz="2000" err="1">
                <a:ea typeface="+mn-lt"/>
                <a:cs typeface="+mn-lt"/>
              </a:rPr>
              <a:t>kes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jälgivad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inimesi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oma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põhitegevuse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raames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korrapäraselt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süsteemselt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ning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sealjuures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ulatuslikult</a:t>
            </a:r>
            <a:r>
              <a:rPr lang="en-US" sz="2000">
                <a:ea typeface="+mn-lt"/>
                <a:cs typeface="+mn-lt"/>
              </a:rPr>
              <a:t>;</a:t>
            </a:r>
            <a:endParaRPr lang="en-US" sz="2000">
              <a:cs typeface="+mn-lt"/>
            </a:endParaRPr>
          </a:p>
          <a:p>
            <a:pPr marL="857250" lvl="1" indent="-457200">
              <a:lnSpc>
                <a:spcPct val="150000"/>
              </a:lnSpc>
              <a:buAutoNum type="arabicPeriod"/>
            </a:pPr>
            <a:r>
              <a:rPr lang="en-US" sz="2000">
                <a:ea typeface="+mn-lt"/>
                <a:cs typeface="+mn-lt"/>
              </a:rPr>
              <a:t>need, </a:t>
            </a:r>
            <a:r>
              <a:rPr lang="en-US" sz="2000" err="1">
                <a:ea typeface="+mn-lt"/>
                <a:cs typeface="+mn-lt"/>
              </a:rPr>
              <a:t>kes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töötlevad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isikuandmete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eriliike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või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süüteoandmeid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süüdimõistavaid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kohtuotsuseid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oma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põhitegevuse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raames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sealjuures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ulatuslikult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29059-A2F9-6FC5-5F53-5CC770523F9F}"/>
              </a:ext>
            </a:extLst>
          </p:cNvPr>
          <p:cNvSpPr txBox="1"/>
          <p:nvPr/>
        </p:nvSpPr>
        <p:spPr>
          <a:xfrm>
            <a:off x="3719764" y="6015789"/>
            <a:ext cx="78405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Allikas ja </a:t>
            </a:r>
            <a:r>
              <a:rPr lang="en-US" err="1">
                <a:ea typeface="Inter"/>
              </a:rPr>
              <a:t>rohkem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infot</a:t>
            </a:r>
            <a:r>
              <a:rPr lang="en-US">
                <a:ea typeface="Inter"/>
              </a:rPr>
              <a:t>: </a:t>
            </a:r>
            <a:r>
              <a:rPr lang="en-US" sz="2000">
                <a:ea typeface="Inter"/>
                <a:hlinkClick r:id="rId2"/>
              </a:rPr>
              <a:t>Isikuandmete töötleja üldjuhend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4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63DD9-0882-AD0B-6772-D5A3DE02D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4023-6D97-4D40-E848-E0E0901C3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Vastutav</a:t>
            </a:r>
            <a:r>
              <a:rPr lang="en-US"/>
              <a:t> ja </a:t>
            </a:r>
            <a:r>
              <a:rPr lang="en-US" err="1"/>
              <a:t>volitav</a:t>
            </a:r>
            <a:r>
              <a:rPr lang="en-US"/>
              <a:t> </a:t>
            </a:r>
            <a:r>
              <a:rPr lang="en-US" err="1"/>
              <a:t>töötleja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C07A-F125-3E4C-9D1D-040C8E417C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Isikuandmete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vastutav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töötleja</a:t>
            </a:r>
            <a:r>
              <a:rPr lang="en-US" sz="2000">
                <a:ea typeface="+mn-lt"/>
                <a:cs typeface="+mn-lt"/>
              </a:rPr>
              <a:t> on see </a:t>
            </a:r>
            <a:r>
              <a:rPr lang="en-US" sz="2000" err="1">
                <a:ea typeface="+mn-lt"/>
                <a:cs typeface="+mn-lt"/>
              </a:rPr>
              <a:t>ettevõte</a:t>
            </a:r>
            <a:r>
              <a:rPr lang="en-US" sz="200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asutus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kes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määrab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kindlaks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isikuandmete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töötluse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eesmärgid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vahendid</a:t>
            </a:r>
            <a:r>
              <a:rPr lang="en-US" sz="2000">
                <a:ea typeface="+mn-lt"/>
                <a:cs typeface="+mn-lt"/>
              </a:rPr>
              <a:t>. </a:t>
            </a:r>
            <a:endParaRPr lang="en-US">
              <a:cs typeface="+mn-lt"/>
            </a:endParaRPr>
          </a:p>
          <a:p>
            <a:pPr lvl="1" indent="-342900">
              <a:lnSpc>
                <a:spcPct val="150000"/>
              </a:lnSpc>
            </a:pPr>
            <a:r>
              <a:rPr lang="en-US" sz="1800" err="1">
                <a:ea typeface="+mn-lt"/>
                <a:cs typeface="+mn-lt"/>
              </a:rPr>
              <a:t>Nt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uuringu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tellija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juriidilise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isikuna</a:t>
            </a:r>
            <a:endParaRPr lang="en-US" sz="18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Volitatud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töötleja</a:t>
            </a:r>
            <a:r>
              <a:rPr lang="en-US" sz="2000">
                <a:ea typeface="+mn-lt"/>
                <a:cs typeface="+mn-lt"/>
              </a:rPr>
              <a:t> on see, </a:t>
            </a:r>
            <a:r>
              <a:rPr lang="en-US" sz="2000" err="1">
                <a:ea typeface="+mn-lt"/>
                <a:cs typeface="+mn-lt"/>
              </a:rPr>
              <a:t>kes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vastutava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töötleja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nimel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ülesandel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isikuandmeid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töötleb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>
              <a:cs typeface="+mn-lt"/>
            </a:endParaRPr>
          </a:p>
          <a:p>
            <a:pPr lvl="1" indent="-342900">
              <a:lnSpc>
                <a:spcPct val="150000"/>
              </a:lnSpc>
            </a:pPr>
            <a:r>
              <a:rPr lang="en-US" sz="1800" err="1">
                <a:ea typeface="+mn-lt"/>
                <a:cs typeface="+mn-lt"/>
              </a:rPr>
              <a:t>Nt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uuringu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läbiviija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juriidilise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isikuna</a:t>
            </a:r>
            <a:endParaRPr lang="en-US" sz="18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Vastuvõtja</a:t>
            </a:r>
            <a:r>
              <a:rPr lang="en-US" sz="2000">
                <a:ea typeface="+mn-lt"/>
                <a:cs typeface="+mn-lt"/>
              </a:rPr>
              <a:t> on </a:t>
            </a:r>
            <a:r>
              <a:rPr lang="en-US" sz="2000" err="1">
                <a:ea typeface="+mn-lt"/>
                <a:cs typeface="+mn-lt"/>
              </a:rPr>
              <a:t>iga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isik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või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asutus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kellele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isikuandmeid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avaldatakse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en-US" sz="1800" err="1">
                <a:ea typeface="+mn-lt"/>
                <a:cs typeface="+mn-lt"/>
              </a:rPr>
              <a:t>Nt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uuringu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tellija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juriidilise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isikuna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kui</a:t>
            </a:r>
            <a:r>
              <a:rPr lang="en-US" sz="1800">
                <a:ea typeface="+mn-lt"/>
                <a:cs typeface="+mn-lt"/>
              </a:rPr>
              <a:t> ka </a:t>
            </a:r>
            <a:r>
              <a:rPr lang="en-US" sz="1800" err="1">
                <a:ea typeface="+mn-lt"/>
                <a:cs typeface="+mn-lt"/>
              </a:rPr>
              <a:t>uuringu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tellija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juures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töötavad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füüsilised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isikud</a:t>
            </a:r>
            <a:endParaRPr lang="en-US" sz="18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38BD2-0AEC-7390-168D-7F3E71691C93}"/>
              </a:ext>
            </a:extLst>
          </p:cNvPr>
          <p:cNvSpPr txBox="1"/>
          <p:nvPr/>
        </p:nvSpPr>
        <p:spPr>
          <a:xfrm>
            <a:off x="3719764" y="6015789"/>
            <a:ext cx="78405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Allikas ja </a:t>
            </a:r>
            <a:r>
              <a:rPr lang="en-US" err="1">
                <a:ea typeface="Inter"/>
              </a:rPr>
              <a:t>rohkem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infot</a:t>
            </a:r>
            <a:r>
              <a:rPr lang="en-US">
                <a:ea typeface="Inter"/>
              </a:rPr>
              <a:t>: </a:t>
            </a:r>
            <a:r>
              <a:rPr lang="en-US" sz="2000">
                <a:ea typeface="Inter"/>
                <a:hlinkClick r:id="rId2"/>
              </a:rPr>
              <a:t>Isikuandmete töötleja üldjuhend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7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F7EED-C7C3-A543-597B-884CD5C66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E785-FD21-250F-EA36-3D00F0FD6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err="1"/>
              <a:t>Andmekaitse</a:t>
            </a:r>
            <a:r>
              <a:rPr lang="en-US" sz="2800"/>
              <a:t> </a:t>
            </a:r>
            <a:r>
              <a:rPr lang="en-US" sz="2800" err="1"/>
              <a:t>kokkuvõte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15C8-BFC0-462A-CF64-448D5904B6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Peab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alati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olema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eesmärgipärane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seaduslik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Inter"/>
              </a:rPr>
              <a:t>Kui </a:t>
            </a:r>
            <a:r>
              <a:rPr lang="en-US" sz="2000" err="1">
                <a:ea typeface="Inter"/>
              </a:rPr>
              <a:t>ettevõttes</a:t>
            </a:r>
            <a:r>
              <a:rPr lang="en-US" sz="2000">
                <a:ea typeface="Inter"/>
              </a:rPr>
              <a:t> on </a:t>
            </a:r>
            <a:r>
              <a:rPr lang="en-US" sz="2000" err="1">
                <a:ea typeface="Inter"/>
              </a:rPr>
              <a:t>määratud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andmekaitsespetsialist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siis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pöördu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alati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kahtluse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korral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tema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poole</a:t>
            </a:r>
            <a:r>
              <a:rPr lang="en-US" sz="2000">
                <a:ea typeface="Inter"/>
              </a:rPr>
              <a:t>. </a:t>
            </a:r>
          </a:p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10403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34EF6-AAC1-0083-5987-8FA2D7C85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0058-A289-F9F8-2CC8-43BAABEC6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Päevakava</a:t>
            </a:r>
            <a:r>
              <a:rPr lang="en-US" sz="3600" b="1">
                <a:ea typeface="+mj-lt"/>
                <a:cs typeface="+mj-lt"/>
              </a:rPr>
              <a:t> - XIV </a:t>
            </a:r>
            <a:r>
              <a:rPr lang="en-US" sz="3600" b="1" err="1">
                <a:ea typeface="+mj-lt"/>
                <a:cs typeface="+mj-lt"/>
              </a:rPr>
              <a:t>päev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BF1AB3B-1697-834A-B482-18B1385C686D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79740947"/>
              </p:ext>
            </p:extLst>
          </p:nvPr>
        </p:nvGraphicFramePr>
        <p:xfrm>
          <a:off x="623888" y="1268413"/>
          <a:ext cx="10941050" cy="409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1050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09:00 – 10:30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Andmekaitse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põhimõtted</a:t>
                      </a:r>
                      <a:endParaRPr lang="en-US" b="0" i="0" dirty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10:30 – 10:45 –  Paus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10:45 – 12:15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Andmekaitse</a:t>
                      </a:r>
                      <a:r>
                        <a:rPr lang="en-US" sz="2400" b="0" i="0" u="none" strike="noStrike" noProof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organisatsioonikultuurina</a:t>
                      </a:r>
                      <a:r>
                        <a:rPr lang="en-US" sz="2400" b="0" i="0" u="none" strike="noStrike" noProof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 dirty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12:15 – 13:15 –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Lõunapaus</a:t>
                      </a:r>
                      <a:r>
                        <a:rPr lang="en-US" sz="2400" b="0" i="0" u="none" strike="noStrike" noProof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 u="none" strike="noStrike" noProof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13:15 – 14:45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Kaja -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Andmeanalüütiku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teekond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ja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igapäev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14:45 – 15:00 – Paus </a:t>
                      </a:r>
                      <a:endParaRPr lang="en-US" b="0" i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15:00 – 16:30 – Koolitus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Grupitöödega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alustamine</a:t>
                      </a:r>
                      <a:endParaRPr lang="en-US" sz="2400" b="0" i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419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E9D1A-D010-A2FD-742D-5F5DB359D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15A1-2EB7-0018-E763-B73E36760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err="1"/>
              <a:t>Lisamaterjale</a:t>
            </a:r>
            <a:r>
              <a:rPr lang="en-US" sz="2800"/>
              <a:t> </a:t>
            </a:r>
            <a:r>
              <a:rPr lang="en-US" sz="2800" err="1"/>
              <a:t>andmekaitse</a:t>
            </a:r>
            <a:r>
              <a:rPr lang="en-US" sz="2800"/>
              <a:t> </a:t>
            </a:r>
            <a:r>
              <a:rPr lang="en-US" sz="2800" err="1"/>
              <a:t>kohta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E086A-9AC8-70D7-09C0-66D170C0AB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E1D98-B1F7-F3A1-53F6-04E762FE62F5}"/>
              </a:ext>
            </a:extLst>
          </p:cNvPr>
          <p:cNvSpPr txBox="1"/>
          <p:nvPr/>
        </p:nvSpPr>
        <p:spPr>
          <a:xfrm>
            <a:off x="635431" y="1149828"/>
            <a:ext cx="11034325" cy="11355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err="1">
                <a:ea typeface="Inter"/>
              </a:rPr>
              <a:t>Andmekaitse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inspektsioon</a:t>
            </a:r>
            <a:r>
              <a:rPr lang="en-US" sz="2400" dirty="0">
                <a:ea typeface="Inter"/>
              </a:rPr>
              <a:t>: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>
                <a:ea typeface="Inter"/>
                <a:hlinkClick r:id="rId2"/>
              </a:rPr>
              <a:t>Andmekaitse ABC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400" dirty="0">
                <a:ea typeface="Inter"/>
                <a:hlinkClick r:id="rId3"/>
              </a:rPr>
              <a:t>Isikuandmete töötleja üldjuhend</a:t>
            </a:r>
          </a:p>
        </p:txBody>
      </p:sp>
    </p:spTree>
    <p:extLst>
      <p:ext uri="{BB962C8B-B14F-4D97-AF65-F5344CB8AC3E}">
        <p14:creationId xmlns:p14="http://schemas.microsoft.com/office/powerpoint/2010/main" val="2968960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A0CE-F507-FA2D-B00B-E85BDF223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Grupitöö</a:t>
            </a:r>
            <a:r>
              <a:rPr lang="en-US" dirty="0"/>
              <a:t> </a:t>
            </a:r>
            <a:r>
              <a:rPr lang="en-US" dirty="0" err="1"/>
              <a:t>teemade</a:t>
            </a:r>
            <a:r>
              <a:rPr lang="en-US" dirty="0"/>
              <a:t> </a:t>
            </a:r>
            <a:r>
              <a:rPr lang="en-US" dirty="0" err="1"/>
              <a:t>valik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6203-05C6-3B9E-45A8-0AF84F2AF9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 err="1">
                <a:ea typeface="Inter"/>
              </a:rPr>
              <a:t>Täida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küsimustik</a:t>
            </a:r>
            <a:r>
              <a:rPr lang="en-US" sz="2400" dirty="0">
                <a:ea typeface="Inter"/>
              </a:rPr>
              <a:t>:</a:t>
            </a:r>
            <a:endParaRPr lang="en-US" sz="2400" dirty="0"/>
          </a:p>
          <a:p>
            <a:pPr lvl="1">
              <a:buFont typeface="Courier New" panose="020B0502030000000004" pitchFamily="34" charset="0"/>
              <a:buChar char="o"/>
            </a:pPr>
            <a:r>
              <a:rPr lang="en-US" sz="2400" dirty="0">
                <a:ea typeface="+mn-lt"/>
                <a:cs typeface="+mn-lt"/>
                <a:hlinkClick r:id="rId2"/>
              </a:rPr>
              <a:t>https://forms.cloud.microsoft/e/HQFysa7jD3</a:t>
            </a:r>
            <a:r>
              <a:rPr lang="en-US" sz="2400" dirty="0">
                <a:ea typeface="+mn-lt"/>
                <a:cs typeface="+mn-lt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6132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DB218-5E3A-367F-021B-630DDB201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611B-EDDD-19FC-1455-EECFE20A7D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D50AD9-8154-F045-E96F-F3431C772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336" y="2675333"/>
            <a:ext cx="6575007" cy="357043"/>
          </a:xfrm>
        </p:spPr>
        <p:txBody>
          <a:bodyPr/>
          <a:lstStyle/>
          <a:p>
            <a:r>
              <a:rPr lang="en-US" err="1"/>
              <a:t>Lõunapaus</a:t>
            </a:r>
            <a:r>
              <a:rPr lang="en-US"/>
              <a:t> 12:15-13:15</a:t>
            </a:r>
          </a:p>
        </p:txBody>
      </p:sp>
    </p:spTree>
    <p:extLst>
      <p:ext uri="{BB962C8B-B14F-4D97-AF65-F5344CB8AC3E}">
        <p14:creationId xmlns:p14="http://schemas.microsoft.com/office/powerpoint/2010/main" val="406148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535B9-988E-50D8-D197-7D2CEA5F5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77237-E503-926B-DE57-FF52B8303F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0FF791-9BE5-DD0E-8E2B-976A249C0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14:45-15:00</a:t>
            </a:r>
          </a:p>
        </p:txBody>
      </p:sp>
    </p:spTree>
    <p:extLst>
      <p:ext uri="{BB962C8B-B14F-4D97-AF65-F5344CB8AC3E}">
        <p14:creationId xmlns:p14="http://schemas.microsoft.com/office/powerpoint/2010/main" val="1463216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F916F-3A2C-85BA-9906-09B4A79C0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5537-CB3E-C083-F8A7-F00B6AE1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b="1" err="1"/>
              <a:t>Grupitöö</a:t>
            </a:r>
            <a:r>
              <a:rPr lang="en-US" b="1"/>
              <a:t> </a:t>
            </a:r>
            <a:r>
              <a:rPr lang="en-US" b="1" err="1"/>
              <a:t>osad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ECB-31FC-C645-D35E-8C1758638C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err="1">
                <a:ea typeface="Inter"/>
                <a:cs typeface="Noto Serif"/>
              </a:rPr>
              <a:t>Ettevõtte</a:t>
            </a:r>
            <a:r>
              <a:rPr lang="en-US" sz="2000">
                <a:ea typeface="Inter"/>
                <a:cs typeface="Noto Serif"/>
              </a:rPr>
              <a:t> ja </a:t>
            </a:r>
            <a:r>
              <a:rPr lang="en-US" sz="2000" err="1">
                <a:ea typeface="Inter"/>
                <a:cs typeface="Noto Serif"/>
              </a:rPr>
              <a:t>uurimisprobleemi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tutvustus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Uurimisplaan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Andmekaitse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kirjeldus</a:t>
            </a:r>
            <a:r>
              <a:rPr lang="en-US" sz="2000">
                <a:ea typeface="Inter"/>
                <a:cs typeface="Noto Serif"/>
              </a:rPr>
              <a:t> – mis </a:t>
            </a:r>
            <a:r>
              <a:rPr lang="en-US" sz="2000" err="1">
                <a:ea typeface="Inter"/>
                <a:cs typeface="Noto Serif"/>
              </a:rPr>
              <a:t>alustel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andmeid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töödeldakse</a:t>
            </a:r>
            <a:r>
              <a:rPr lang="en-US" sz="2000">
                <a:ea typeface="Inter"/>
                <a:cs typeface="Noto Serif"/>
              </a:rPr>
              <a:t>?</a:t>
            </a:r>
            <a:endParaRPr lang="en-US" sz="2000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Ärisõnastik</a:t>
            </a:r>
            <a:r>
              <a:rPr lang="en-US" sz="2000">
                <a:ea typeface="Inter"/>
                <a:cs typeface="Noto Serif"/>
              </a:rPr>
              <a:t>, </a:t>
            </a:r>
            <a:r>
              <a:rPr lang="en-US" sz="2000" err="1">
                <a:ea typeface="Inter"/>
                <a:cs typeface="Noto Serif"/>
              </a:rPr>
              <a:t>andmemudel</a:t>
            </a:r>
            <a:r>
              <a:rPr lang="en-US" sz="2000">
                <a:ea typeface="Inter"/>
                <a:cs typeface="Noto Serif"/>
              </a:rPr>
              <a:t>, </a:t>
            </a:r>
            <a:r>
              <a:rPr lang="en-US" sz="2000" err="1">
                <a:ea typeface="Inter"/>
                <a:cs typeface="Noto Serif"/>
              </a:rPr>
              <a:t>andmesõnastik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Andmevoog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Näidisandmestiku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loomine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Andmete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kvaliteedi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kontroll</a:t>
            </a:r>
            <a:endParaRPr lang="en-US" sz="2000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Andmete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eksploratiivne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analüüs</a:t>
            </a:r>
            <a:endParaRPr lang="en-US" sz="2000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Andmete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statistiline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analüüs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Kirjeldav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raport</a:t>
            </a:r>
            <a:r>
              <a:rPr lang="en-US" sz="2000">
                <a:ea typeface="Inter"/>
                <a:cs typeface="Noto Serif"/>
              </a:rPr>
              <a:t> / </a:t>
            </a:r>
            <a:r>
              <a:rPr lang="en-US" sz="2000" err="1">
                <a:ea typeface="Inter"/>
                <a:cs typeface="Noto Serif"/>
              </a:rPr>
              <a:t>analüüs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Andmelugu</a:t>
            </a:r>
            <a:r>
              <a:rPr lang="en-US" sz="2000">
                <a:ea typeface="Inter"/>
                <a:cs typeface="Noto Serif"/>
              </a:rPr>
              <a:t>, </a:t>
            </a:r>
            <a:r>
              <a:rPr lang="en-US" sz="2000" err="1">
                <a:ea typeface="Inter"/>
                <a:cs typeface="Noto Serif"/>
              </a:rPr>
              <a:t>järeldused</a:t>
            </a:r>
            <a:endParaRPr lang="en-US" sz="2000" err="1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Inter" panose="020B0502030000000004" pitchFamily="34" charset="0"/>
              <a:buAutoNum type="arabicPeriod"/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Inter" panose="020B0502030000000004" pitchFamily="34" charset="0"/>
              <a:buAutoNum type="arabicPeriod"/>
            </a:pPr>
            <a:endParaRPr lang="en-US" sz="24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45017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EC15E-8656-2E46-2E6C-0BA81E438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EA28-2221-B979-3965-767830F24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b="1" err="1"/>
              <a:t>Grupitöö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185D-AC4A-951A-571B-876517F2D3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dirty="0" err="1">
                <a:ea typeface="Inter"/>
                <a:cs typeface="Noto Serif"/>
              </a:rPr>
              <a:t>Esmaspäeval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kohtumine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uurimisprobleemi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püstitajaga</a:t>
            </a:r>
            <a:endParaRPr lang="en-US" dirty="0" err="1"/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r>
              <a:rPr lang="en-US" sz="2400" dirty="0" err="1">
                <a:ea typeface="Inter"/>
                <a:cs typeface="Noto Serif"/>
              </a:rPr>
              <a:t>Mõelge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läbi</a:t>
            </a:r>
            <a:r>
              <a:rPr lang="en-US" sz="2400" dirty="0">
                <a:ea typeface="Inter"/>
                <a:cs typeface="Noto Serif"/>
              </a:rPr>
              <a:t>, </a:t>
            </a:r>
            <a:r>
              <a:rPr lang="en-US" sz="2400" dirty="0" err="1">
                <a:ea typeface="Inter"/>
                <a:cs typeface="Noto Serif"/>
              </a:rPr>
              <a:t>mida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soovite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küsida</a:t>
            </a:r>
            <a:r>
              <a:rPr lang="en-US" sz="2400" dirty="0">
                <a:ea typeface="Inter"/>
                <a:cs typeface="Noto Serif"/>
              </a:rPr>
              <a:t> ja </a:t>
            </a:r>
            <a:r>
              <a:rPr lang="en-US" sz="2400" dirty="0" err="1">
                <a:ea typeface="Inter"/>
                <a:cs typeface="Noto Serif"/>
              </a:rPr>
              <a:t>täpsustada</a:t>
            </a:r>
            <a:endParaRPr lang="en-US" sz="2400" dirty="0" err="1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400" dirty="0" err="1">
                <a:ea typeface="Inter"/>
                <a:cs typeface="Noto Serif"/>
              </a:rPr>
              <a:t>Lepime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kokku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ajad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gruppide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kaupa</a:t>
            </a:r>
            <a:endParaRPr lang="en-US" sz="2400" dirty="0" err="1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05963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024B8-E587-E3FE-2649-C69E942C1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2382-376F-D403-218E-FAD6D454E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b="1" err="1"/>
              <a:t>Grupitöö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F7352-F93B-EE31-220C-F9E2EC9BDA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dirty="0" err="1">
                <a:ea typeface="Inter"/>
                <a:cs typeface="Noto Serif"/>
              </a:rPr>
              <a:t>Looge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Githubi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projekt</a:t>
            </a:r>
            <a:r>
              <a:rPr lang="en-US" sz="2400" dirty="0">
                <a:ea typeface="Inter"/>
                <a:cs typeface="Noto Serif"/>
              </a:rPr>
              <a:t> – </a:t>
            </a:r>
            <a:r>
              <a:rPr lang="en-US" sz="2400" dirty="0" err="1">
                <a:ea typeface="Inter"/>
                <a:cs typeface="Noto Serif"/>
              </a:rPr>
              <a:t>avalik</a:t>
            </a:r>
            <a:r>
              <a:rPr lang="en-US" sz="2400" dirty="0">
                <a:ea typeface="Inter"/>
                <a:cs typeface="Noto Serif"/>
              </a:rPr>
              <a:t> repository </a:t>
            </a:r>
            <a:r>
              <a:rPr lang="en-US" sz="2400" dirty="0" err="1">
                <a:ea typeface="Inter"/>
                <a:cs typeface="Noto Serif"/>
              </a:rPr>
              <a:t>mõne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grupiliikme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Githubis</a:t>
            </a:r>
            <a:endParaRPr lang="en-US" dirty="0" err="1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 dirty="0">
                <a:ea typeface="Inter"/>
                <a:cs typeface="Noto Serif"/>
              </a:rPr>
              <a:t>Clone repository </a:t>
            </a:r>
            <a:r>
              <a:rPr lang="en-US" sz="2400" dirty="0" err="1">
                <a:ea typeface="Inter"/>
                <a:cs typeface="Noto Serif"/>
              </a:rPr>
              <a:t>oma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kohalikku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arvutisse</a:t>
            </a:r>
            <a:endParaRPr lang="en-US" sz="2400" dirty="0" err="1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 dirty="0" err="1">
                <a:ea typeface="Inter"/>
                <a:cs typeface="Noto Serif"/>
              </a:rPr>
              <a:t>Leppige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kokku</a:t>
            </a:r>
            <a:r>
              <a:rPr lang="en-US" sz="2400" dirty="0">
                <a:ea typeface="Inter"/>
                <a:cs typeface="Noto Serif"/>
              </a:rPr>
              <a:t>, </a:t>
            </a:r>
            <a:r>
              <a:rPr lang="en-US" sz="2400" dirty="0" err="1">
                <a:ea typeface="Inter"/>
                <a:cs typeface="Noto Serif"/>
              </a:rPr>
              <a:t>kuidas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muutusi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üles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laete</a:t>
            </a:r>
            <a:endParaRPr lang="en-US" sz="2400" dirty="0" err="1">
              <a:cs typeface="Noto Serif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r>
              <a:rPr lang="en-US" sz="2400" dirty="0" err="1">
                <a:ea typeface="Inter"/>
                <a:cs typeface="Noto Serif"/>
              </a:rPr>
              <a:t>Nt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iga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uue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funktsionaalsuse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jaoks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eraldi</a:t>
            </a:r>
            <a:r>
              <a:rPr lang="en-US" sz="2400" dirty="0">
                <a:ea typeface="Inter"/>
                <a:cs typeface="Noto Serif"/>
              </a:rPr>
              <a:t> "feature/..." Branch</a:t>
            </a:r>
            <a:endParaRPr lang="en-US" sz="2400" dirty="0">
              <a:cs typeface="Noto Serif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r>
              <a:rPr lang="en-US" sz="2400" dirty="0">
                <a:ea typeface="Inter"/>
                <a:cs typeface="Noto Serif"/>
              </a:rPr>
              <a:t>Kui </a:t>
            </a:r>
            <a:r>
              <a:rPr lang="en-US" sz="2400" dirty="0" err="1">
                <a:ea typeface="Inter"/>
                <a:cs typeface="Noto Serif"/>
              </a:rPr>
              <a:t>iga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funktsionaalsuse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jaoks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eraldi</a:t>
            </a:r>
            <a:r>
              <a:rPr lang="en-US" sz="2400" dirty="0">
                <a:ea typeface="Inter"/>
                <a:cs typeface="Noto Serif"/>
              </a:rPr>
              <a:t> branch, </a:t>
            </a:r>
            <a:r>
              <a:rPr lang="en-US" sz="2400" dirty="0" err="1">
                <a:ea typeface="Inter"/>
                <a:cs typeface="Noto Serif"/>
              </a:rPr>
              <a:t>siis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pärast</a:t>
            </a:r>
            <a:r>
              <a:rPr lang="en-US" sz="2400" dirty="0">
                <a:ea typeface="Inter"/>
                <a:cs typeface="Noto Serif"/>
              </a:rPr>
              <a:t> Pull </a:t>
            </a:r>
            <a:r>
              <a:rPr lang="en-US" sz="2400" dirty="0" err="1">
                <a:ea typeface="Inter"/>
                <a:cs typeface="Noto Serif"/>
              </a:rPr>
              <a:t>Request'I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kustutada</a:t>
            </a:r>
            <a:r>
              <a:rPr lang="en-US" sz="2400" dirty="0">
                <a:ea typeface="Inter"/>
                <a:cs typeface="Noto Serif"/>
              </a:rPr>
              <a:t> feature branch</a:t>
            </a:r>
            <a:endParaRPr lang="en-US" sz="2400" dirty="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7407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0F79-BBDD-461A-0DF9-80808615C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Grupitöö</a:t>
            </a:r>
            <a:r>
              <a:rPr lang="en-US" dirty="0"/>
              <a:t> </a:t>
            </a:r>
            <a:r>
              <a:rPr lang="en-US" dirty="0" err="1"/>
              <a:t>teemade</a:t>
            </a:r>
            <a:r>
              <a:rPr lang="en-US" dirty="0"/>
              <a:t> </a:t>
            </a:r>
            <a:r>
              <a:rPr lang="en-US" dirty="0" err="1"/>
              <a:t>valik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BB5A-6BEF-E43D-18B4-AEA3657D91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Järgmise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sessiooni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ajal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valimine</a:t>
            </a:r>
            <a:endParaRPr lang="en-US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dirty="0" err="1">
                <a:ea typeface="Inter"/>
              </a:rPr>
              <a:t>Võimalikud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teemad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a typeface="Inter"/>
              </a:rPr>
              <a:t>Kas </a:t>
            </a:r>
            <a:r>
              <a:rPr lang="en-US" sz="2400" dirty="0" err="1">
                <a:ea typeface="Inter"/>
              </a:rPr>
              <a:t>kellelgi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oma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teema</a:t>
            </a:r>
            <a:r>
              <a:rPr lang="en-US" sz="2400" dirty="0">
                <a:ea typeface="Inter"/>
              </a:rPr>
              <a:t>, </a:t>
            </a:r>
            <a:r>
              <a:rPr lang="en-US" sz="2400" dirty="0" err="1">
                <a:ea typeface="Inter"/>
              </a:rPr>
              <a:t>mida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sooviks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lisaks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välja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pakkuda</a:t>
            </a:r>
            <a:r>
              <a:rPr lang="en-US" sz="2400" dirty="0">
                <a:ea typeface="Inter"/>
              </a:rPr>
              <a:t>?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3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228FF-8F2E-5210-1E51-C5B71DFE1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2EE0-DAF0-D014-1B9C-E5A2B2D51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Andmekaitse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90F2F-9A95-2356-2F41-6D1F85E5FA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502030000000004" pitchFamily="34" charset="0"/>
              <a:buChar char="•"/>
            </a:pPr>
            <a:r>
              <a:rPr lang="en-US" sz="2000" err="1">
                <a:ea typeface="Inter"/>
                <a:cs typeface="Arial"/>
              </a:rPr>
              <a:t>Andmesubjekt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peab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teadma</a:t>
            </a:r>
            <a:r>
              <a:rPr lang="en-US" sz="2000">
                <a:ea typeface="Inter"/>
                <a:cs typeface="Arial"/>
              </a:rPr>
              <a:t>, mis </a:t>
            </a:r>
            <a:r>
              <a:rPr lang="en-US" sz="2000" err="1">
                <a:ea typeface="Inter"/>
                <a:cs typeface="Arial"/>
              </a:rPr>
              <a:t>andmeid</a:t>
            </a:r>
            <a:r>
              <a:rPr lang="en-US" sz="2000">
                <a:ea typeface="Inter"/>
                <a:cs typeface="Arial"/>
              </a:rPr>
              <a:t>, mis </a:t>
            </a:r>
            <a:r>
              <a:rPr lang="en-US" sz="2000" err="1">
                <a:ea typeface="Inter"/>
                <a:cs typeface="Arial"/>
              </a:rPr>
              <a:t>eesmärgiga</a:t>
            </a:r>
            <a:r>
              <a:rPr lang="en-US" sz="2000">
                <a:ea typeface="Inter"/>
                <a:cs typeface="Arial"/>
              </a:rPr>
              <a:t> ja </a:t>
            </a:r>
            <a:r>
              <a:rPr lang="en-US" sz="2000" err="1">
                <a:ea typeface="Inter"/>
                <a:cs typeface="Arial"/>
              </a:rPr>
              <a:t>kui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kaua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kogutakse</a:t>
            </a:r>
            <a:r>
              <a:rPr lang="en-US" sz="2000">
                <a:ea typeface="Inter"/>
                <a:cs typeface="Arial"/>
              </a:rPr>
              <a:t>, </a:t>
            </a:r>
            <a:r>
              <a:rPr lang="en-US" sz="2000" err="1">
                <a:ea typeface="Inter"/>
                <a:cs typeface="Arial"/>
              </a:rPr>
              <a:t>töödeldakse</a:t>
            </a:r>
            <a:r>
              <a:rPr lang="en-US" sz="2000">
                <a:ea typeface="Inter"/>
                <a:cs typeface="Arial"/>
              </a:rPr>
              <a:t> (</a:t>
            </a:r>
            <a:r>
              <a:rPr lang="en-US" sz="2000" err="1">
                <a:ea typeface="Inter"/>
                <a:cs typeface="Arial"/>
              </a:rPr>
              <a:t>sh</a:t>
            </a:r>
            <a:r>
              <a:rPr lang="en-US" sz="2000">
                <a:ea typeface="Inter"/>
                <a:cs typeface="Arial"/>
              </a:rPr>
              <a:t> </a:t>
            </a:r>
            <a:r>
              <a:rPr lang="en-US" sz="2000" err="1">
                <a:ea typeface="Inter"/>
                <a:cs typeface="Arial"/>
              </a:rPr>
              <a:t>vaadatakse</a:t>
            </a:r>
            <a:r>
              <a:rPr lang="en-US" sz="2000">
                <a:ea typeface="Inter"/>
                <a:cs typeface="Arial"/>
              </a:rPr>
              <a:t>) ja </a:t>
            </a:r>
            <a:r>
              <a:rPr lang="en-US" sz="2000" err="1">
                <a:ea typeface="Inter"/>
                <a:cs typeface="Arial"/>
              </a:rPr>
              <a:t>hoiustatakse</a:t>
            </a:r>
            <a:r>
              <a:rPr lang="en-US" sz="2000">
                <a:ea typeface="Inter"/>
                <a:cs typeface="Arial"/>
              </a:rPr>
              <a:t>.</a:t>
            </a:r>
            <a:endParaRPr lang="en-US" sz="20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  <a:cs typeface="Arial"/>
              </a:rPr>
              <a:t>Andmesubjekt</a:t>
            </a:r>
            <a:r>
              <a:rPr lang="en-US" sz="2000">
                <a:ea typeface="Inter"/>
                <a:cs typeface="Arial"/>
              </a:rPr>
              <a:t> - </a:t>
            </a:r>
            <a:r>
              <a:rPr lang="en-US" sz="2000" err="1">
                <a:ea typeface="Inter"/>
                <a:cs typeface="Arial"/>
              </a:rPr>
              <a:t>füüsiline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isik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ehk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inimene</a:t>
            </a:r>
            <a:r>
              <a:rPr lang="en-US" sz="2000">
                <a:ea typeface="Inter"/>
                <a:cs typeface="Arial"/>
              </a:rPr>
              <a:t>, </a:t>
            </a:r>
            <a:r>
              <a:rPr lang="en-US" sz="2000" err="1">
                <a:ea typeface="Inter"/>
                <a:cs typeface="Arial"/>
              </a:rPr>
              <a:t>kelle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andmeid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töödeldakse</a:t>
            </a:r>
            <a:r>
              <a:rPr lang="en-US" sz="2000">
                <a:ea typeface="Inter"/>
                <a:cs typeface="Arial"/>
              </a:rPr>
              <a:t>.</a:t>
            </a:r>
            <a:endParaRPr lang="en-US" sz="2000">
              <a:solidFill>
                <a:srgbClr val="121212"/>
              </a:solidFill>
              <a:latin typeface="Inter"/>
              <a:ea typeface="Inter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502030000000004" pitchFamily="34" charset="0"/>
              <a:buChar char="•"/>
            </a:pPr>
            <a:r>
              <a:rPr lang="en-US" sz="2000">
                <a:ea typeface="Inter"/>
                <a:cs typeface="Arial"/>
                <a:hlinkClick r:id="rId3"/>
              </a:rPr>
              <a:t>Isikuandmete üldkaitse määrus (IKÜM)</a:t>
            </a:r>
            <a:endParaRPr lang="en-US" sz="2000">
              <a:ea typeface="Inter"/>
              <a:cs typeface="Arial"/>
            </a:endParaRPr>
          </a:p>
          <a:p>
            <a:pPr marL="857250" lvl="1" indent="-2286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  <a:cs typeface="Arial"/>
              </a:rPr>
              <a:t>Euroopa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Liidu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määrus</a:t>
            </a:r>
            <a:r>
              <a:rPr lang="en-US" sz="2000">
                <a:ea typeface="Inter"/>
                <a:cs typeface="Arial"/>
              </a:rPr>
              <a:t>, </a:t>
            </a:r>
            <a:r>
              <a:rPr lang="en-US" sz="2000" err="1">
                <a:ea typeface="Inter"/>
                <a:cs typeface="Arial"/>
              </a:rPr>
              <a:t>mida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kohaldatakse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Eestis</a:t>
            </a:r>
            <a:r>
              <a:rPr lang="en-US" sz="2000">
                <a:ea typeface="Inter"/>
                <a:cs typeface="Arial"/>
              </a:rPr>
              <a:t> 2018. </a:t>
            </a:r>
            <a:r>
              <a:rPr lang="en-US" sz="2000" err="1">
                <a:ea typeface="Inter"/>
                <a:cs typeface="Arial"/>
              </a:rPr>
              <a:t>aastast</a:t>
            </a:r>
            <a:endParaRPr lang="en-US" sz="2000">
              <a:cs typeface="Arial"/>
            </a:endParaRPr>
          </a:p>
          <a:p>
            <a:pPr marL="857250" lvl="1" indent="-2286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  <a:cs typeface="Arial"/>
              </a:rPr>
              <a:t>Isikuandmed</a:t>
            </a:r>
            <a:r>
              <a:rPr lang="en-US" sz="2000">
                <a:ea typeface="Inter"/>
                <a:cs typeface="Arial"/>
              </a:rPr>
              <a:t> – </a:t>
            </a:r>
            <a:r>
              <a:rPr lang="en-US" sz="2000" err="1">
                <a:ea typeface="Inter"/>
                <a:cs typeface="Arial"/>
              </a:rPr>
              <a:t>andmed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b="1" err="1">
                <a:ea typeface="Inter"/>
                <a:cs typeface="Arial"/>
              </a:rPr>
              <a:t>füüsilise</a:t>
            </a:r>
            <a:r>
              <a:rPr lang="en-US" sz="2000" b="1">
                <a:ea typeface="Inter"/>
                <a:cs typeface="Arial"/>
              </a:rPr>
              <a:t> </a:t>
            </a:r>
            <a:r>
              <a:rPr lang="en-US" sz="2000" b="1" err="1">
                <a:ea typeface="Inter"/>
                <a:cs typeface="Arial"/>
              </a:rPr>
              <a:t>isiku</a:t>
            </a:r>
            <a:r>
              <a:rPr lang="en-US" sz="2000" b="1">
                <a:ea typeface="Inter"/>
                <a:cs typeface="Arial"/>
              </a:rPr>
              <a:t> </a:t>
            </a:r>
            <a:r>
              <a:rPr lang="en-US" sz="2000" b="1" err="1">
                <a:ea typeface="Inter"/>
                <a:cs typeface="Arial"/>
              </a:rPr>
              <a:t>kohta</a:t>
            </a:r>
            <a:r>
              <a:rPr lang="en-US" sz="2000">
                <a:ea typeface="Inter"/>
                <a:cs typeface="Arial"/>
              </a:rPr>
              <a:t>, </a:t>
            </a:r>
            <a:r>
              <a:rPr lang="en-US" sz="2000" err="1">
                <a:ea typeface="Inter"/>
                <a:cs typeface="Arial"/>
              </a:rPr>
              <a:t>mille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abil</a:t>
            </a:r>
            <a:r>
              <a:rPr lang="en-US" sz="2000">
                <a:ea typeface="Inter"/>
                <a:cs typeface="Arial"/>
              </a:rPr>
              <a:t> on </a:t>
            </a:r>
            <a:r>
              <a:rPr lang="en-US" sz="2000" err="1">
                <a:ea typeface="Inter"/>
                <a:cs typeface="Arial"/>
              </a:rPr>
              <a:t>isikut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otseselt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või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kaudselt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võimalik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tuvastada</a:t>
            </a:r>
            <a:endParaRPr lang="en-US" sz="2000" err="1">
              <a:cs typeface="Arial"/>
            </a:endParaRPr>
          </a:p>
          <a:p>
            <a:pPr>
              <a:lnSpc>
                <a:spcPct val="150000"/>
              </a:lnSpc>
              <a:buClr>
                <a:srgbClr val="121212"/>
              </a:buClr>
              <a:buFont typeface="Arial" panose="020B0502030000000004" pitchFamily="34" charset="0"/>
              <a:buChar char="•"/>
            </a:pPr>
            <a:r>
              <a:rPr lang="en-US" sz="2000">
                <a:ea typeface="Inter"/>
                <a:cs typeface="Arial"/>
                <a:hlinkClick r:id="rId4"/>
              </a:rPr>
              <a:t>Isikuandmete kaitse seadus</a:t>
            </a:r>
            <a:endParaRPr lang="en-US" sz="2000">
              <a:ea typeface="Inter"/>
              <a:cs typeface="Arial"/>
            </a:endParaRPr>
          </a:p>
          <a:p>
            <a:pPr marL="857250" lvl="1" indent="-2286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  <a:cs typeface="Arial"/>
              </a:rPr>
              <a:t>Täpsustab</a:t>
            </a:r>
            <a:r>
              <a:rPr lang="en-US" sz="2000">
                <a:ea typeface="Inter"/>
                <a:cs typeface="Arial"/>
              </a:rPr>
              <a:t> ja </a:t>
            </a:r>
            <a:r>
              <a:rPr lang="en-US" sz="2000" err="1">
                <a:ea typeface="Inter"/>
                <a:cs typeface="Arial"/>
              </a:rPr>
              <a:t>täiendab</a:t>
            </a:r>
            <a:r>
              <a:rPr lang="en-US" sz="2000">
                <a:ea typeface="Inter"/>
                <a:cs typeface="Arial"/>
              </a:rPr>
              <a:t> IKÜM-</a:t>
            </a:r>
            <a:r>
              <a:rPr lang="en-US" sz="2000" err="1">
                <a:ea typeface="Inter"/>
                <a:cs typeface="Arial"/>
              </a:rPr>
              <a:t>i</a:t>
            </a: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" panose="020B0502030000000004" pitchFamily="34" charset="0"/>
              <a:buChar char="•"/>
            </a:pPr>
            <a:r>
              <a:rPr lang="en-US" sz="2000" err="1">
                <a:ea typeface="Inter"/>
                <a:cs typeface="Arial"/>
              </a:rPr>
              <a:t>Eestis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teostab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järelvalvet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Andmekaitse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Inspektsioon</a:t>
            </a:r>
            <a:endParaRPr lang="en-US" sz="2000" err="1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Courier New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  <a:buFont typeface="Arial" panose="020B0502030000000004" pitchFamily="34" charset="0"/>
              <a:buChar char="•"/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30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F3C8-9808-10FB-7E77-00666D6A0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Harjutus</a:t>
            </a:r>
            <a:r>
              <a:rPr lang="en-US" dirty="0"/>
              <a:t> - </a:t>
            </a:r>
            <a:r>
              <a:rPr lang="en-US" dirty="0" err="1"/>
              <a:t>töötajate</a:t>
            </a:r>
            <a:r>
              <a:rPr lang="en-US" dirty="0"/>
              <a:t> </a:t>
            </a:r>
            <a:r>
              <a:rPr lang="en-US" dirty="0" err="1"/>
              <a:t>andmestik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D5B4-C589-0639-1E36-78C95C29E6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Millised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andmed</a:t>
            </a:r>
            <a:r>
              <a:rPr lang="en-US" sz="2400" dirty="0">
                <a:ea typeface="Inter"/>
              </a:rPr>
              <a:t> on </a:t>
            </a:r>
            <a:r>
              <a:rPr lang="en-US" sz="2400" err="1">
                <a:ea typeface="Inter"/>
              </a:rPr>
              <a:t>isikuandmed</a:t>
            </a:r>
            <a:r>
              <a:rPr lang="en-US" sz="2400" dirty="0">
                <a:ea typeface="Inter"/>
              </a:rPr>
              <a:t>?</a:t>
            </a:r>
            <a:endParaRPr lang="en-US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dirty="0" err="1">
                <a:ea typeface="Inter"/>
              </a:rPr>
              <a:t>Isikuandmed</a:t>
            </a:r>
            <a:r>
              <a:rPr lang="en-US" sz="2400" dirty="0">
                <a:ea typeface="Inter"/>
              </a:rPr>
              <a:t> – </a:t>
            </a:r>
            <a:r>
              <a:rPr lang="en-US" sz="2400" dirty="0" err="1">
                <a:ea typeface="Inter"/>
              </a:rPr>
              <a:t>andmed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füüsilise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isiku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kohta</a:t>
            </a:r>
            <a:r>
              <a:rPr lang="en-US" sz="2400" dirty="0">
                <a:ea typeface="Inter"/>
              </a:rPr>
              <a:t>, </a:t>
            </a:r>
            <a:r>
              <a:rPr lang="en-US" sz="2400" dirty="0" err="1">
                <a:ea typeface="Inter"/>
              </a:rPr>
              <a:t>mille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abil</a:t>
            </a:r>
            <a:r>
              <a:rPr lang="en-US" sz="2400" dirty="0">
                <a:ea typeface="Inter"/>
              </a:rPr>
              <a:t> on </a:t>
            </a:r>
            <a:r>
              <a:rPr lang="en-US" sz="2400" dirty="0" err="1">
                <a:ea typeface="Inter"/>
              </a:rPr>
              <a:t>isikut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otseselt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või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kaudselt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võimalik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tuvastada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endParaRPr lang="en-US" sz="2400" dirty="0"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Github</a:t>
            </a:r>
            <a:r>
              <a:rPr lang="en-US" sz="2400" dirty="0">
                <a:ea typeface="Inter"/>
              </a:rPr>
              <a:t>: Day5 --&gt; HR_dataset.csv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dirty="0" err="1">
                <a:ea typeface="Inter"/>
              </a:rPr>
              <a:t>Millised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tulbad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sisaldavad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isikuandmeid</a:t>
            </a:r>
            <a:r>
              <a:rPr lang="en-US" sz="2400" dirty="0">
                <a:ea typeface="Inter"/>
              </a:rPr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450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CD4B-5EAC-3CF6-4E27-2999E0F3E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 err="1"/>
              <a:t>Isikuandmete</a:t>
            </a:r>
            <a:r>
              <a:rPr lang="en-US" sz="2000" dirty="0"/>
              <a:t> </a:t>
            </a:r>
            <a:r>
              <a:rPr lang="en-US" sz="2000" dirty="0" err="1"/>
              <a:t>peitmine</a:t>
            </a:r>
            <a:r>
              <a:rPr lang="en-US" sz="2000" dirty="0"/>
              <a:t> - </a:t>
            </a:r>
            <a:r>
              <a:rPr lang="en-US" sz="2000" b="1" dirty="0"/>
              <a:t>a</a:t>
            </a:r>
            <a:r>
              <a:rPr lang="et-EE" sz="2000" b="1" dirty="0" err="1"/>
              <a:t>nonümiseerimine</a:t>
            </a:r>
            <a:r>
              <a:rPr lang="et-EE" sz="2000" b="1" dirty="0"/>
              <a:t> vs </a:t>
            </a:r>
            <a:r>
              <a:rPr lang="et-EE" sz="2000" b="1" dirty="0" err="1"/>
              <a:t>pseudonümiseerimine</a:t>
            </a:r>
            <a:br>
              <a:rPr lang="et-EE" b="1" dirty="0"/>
            </a:b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205D-3E9E-F4F8-FD74-89B0632FAA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t-EE" sz="1800" b="1" dirty="0" err="1"/>
              <a:t>Anonümiseerimine</a:t>
            </a:r>
            <a:r>
              <a:rPr lang="et-EE" sz="1800" dirty="0"/>
              <a:t> eemaldab kõik seosed, mis võimaldaksid isiku tuvastamist, ja seda ei saa tagasi pöörata. See tähendab, et andmed muudetakse täielikult anonüümseks ja neid ei saa enam seostada konkreetse isikuga. </a:t>
            </a:r>
            <a:endParaRPr lang="en-US" sz="1800" dirty="0"/>
          </a:p>
          <a:p>
            <a:pPr lvl="1"/>
            <a:r>
              <a:rPr lang="et-EE" sz="1800" dirty="0"/>
              <a:t>Näiteks võib see hõlmata isikuandmete asendamist juhuslike koodidega, mille puhul ei säilitata seost originaalandmetega.</a:t>
            </a:r>
            <a:endParaRPr lang="en-US" sz="1800" dirty="0"/>
          </a:p>
          <a:p>
            <a:pPr marL="0" indent="0">
              <a:buNone/>
            </a:pPr>
            <a:endParaRPr lang="et-EE" sz="1800" dirty="0"/>
          </a:p>
          <a:p>
            <a:r>
              <a:rPr lang="et-EE" sz="1800" b="1" dirty="0" err="1"/>
              <a:t>Pseudonümiseerimine</a:t>
            </a:r>
            <a:r>
              <a:rPr lang="et-EE" sz="1800" dirty="0"/>
              <a:t> asendab isikuandmed pseudonüümidega, kuid säilitab võimaluse isiku tuvastamiseks täiendava teabe abil. </a:t>
            </a:r>
            <a:endParaRPr lang="en-US" sz="1800" dirty="0"/>
          </a:p>
          <a:p>
            <a:pPr lvl="1"/>
            <a:r>
              <a:rPr lang="et-EE" sz="1800" dirty="0"/>
              <a:t>Näiteks võib meditsiiniuuringus patsientide nimed asendada koodidega, kuid säilitada eraldi turvalises kohas võtme, mis võimaldab koode nimedega siduda.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15167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33559-513B-5E00-2FEA-31930911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18FF-6B11-091F-7B66-8FD3F07B7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Isikuandmete</a:t>
            </a:r>
            <a:r>
              <a:rPr lang="en-US" sz="3600" b="1"/>
              <a:t> </a:t>
            </a:r>
            <a:r>
              <a:rPr lang="en-US" sz="3600" b="1" err="1"/>
              <a:t>töötlemise</a:t>
            </a:r>
            <a:r>
              <a:rPr lang="en-US" sz="3600" b="1"/>
              <a:t> </a:t>
            </a:r>
            <a:r>
              <a:rPr lang="en-US" sz="3600" b="1" err="1"/>
              <a:t>põhimõtted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0B90-97E7-0D4E-EA85-CAFDF56872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Seaduslik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,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õiglane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ja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läbipaistev</a:t>
            </a:r>
            <a:endParaRPr lang="en-US" sz="2000">
              <a:solidFill>
                <a:srgbClr val="202020"/>
              </a:solidFill>
              <a:latin typeface="Inter"/>
              <a:ea typeface="Noto Serif"/>
              <a:cs typeface="Noto Serif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Eesmärgipärane</a:t>
            </a:r>
            <a:endParaRPr lang="en-US" sz="2000">
              <a:solidFill>
                <a:srgbClr val="202020"/>
              </a:solidFill>
              <a:latin typeface="Inter"/>
              <a:ea typeface="Noto Serif"/>
              <a:cs typeface="Noto Serif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Minimaalne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–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kogutakse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võimalikult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vähe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andmeid</a:t>
            </a:r>
            <a:endParaRPr lang="en-US" sz="2000">
              <a:solidFill>
                <a:srgbClr val="202020"/>
              </a:solidFill>
              <a:latin typeface="Inter"/>
              <a:ea typeface="Noto Serif"/>
              <a:cs typeface="Noto Serif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Õigsus</a:t>
            </a:r>
            <a:endParaRPr lang="en-US" sz="2000">
              <a:solidFill>
                <a:srgbClr val="202020"/>
              </a:solidFill>
              <a:latin typeface="Inter"/>
              <a:ea typeface="Noto Serif"/>
              <a:cs typeface="Noto Serif"/>
            </a:endParaRPr>
          </a:p>
          <a:p>
            <a:pPr lvl="1" indent="-228600">
              <a:lnSpc>
                <a:spcPct val="100000"/>
              </a:lnSpc>
              <a:buFont typeface="Arial,Sans-Serif" panose="020B0502030000000004" pitchFamily="34" charset="0"/>
              <a:buChar char="o"/>
            </a:pP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Isikuandmed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on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õiged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ja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vajaduse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korral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ajakohastatud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ning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et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võetakse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kõik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mõistlikud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meetmed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, et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töötlemise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eesmärgi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seisukohast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ebaõiged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isikuandmed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kustutaks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või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parandataks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viivitamata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.</a:t>
            </a:r>
          </a:p>
          <a:p>
            <a:pPr lvl="1" indent="-228600">
              <a:lnSpc>
                <a:spcPct val="100000"/>
              </a:lnSpc>
              <a:buFont typeface="Arial,Sans-Serif" panose="020B0502030000000004" pitchFamily="34" charset="0"/>
              <a:buChar char="o"/>
            </a:pP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Isikul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on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õigus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tutvuda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oma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andmetega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ja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paluda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nende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parandamist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ning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kustutamist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.</a:t>
            </a:r>
          </a:p>
          <a:p>
            <a:pPr indent="-28575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Säilitamise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piirang</a:t>
            </a:r>
            <a:endParaRPr lang="en-US" sz="2000">
              <a:solidFill>
                <a:srgbClr val="202020"/>
              </a:solidFill>
              <a:latin typeface="Inter"/>
              <a:ea typeface="Noto Serif"/>
              <a:cs typeface="Noto Serif"/>
            </a:endParaRPr>
          </a:p>
          <a:p>
            <a:pPr lvl="1" indent="-228600">
              <a:lnSpc>
                <a:spcPct val="100000"/>
              </a:lnSpc>
              <a:buFont typeface="Arial,Sans-Serif" panose="020B0502030000000004" pitchFamily="34" charset="0"/>
              <a:buChar char="o"/>
            </a:pP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Isikuandmeid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säilitatakse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kujul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, mis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võimaldab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andmesubjekte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tuvastada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ainult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seni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,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kuni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see on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vajalik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selle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eesmärgi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täitmiseks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,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milleks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isikuandmeid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töödeldakse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.</a:t>
            </a:r>
          </a:p>
          <a:p>
            <a:pPr indent="-28575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Usaldusväärsus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ja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konfidentsiaalsus</a:t>
            </a:r>
            <a:endParaRPr lang="en-US" sz="2000" err="1">
              <a:solidFill>
                <a:srgbClr val="121212"/>
              </a:solidFill>
              <a:latin typeface="Inter" panose="02000503000000020004" pitchFamily="2" charset="0"/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solidFill>
                <a:srgbClr val="121212"/>
              </a:solidFill>
              <a:latin typeface="Inter"/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9360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F6A9C-D90E-64B2-6533-0B27B1FDE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A482-1407-2D38-6603-1037FEF8D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Isiku</a:t>
            </a:r>
            <a:r>
              <a:rPr lang="en-US" sz="3600" b="1"/>
              <a:t> </a:t>
            </a:r>
            <a:r>
              <a:rPr lang="en-US" sz="3600" b="1" err="1"/>
              <a:t>õigused</a:t>
            </a:r>
            <a:r>
              <a:rPr lang="en-US" sz="3600" b="1"/>
              <a:t> </a:t>
            </a:r>
            <a:r>
              <a:rPr lang="en-US" sz="3600" b="1" err="1"/>
              <a:t>seoses</a:t>
            </a:r>
            <a:r>
              <a:rPr lang="en-US" sz="3600" b="1"/>
              <a:t> </a:t>
            </a:r>
            <a:r>
              <a:rPr lang="en-US" sz="3600" b="1" err="1"/>
              <a:t>isikuandmetega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FBB59-8E20-D1FA-42BC-79130E9DFF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Õigus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olla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unustatud</a:t>
            </a:r>
            <a:endParaRPr lang="en-US" sz="2000">
              <a:solidFill>
                <a:srgbClr val="202020"/>
              </a:solidFill>
              <a:latin typeface="Inter"/>
              <a:ea typeface="Noto Serif"/>
              <a:cs typeface="Noto Serif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Õigus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oma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andmeid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pärida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ja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paluda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viia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need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üle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teise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teenuspakkuja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juurde</a:t>
            </a:r>
            <a:endParaRPr lang="en-US" sz="2000">
              <a:solidFill>
                <a:srgbClr val="202020"/>
              </a:solidFill>
              <a:latin typeface="Inter"/>
              <a:ea typeface="Noto Serif"/>
              <a:cs typeface="Noto Serif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Õigus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paluda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andmeid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muuta</a:t>
            </a:r>
            <a:endParaRPr lang="en-US" sz="2000">
              <a:solidFill>
                <a:srgbClr val="202020"/>
              </a:solidFill>
              <a:latin typeface="Inter"/>
              <a:ea typeface="Noto Serif"/>
              <a:cs typeface="Noto Serif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endParaRPr lang="en-US" sz="2000">
              <a:solidFill>
                <a:srgbClr val="202020"/>
              </a:solidFill>
              <a:ea typeface="Noto Serif"/>
              <a:cs typeface="Noto Serif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endParaRPr lang="en-US" sz="2000">
              <a:solidFill>
                <a:srgbClr val="202020"/>
              </a:solidFill>
              <a:ea typeface="Noto Serif"/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solidFill>
                <a:srgbClr val="121212"/>
              </a:solidFill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51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328DC-AFAE-684E-49BE-951535E77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575A-160C-1C33-FFED-0BF7A2509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Isikuandmete</a:t>
            </a:r>
            <a:r>
              <a:rPr lang="en-US" sz="3600" b="1"/>
              <a:t> </a:t>
            </a:r>
            <a:r>
              <a:rPr lang="en-US" sz="3600" b="1" err="1"/>
              <a:t>töötlemise</a:t>
            </a:r>
            <a:r>
              <a:rPr lang="en-US" sz="3600" b="1"/>
              <a:t> </a:t>
            </a:r>
            <a:r>
              <a:rPr lang="en-US" sz="3600" b="1" err="1"/>
              <a:t>seaduslik</a:t>
            </a:r>
            <a:r>
              <a:rPr lang="en-US" sz="3600" b="1"/>
              <a:t> alus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AB5AB-AF15-477E-FE41-9721611B4E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1570451" cy="4465637"/>
          </a:xfrm>
        </p:spPr>
        <p:txBody>
          <a:bodyPr/>
          <a:lstStyle/>
          <a:p>
            <a:pPr>
              <a:buFont typeface="Inter"/>
            </a:pPr>
            <a:r>
              <a:rPr lang="en-US" sz="2400">
                <a:ea typeface="+mn-lt"/>
                <a:cs typeface="+mn-lt"/>
                <a:hlinkClick r:id="rId3"/>
              </a:rPr>
              <a:t>Isikuandmete kaitse üldmäärus artikkel 6 lõige 1</a:t>
            </a:r>
            <a:r>
              <a:rPr lang="en-US" sz="2400">
                <a:ea typeface="+mn-lt"/>
                <a:cs typeface="+mn-lt"/>
              </a:rPr>
              <a:t>: </a:t>
            </a:r>
            <a:endParaRPr lang="en-US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</a:rPr>
              <a:t>Nõusolek</a:t>
            </a:r>
            <a:endParaRPr lang="en-US" sz="2000">
              <a:ea typeface="Inter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</a:rPr>
              <a:t>Lepingu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täitmine</a:t>
            </a:r>
            <a:endParaRPr lang="en-US" sz="2000" err="1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</a:rPr>
              <a:t>Seadusjärgse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kohustuse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täitmine</a:t>
            </a:r>
            <a:endParaRPr lang="en-US" sz="2000" err="1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</a:rPr>
              <a:t>Eluliste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huvide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kaitsmine</a:t>
            </a:r>
            <a:endParaRPr lang="en-US" sz="2000" err="1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  <a:cs typeface="+mn-lt"/>
              </a:rPr>
              <a:t>Avalikes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huvides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oleva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ülesande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täitmine</a:t>
            </a:r>
            <a:endParaRPr lang="en-US" sz="2000" err="1">
              <a:cs typeface="+mn-lt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  <a:cs typeface="+mn-lt"/>
              </a:rPr>
              <a:t>Õigustatud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huvi</a:t>
            </a:r>
            <a:endParaRPr lang="en-US" sz="2000" err="1">
              <a:cs typeface="+mn-lt"/>
            </a:endParaRPr>
          </a:p>
          <a:p>
            <a:pPr lvl="1">
              <a:buFont typeface="Courier New"/>
              <a:buChar char="o"/>
            </a:pPr>
            <a:endParaRPr lang="en-US" sz="2000"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921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BCS">
  <a:themeElements>
    <a:clrScheme name="Custom 18">
      <a:dk1>
        <a:srgbClr val="121212"/>
      </a:dk1>
      <a:lt1>
        <a:srgbClr val="FFFFFF"/>
      </a:lt1>
      <a:dk2>
        <a:srgbClr val="584FF5"/>
      </a:dk2>
      <a:lt2>
        <a:srgbClr val="F2F2F2"/>
      </a:lt2>
      <a:accent1>
        <a:srgbClr val="584FF5"/>
      </a:accent1>
      <a:accent2>
        <a:srgbClr val="EC6249"/>
      </a:accent2>
      <a:accent3>
        <a:srgbClr val="FAE060"/>
      </a:accent3>
      <a:accent4>
        <a:srgbClr val="54BA77"/>
      </a:accent4>
      <a:accent5>
        <a:srgbClr val="F0F0FF"/>
      </a:accent5>
      <a:accent6>
        <a:srgbClr val="EEF7F5"/>
      </a:accent6>
      <a:hlink>
        <a:srgbClr val="121212"/>
      </a:hlink>
      <a:folHlink>
        <a:srgbClr val="121212"/>
      </a:folHlink>
    </a:clrScheme>
    <a:fontScheme name="Custom 28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27B8FA8976546BCD79313C588588D" ma:contentTypeVersion="8" ma:contentTypeDescription="Create a new document." ma:contentTypeScope="" ma:versionID="a112c56f6fe148a79025c76584832af0">
  <xsd:schema xmlns:xsd="http://www.w3.org/2001/XMLSchema" xmlns:xs="http://www.w3.org/2001/XMLSchema" xmlns:p="http://schemas.microsoft.com/office/2006/metadata/properties" xmlns:ns2="a1a2d923-8fea-42f1-bd41-9cdfff65694e" targetNamespace="http://schemas.microsoft.com/office/2006/metadata/properties" ma:root="true" ma:fieldsID="97c8655d467eaa9470a714421e7268c0" ns2:_="">
    <xsd:import namespace="a1a2d923-8fea-42f1-bd41-9cdfff6569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2d923-8fea-42f1-bd41-9cdfff65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F4F972-2392-44D0-AA45-41AC4FDC4A59}">
  <ds:schemaRefs>
    <ds:schemaRef ds:uri="a1a2d923-8fea-42f1-bd41-9cdfff6569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BDF4908-A52A-47DD-A794-6E02D71942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DC439CA-6F1C-4005-ACA6-A52E04DEE0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1576</Words>
  <Application>Microsoft Office PowerPoint</Application>
  <PresentationFormat>Widescreen</PresentationFormat>
  <Paragraphs>224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Courier New</vt:lpstr>
      <vt:lpstr>Calibri</vt:lpstr>
      <vt:lpstr>Arial</vt:lpstr>
      <vt:lpstr>Courier New,monospace</vt:lpstr>
      <vt:lpstr>Arial,Sans-Serif</vt:lpstr>
      <vt:lpstr>Poppins SemiBold</vt:lpstr>
      <vt:lpstr>Inter</vt:lpstr>
      <vt:lpstr>Inter Bold</vt:lpstr>
      <vt:lpstr>Noto Serif</vt:lpstr>
      <vt:lpstr>BCS</vt:lpstr>
      <vt:lpstr>Vali Andmetarkus!</vt:lpstr>
      <vt:lpstr>Päevakava - XIV päev</vt:lpstr>
      <vt:lpstr>Grupitöö teemade valik</vt:lpstr>
      <vt:lpstr>Andmekaitse</vt:lpstr>
      <vt:lpstr>Harjutus - töötajate andmestik</vt:lpstr>
      <vt:lpstr>Isikuandmete peitmine - anonümiseerimine vs pseudonümiseerimine </vt:lpstr>
      <vt:lpstr>Isikuandmete töötlemise põhimõtted</vt:lpstr>
      <vt:lpstr>Isiku õigused seoses isikuandmetega</vt:lpstr>
      <vt:lpstr>Isikuandmete töötlemise seaduslik alus</vt:lpstr>
      <vt:lpstr>Eriliiki isikuandmed</vt:lpstr>
      <vt:lpstr>Eriliigiliste isikuandmete töötlemise alused</vt:lpstr>
      <vt:lpstr>Andmekaitsetingimused (Privaatsuspoliitika)</vt:lpstr>
      <vt:lpstr>Paus 10:30-10:45</vt:lpstr>
      <vt:lpstr>Lõimitud andmekaitse põhimõtted</vt:lpstr>
      <vt:lpstr>Vaikimisi andmekaitse</vt:lpstr>
      <vt:lpstr>Andmekaitsespetsialisti roll</vt:lpstr>
      <vt:lpstr>Andmekaitsespetsialisti määramise kohustus</vt:lpstr>
      <vt:lpstr>Vastutav ja volitav töötleja</vt:lpstr>
      <vt:lpstr>Andmekaitse kokkuvõte</vt:lpstr>
      <vt:lpstr>Lisamaterjale andmekaitse kohta</vt:lpstr>
      <vt:lpstr>Grupitöö teemade valik</vt:lpstr>
      <vt:lpstr>Lõunapaus 12:15-13:15</vt:lpstr>
      <vt:lpstr>Paus 14:45-15:00</vt:lpstr>
      <vt:lpstr>Grupitöö osad</vt:lpstr>
      <vt:lpstr>Grupitöö</vt:lpstr>
      <vt:lpstr>Grupitöö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Virve Räni</cp:lastModifiedBy>
  <cp:revision>160</cp:revision>
  <dcterms:created xsi:type="dcterms:W3CDTF">2021-08-27T11:35:28Z</dcterms:created>
  <dcterms:modified xsi:type="dcterms:W3CDTF">2025-09-11T05:42:37Z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0x010100C4D27B8FA8976546BCD79313C588588D</vt:lpwstr>
  </property>
</Properties>
</file>