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17" r:id="rId5"/>
    <p:sldId id="481" r:id="rId6"/>
    <p:sldId id="467" r:id="rId7"/>
    <p:sldId id="465" r:id="rId8"/>
    <p:sldId id="466" r:id="rId9"/>
    <p:sldId id="468" r:id="rId10"/>
    <p:sldId id="488" r:id="rId11"/>
    <p:sldId id="545" r:id="rId12"/>
    <p:sldId id="547" r:id="rId13"/>
    <p:sldId id="548" r:id="rId14"/>
    <p:sldId id="546" r:id="rId15"/>
    <p:sldId id="550" r:id="rId16"/>
    <p:sldId id="549" r:id="rId17"/>
    <p:sldId id="551" r:id="rId18"/>
    <p:sldId id="464" r:id="rId19"/>
    <p:sldId id="553" r:id="rId20"/>
    <p:sldId id="552" r:id="rId21"/>
    <p:sldId id="469" r:id="rId22"/>
  </p:sldIdLst>
  <p:sldSz cx="12192000" cy="6858000"/>
  <p:notesSz cx="6858000" cy="9144000"/>
  <p:embeddedFontLst>
    <p:embeddedFont>
      <p:font typeface="Inter" panose="020B0604020202020204" charset="0"/>
      <p:regular r:id="rId25"/>
      <p:bold r:id="rId26"/>
    </p:embeddedFont>
    <p:embeddedFont>
      <p:font typeface="Inter Bold" panose="020B0604020202020204" charset="0"/>
      <p:bold r:id="rId27"/>
    </p:embeddedFont>
    <p:embeddedFont>
      <p:font typeface="Poppins SemiBold" panose="00000700000000000000" pitchFamily="2" charset="0"/>
      <p:bold r:id="rId28"/>
      <p:boldItalic r:id="rId29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C4EBC-B791-6F67-15C6-2B67085DA7E3}" v="40" dt="2025-08-31T14:39:25.509"/>
    <p1510:client id="{23D0725A-C739-F349-5572-0A24EB2DE327}" v="185" dt="2025-08-31T14:27:48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31.08.2025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Koodi </a:t>
            </a:r>
            <a:r>
              <a:rPr lang="en-US" err="1">
                <a:ea typeface="Calibri"/>
                <a:cs typeface="Calibri"/>
              </a:rPr>
              <a:t>kirjutamise</a:t>
            </a:r>
            <a:r>
              <a:rPr lang="en-US">
                <a:ea typeface="Calibri"/>
                <a:cs typeface="Calibri"/>
              </a:rPr>
              <a:t> head </a:t>
            </a:r>
            <a:r>
              <a:rPr lang="en-US" err="1">
                <a:ea typeface="Calibri"/>
                <a:cs typeface="Calibri"/>
              </a:rPr>
              <a:t>tavad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31.08.2025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ol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hackerrank.com/domains/sql" TargetMode="External"/><Relationship Id="rId4" Type="http://schemas.openxmlformats.org/officeDocument/2006/relationships/hyperlink" Target="https://www.w3schools.com/sq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io/" TargetMode="External"/><Relationship Id="rId2" Type="http://schemas.openxmlformats.org/officeDocument/2006/relationships/hyperlink" Target="https://sqliteviz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viz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96BEE-9A76-72C4-375A-62C991CD1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CD10-5621-E068-9167-25ADABC92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põhikäsud</a:t>
            </a:r>
            <a:r>
              <a:rPr lang="en-US"/>
              <a:t> - </a:t>
            </a:r>
            <a:r>
              <a:rPr lang="en-US" err="1"/>
              <a:t>vaatame</a:t>
            </a:r>
            <a:r>
              <a:rPr lang="en-US"/>
              <a:t> </a:t>
            </a:r>
            <a:r>
              <a:rPr lang="en-US" err="1"/>
              <a:t>koos</a:t>
            </a:r>
            <a:r>
              <a:rPr lang="en-US"/>
              <a:t> </a:t>
            </a:r>
            <a:r>
              <a:rPr lang="en-US" err="1"/>
              <a:t>lahendused</a:t>
            </a:r>
            <a:r>
              <a:rPr lang="en-US"/>
              <a:t> </a:t>
            </a:r>
            <a:r>
              <a:rPr lang="en-US" err="1"/>
              <a:t>üle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D3A3-A166-EB4A-E787-94B4118BFE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01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9E23-325B-FBA2-1EF5-41153F1F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721C-D277-0541-FE4C-57FDB56A06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979AC4-FC3A-C148-1B50-62D39496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76147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C9A9-D04A-103B-54F8-01C27A2EF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2F55-01EB-38B4-B089-9D487AC4F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kirjeldav</a:t>
            </a:r>
            <a:r>
              <a:rPr lang="en-US"/>
              <a:t> </a:t>
            </a:r>
            <a:r>
              <a:rPr lang="en-US" err="1"/>
              <a:t>statistika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6978-9EE3-A1AE-8812-49901C2E5A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2CFD7-E0AE-CAFB-FD62-2D9E32335DFA}"/>
              </a:ext>
            </a:extLst>
          </p:cNvPr>
          <p:cNvSpPr txBox="1"/>
          <p:nvPr/>
        </p:nvSpPr>
        <p:spPr>
          <a:xfrm>
            <a:off x="677170" y="1222424"/>
            <a:ext cx="10386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Iseseisvalt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: sql_ulesanded_3.txt</a:t>
            </a: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881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B7356-7B64-F84B-96D7-F43FEC3B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2502-5CCC-91CC-DC4B-06F9FE71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 </a:t>
            </a:r>
            <a:r>
              <a:rPr lang="en-US" err="1"/>
              <a:t>kirjeldav</a:t>
            </a:r>
            <a:r>
              <a:rPr lang="en-US"/>
              <a:t> </a:t>
            </a:r>
            <a:r>
              <a:rPr lang="en-US" err="1"/>
              <a:t>statstika</a:t>
            </a:r>
            <a:r>
              <a:rPr lang="en-US"/>
              <a:t> - </a:t>
            </a:r>
            <a:r>
              <a:rPr lang="en-US" err="1"/>
              <a:t>vaatame</a:t>
            </a:r>
            <a:r>
              <a:rPr lang="en-US"/>
              <a:t> </a:t>
            </a:r>
            <a:r>
              <a:rPr lang="en-US" err="1"/>
              <a:t>koos</a:t>
            </a:r>
            <a:r>
              <a:rPr lang="en-US"/>
              <a:t> </a:t>
            </a:r>
            <a:r>
              <a:rPr lang="en-US" err="1"/>
              <a:t>lahendused</a:t>
            </a:r>
            <a:r>
              <a:rPr lang="en-US"/>
              <a:t> </a:t>
            </a:r>
            <a:r>
              <a:rPr lang="en-US" err="1"/>
              <a:t>üle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BE55-1891-6FE5-965D-BD5310DDFC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9708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D298-D9EB-E866-8230-698261C8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8EF-5EC7-F557-D61C-4B678F32E3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58257-FE23-E665-46B1-A3F5D0C0F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6576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6864-A05B-EF9F-B85B-7225F6FAD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</a:t>
            </a:r>
            <a:r>
              <a:rPr lang="en-US" err="1"/>
              <a:t>tabelite</a:t>
            </a:r>
            <a:r>
              <a:rPr lang="en-US"/>
              <a:t> </a:t>
            </a:r>
            <a:r>
              <a:rPr lang="en-US" err="1"/>
              <a:t>ühendamine</a:t>
            </a:r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5BF0C907-9C51-2298-A293-3FA385474F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70181" y="1024182"/>
            <a:ext cx="3946694" cy="51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1A17-FC75-9EBB-18D3-5421C51EC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C8A0-7075-F5E7-FB08-54655B51F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tabelite</a:t>
            </a:r>
            <a:r>
              <a:rPr lang="en-US"/>
              <a:t> </a:t>
            </a:r>
            <a:r>
              <a:rPr lang="en-US" err="1"/>
              <a:t>ühendamine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E06F-28ED-8FB3-6B5E-CD776866B6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C0BAC-6C7D-82E8-4B1F-5672297476A1}"/>
              </a:ext>
            </a:extLst>
          </p:cNvPr>
          <p:cNvSpPr txBox="1"/>
          <p:nvPr/>
        </p:nvSpPr>
        <p:spPr>
          <a:xfrm>
            <a:off x="677170" y="1222424"/>
            <a:ext cx="10386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Iseseisvalt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: sql_ulesanded_4.txt</a:t>
            </a: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2848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E66BC-8679-220F-7F9D-6A113CD42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2DA2-D9BB-347E-6673-353548C6A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 </a:t>
            </a:r>
            <a:r>
              <a:rPr lang="en-US" err="1"/>
              <a:t>tabelite</a:t>
            </a:r>
            <a:r>
              <a:rPr lang="en-US"/>
              <a:t> </a:t>
            </a:r>
            <a:r>
              <a:rPr lang="en-US" err="1"/>
              <a:t>ühendamine</a:t>
            </a:r>
            <a:r>
              <a:rPr lang="en-US"/>
              <a:t> - </a:t>
            </a:r>
            <a:r>
              <a:rPr lang="en-US" err="1"/>
              <a:t>vaatame</a:t>
            </a:r>
            <a:r>
              <a:rPr lang="en-US"/>
              <a:t> </a:t>
            </a:r>
            <a:r>
              <a:rPr lang="en-US" err="1"/>
              <a:t>koos</a:t>
            </a:r>
            <a:r>
              <a:rPr lang="en-US"/>
              <a:t> </a:t>
            </a:r>
            <a:r>
              <a:rPr lang="en-US" err="1"/>
              <a:t>lahendused</a:t>
            </a:r>
            <a:r>
              <a:rPr lang="en-US"/>
              <a:t> </a:t>
            </a:r>
            <a:r>
              <a:rPr lang="en-US" err="1"/>
              <a:t>üle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85-F479-EE0E-8349-28BDEEF52E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73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7A8FE-19F6-9C13-4D99-8744F249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9A78-8BE3-B792-DDB1-AE1AB18F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teostamise</a:t>
            </a:r>
            <a:r>
              <a:rPr lang="en-US"/>
              <a:t> </a:t>
            </a:r>
            <a:r>
              <a:rPr lang="en-US" err="1"/>
              <a:t>järjekord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55C9B-B86D-AF94-D837-6292B30A45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Inter"/>
              </a:rPr>
              <a:t>1. FROM/JOIN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Defineerib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milliseid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kasutatakse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2. WHERE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3. GROUP BY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Grupeerib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4. HAVING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grupeeritud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5. SELECT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Valib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tulbad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näidata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6. ORDER BY </a:t>
            </a:r>
          </a:p>
          <a:p>
            <a:pPr marL="800100" lvl="1">
              <a:buClr>
                <a:srgbClr val="121212"/>
              </a:buClr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Sorteerib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7. LIMIT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Jätab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alles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täpsustatud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ridu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800100" lvl="1">
              <a:buFont typeface="Wingdings" panose="020B0502030000000004" pitchFamily="34" charset="0"/>
              <a:buChar char="Ø"/>
            </a:pPr>
            <a:endParaRPr lang="en-US"/>
          </a:p>
          <a:p>
            <a:pPr marL="285750" indent="-285750">
              <a:buClr>
                <a:srgbClr val="121212"/>
              </a:buClr>
            </a:pPr>
            <a:r>
              <a:rPr lang="en-US" err="1">
                <a:ea typeface="Inter"/>
              </a:rPr>
              <a:t>Teostamise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muutub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oluliseks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suuremate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puhul</a:t>
            </a:r>
            <a:r>
              <a:rPr lang="en-US">
                <a:ea typeface="Inter"/>
              </a:rPr>
              <a:t>. Mida </a:t>
            </a:r>
            <a:r>
              <a:rPr lang="en-US" err="1">
                <a:ea typeface="Inter"/>
              </a:rPr>
              <a:t>varasemas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sammus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tulemusi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piirata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seda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optimaalsem</a:t>
            </a:r>
            <a:r>
              <a:rPr lang="en-US">
                <a:ea typeface="Inter"/>
              </a:rPr>
              <a:t> (</a:t>
            </a:r>
            <a:r>
              <a:rPr lang="en-US" err="1">
                <a:ea typeface="Inter"/>
              </a:rPr>
              <a:t>kiirem</a:t>
            </a:r>
            <a:r>
              <a:rPr lang="en-US">
                <a:ea typeface="Inter"/>
              </a:rPr>
              <a:t>) on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teostus</a:t>
            </a:r>
            <a:r>
              <a:rPr lang="en-US">
                <a:ea typeface="Inter"/>
              </a:rPr>
              <a:t>.</a:t>
            </a:r>
            <a:endParaRPr lang="en-US"/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87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57B5-07D7-02BA-E1BF-B8AD99B2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E88A-0FCF-440A-B05F-1501C2CA4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FD651E-343F-D29C-56A2-9EDD113BB2D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71727321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Andmebaasid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SQL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SQL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pärimiseks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SQL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kirjeldamiseks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SQL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tabelite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ühendamine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FD1D6-6D54-AD90-2CF5-8A45ABA3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2E15-1B73-3161-C798-5619BA03E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Andmebaasid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FA2A-7EEC-CD9E-5FCE-B380E3A44B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Andmebaas</a:t>
            </a:r>
            <a:r>
              <a:rPr lang="en-US" sz="2400" dirty="0">
                <a:ea typeface="Inter"/>
              </a:rPr>
              <a:t> = </a:t>
            </a:r>
            <a:r>
              <a:rPr lang="en-US" sz="2400" dirty="0" err="1">
                <a:ea typeface="Inter"/>
              </a:rPr>
              <a:t>masiloetav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süsteemne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andmete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kogum</a:t>
            </a: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Asukoht</a:t>
            </a:r>
            <a:r>
              <a:rPr lang="en-US" sz="2400" dirty="0">
                <a:ea typeface="Inter"/>
              </a:rPr>
              <a:t>: </a:t>
            </a:r>
            <a:r>
              <a:rPr lang="en-US" sz="2400" dirty="0" err="1">
                <a:ea typeface="Inter"/>
              </a:rPr>
              <a:t>lokaalne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andmebaas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kohalik</a:t>
            </a:r>
            <a:r>
              <a:rPr lang="en-US" sz="2400" dirty="0">
                <a:ea typeface="Inter"/>
              </a:rPr>
              <a:t> (on-prem) server </a:t>
            </a:r>
            <a:r>
              <a:rPr lang="en-US" sz="2400" dirty="0" err="1">
                <a:ea typeface="Inter"/>
              </a:rPr>
              <a:t>või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pilveserver</a:t>
            </a: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Relatsiooniline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andmebaas</a:t>
            </a:r>
            <a:endParaRPr lang="en-US" sz="24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Andmed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tabelites</a:t>
            </a:r>
            <a:r>
              <a:rPr lang="en-US" sz="2000" dirty="0">
                <a:ea typeface="Inter"/>
              </a:rPr>
              <a:t> – </a:t>
            </a:r>
            <a:r>
              <a:rPr lang="en-US" sz="2000" dirty="0" err="1">
                <a:ea typeface="Inter"/>
              </a:rPr>
              <a:t>ridades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objektid</a:t>
            </a:r>
            <a:r>
              <a:rPr lang="en-US" sz="2000" dirty="0">
                <a:ea typeface="Inter"/>
              </a:rPr>
              <a:t> ja </a:t>
            </a:r>
            <a:r>
              <a:rPr lang="en-US" sz="2000" dirty="0" err="1">
                <a:ea typeface="Inter"/>
              </a:rPr>
              <a:t>tulpades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objektide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atribuudid</a:t>
            </a:r>
            <a:endParaRPr lang="en-US" sz="20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Tabeleid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saab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omavahel</a:t>
            </a:r>
            <a:r>
              <a:rPr lang="en-US" sz="2000" dirty="0">
                <a:ea typeface="Inter"/>
              </a:rPr>
              <a:t> ID </a:t>
            </a:r>
            <a:r>
              <a:rPr lang="en-US" sz="2000" dirty="0" err="1">
                <a:ea typeface="Inter"/>
              </a:rPr>
              <a:t>tulpade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alusel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ühendada</a:t>
            </a:r>
            <a:endParaRPr lang="en-US" sz="20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Sobiv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struktureeritud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andmete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haldamiseks</a:t>
            </a:r>
            <a:endParaRPr lang="en-US" sz="2000" dirty="0">
              <a:ea typeface="Inter"/>
            </a:endParaRPr>
          </a:p>
          <a:p>
            <a:pPr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Mitte-</a:t>
            </a:r>
            <a:r>
              <a:rPr lang="en-US" sz="2400" dirty="0" err="1">
                <a:ea typeface="Inter"/>
              </a:rPr>
              <a:t>relatsiooniline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andmebaas</a:t>
            </a:r>
            <a:endParaRPr lang="en-US" sz="2400" dirty="0">
              <a:ea typeface="Inter"/>
            </a:endParaRPr>
          </a:p>
          <a:p>
            <a:pPr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Sobiv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nii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struktureeritud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kui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mitte-struktureeritud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andmete</a:t>
            </a:r>
            <a:r>
              <a:rPr lang="en-US" sz="2000" dirty="0">
                <a:ea typeface="Inter"/>
              </a:rPr>
              <a:t> (</a:t>
            </a:r>
            <a:r>
              <a:rPr lang="en-US" sz="2000" dirty="0" err="1">
                <a:ea typeface="Inter"/>
              </a:rPr>
              <a:t>nt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pildid</a:t>
            </a:r>
            <a:r>
              <a:rPr lang="en-US" sz="2000" dirty="0">
                <a:ea typeface="Inter"/>
              </a:rPr>
              <a:t>, </a:t>
            </a:r>
            <a:r>
              <a:rPr lang="en-US" sz="2000" dirty="0" err="1">
                <a:ea typeface="Inter"/>
              </a:rPr>
              <a:t>videod</a:t>
            </a:r>
            <a:r>
              <a:rPr lang="en-US" sz="2000" dirty="0">
                <a:ea typeface="Inter"/>
              </a:rPr>
              <a:t>, </a:t>
            </a:r>
            <a:r>
              <a:rPr lang="en-US" sz="2000" dirty="0" err="1">
                <a:ea typeface="Inter"/>
              </a:rPr>
              <a:t>dokumendid</a:t>
            </a:r>
            <a:r>
              <a:rPr lang="en-US" sz="2000" dirty="0">
                <a:ea typeface="Inter"/>
              </a:rPr>
              <a:t>) </a:t>
            </a:r>
            <a:r>
              <a:rPr lang="en-US" sz="2000" dirty="0" err="1">
                <a:ea typeface="Inter"/>
              </a:rPr>
              <a:t>haldamiseks</a:t>
            </a:r>
            <a:endParaRPr lang="en-US" sz="20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 dirty="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0301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C2F-3280-BC22-2A46-C74003267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064D-7600-112B-3822-AA7BE65810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SQL – Structured Query Language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Andmebaaside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päringukeel</a:t>
            </a:r>
            <a:r>
              <a:rPr lang="en-US" sz="2000" dirty="0">
                <a:ea typeface="Inter"/>
              </a:rPr>
              <a:t>, </a:t>
            </a:r>
            <a:r>
              <a:rPr lang="en-US" sz="2000" dirty="0" err="1">
                <a:ea typeface="Inter"/>
              </a:rPr>
              <a:t>arendatud</a:t>
            </a:r>
            <a:r>
              <a:rPr lang="en-US" sz="2000" dirty="0">
                <a:ea typeface="Inter"/>
              </a:rPr>
              <a:t> 1980ndatel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Päring</a:t>
            </a:r>
            <a:r>
              <a:rPr lang="en-US" sz="2000" dirty="0">
                <a:ea typeface="Inter"/>
              </a:rPr>
              <a:t> - </a:t>
            </a:r>
            <a:r>
              <a:rPr lang="en-US" sz="2000" dirty="0" err="1">
                <a:ea typeface="Inter"/>
              </a:rPr>
              <a:t>pöördumine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andmebaasi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poole</a:t>
            </a:r>
            <a:endParaRPr lang="en-US" sz="20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Inter"/>
              </a:rPr>
              <a:t>CRUD – Create, Read, Update, Delete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Süntaks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ingliskeelne</a:t>
            </a:r>
            <a:endParaRPr lang="en-US" sz="20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Erinevad</a:t>
            </a:r>
            <a:r>
              <a:rPr lang="en-US" sz="2000" dirty="0">
                <a:ea typeface="Inter"/>
              </a:rPr>
              <a:t> "</a:t>
            </a:r>
            <a:r>
              <a:rPr lang="en-US" sz="2000" dirty="0" err="1">
                <a:ea typeface="Inter"/>
              </a:rPr>
              <a:t>dialektid</a:t>
            </a:r>
            <a:r>
              <a:rPr lang="en-US" sz="2000" dirty="0">
                <a:ea typeface="Inter"/>
              </a:rPr>
              <a:t>" -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MS SQL Server, MySQL, PostgreSQL, Oracle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Harjutamiseks</a:t>
            </a:r>
            <a:r>
              <a:rPr lang="en-US" sz="2000" dirty="0">
                <a:ea typeface="Inter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+mn-lt"/>
                <a:cs typeface="+mn-lt"/>
                <a:hlinkClick r:id="rId3"/>
              </a:rPr>
              <a:t>SQLBolt</a:t>
            </a:r>
            <a:r>
              <a:rPr lang="en-US" sz="2000" dirty="0">
                <a:ea typeface="+mn-lt"/>
                <a:cs typeface="+mn-lt"/>
                <a:hlinkClick r:id="rId3"/>
              </a:rPr>
              <a:t> - Learn SQL - Introduction to SQL</a:t>
            </a:r>
            <a:endParaRPr lang="en-US" sz="20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+mn-lt"/>
                <a:cs typeface="+mn-lt"/>
                <a:hlinkClick r:id="rId4"/>
              </a:rPr>
              <a:t>https://www.w3schools.com/sql/</a:t>
            </a:r>
            <a:endParaRPr lang="en-US" sz="2000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+mn-lt"/>
                <a:cs typeface="+mn-lt"/>
                <a:hlinkClick r:id="rId5"/>
              </a:rPr>
              <a:t>https://www.hackerrank.com/domains/sql</a:t>
            </a:r>
            <a:r>
              <a:rPr lang="en-US" sz="20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5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ECD2E-5A2F-C1DE-C39A-7E738490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B316-CBF9-C6C5-35FC-5D0CF6B3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SQL – </a:t>
            </a:r>
            <a:r>
              <a:rPr lang="en-US" sz="2800" err="1"/>
              <a:t>päringu</a:t>
            </a:r>
            <a:r>
              <a:rPr lang="en-US" sz="2800"/>
              <a:t> </a:t>
            </a:r>
            <a:r>
              <a:rPr lang="en-US" sz="2800" err="1"/>
              <a:t>kirjutamise</a:t>
            </a:r>
            <a:r>
              <a:rPr lang="en-US" sz="2800"/>
              <a:t> programmid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F1A-150B-CE15-B386-ADFA92B97C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Palju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erinevaid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käsitleme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kolme</a:t>
            </a:r>
            <a:r>
              <a:rPr lang="en-US" sz="2400">
                <a:ea typeface="Inter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+mn-lt"/>
                <a:cs typeface="+mn-lt"/>
              </a:rPr>
              <a:t>sqliteviz</a:t>
            </a:r>
            <a:r>
              <a:rPr lang="en-US" sz="2000">
                <a:ea typeface="+mn-lt"/>
                <a:cs typeface="+mn-lt"/>
              </a:rPr>
              <a:t> - </a:t>
            </a:r>
            <a:r>
              <a:rPr lang="en-US" sz="2000" err="1">
                <a:ea typeface="+mn-lt"/>
                <a:cs typeface="+mn-lt"/>
              </a:rPr>
              <a:t>tasuta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brauseris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kasutatav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piiratud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allikad</a:t>
            </a:r>
            <a:r>
              <a:rPr lang="en-US" sz="2000">
                <a:ea typeface="+mn-lt"/>
                <a:cs typeface="+mn-lt"/>
              </a:rPr>
              <a:t> – CSV, JSON, NDJSON)</a:t>
            </a:r>
            <a:endParaRPr lang="en-US" sz="2000">
              <a:cs typeface="+mn-lt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+mn-lt"/>
                <a:cs typeface="+mn-lt"/>
                <a:hlinkClick r:id="rId2"/>
              </a:rPr>
              <a:t>https://sqliteviz.com/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DBeaver</a:t>
            </a:r>
            <a:r>
              <a:rPr lang="en-US" sz="2000">
                <a:ea typeface="Inter"/>
              </a:rPr>
              <a:t> Community – </a:t>
            </a:r>
            <a:r>
              <a:rPr lang="en-US" sz="2000" err="1">
                <a:ea typeface="Inter"/>
              </a:rPr>
              <a:t>tasuta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andmebaasi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haldusprogramm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laadida</a:t>
            </a:r>
            <a:endParaRPr lang="en-US" sz="2000"/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+mn-lt"/>
                <a:cs typeface="+mn-lt"/>
                <a:hlinkClick r:id="rId3"/>
              </a:rPr>
              <a:t>https://dbeaver.io/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VS Code – </a:t>
            </a:r>
            <a:r>
              <a:rPr lang="en-US" sz="2000" err="1">
                <a:ea typeface="Inter"/>
              </a:rPr>
              <a:t>tasuta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koodihaldusprogramm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laadida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ühendub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Gitiga</a:t>
            </a:r>
            <a:endParaRPr lang="en-US" sz="2000" err="1"/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+mn-lt"/>
                <a:cs typeface="+mn-lt"/>
                <a:hlinkClick r:id="rId4"/>
              </a:rPr>
              <a:t>https://code.visualstudio.com/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2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95206-4288-64AF-A2BF-CFAD4DEF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1F95-8F35-B433-388E-E7B65E658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käskude</a:t>
            </a:r>
            <a:r>
              <a:rPr lang="en-US"/>
              <a:t> </a:t>
            </a:r>
            <a:r>
              <a:rPr lang="en-US" err="1"/>
              <a:t>järjekord</a:t>
            </a:r>
            <a:r>
              <a:rPr lang="en-US"/>
              <a:t> </a:t>
            </a:r>
            <a:r>
              <a:rPr lang="en-US" err="1"/>
              <a:t>päringus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36A8-561C-3297-A6A5-7DF802E3D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B730E-273A-95C0-F7CF-AD9EC22FFA5D}"/>
              </a:ext>
            </a:extLst>
          </p:cNvPr>
          <p:cNvSpPr txBox="1"/>
          <p:nvPr/>
        </p:nvSpPr>
        <p:spPr>
          <a:xfrm>
            <a:off x="703553" y="1327957"/>
            <a:ext cx="10667632" cy="2952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SELECT </a:t>
            </a:r>
            <a:r>
              <a:rPr lang="en-US" dirty="0">
                <a:ea typeface="Inter"/>
              </a:rPr>
              <a:t>column1, column2, 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FROM </a:t>
            </a:r>
            <a:r>
              <a:rPr lang="en-US" dirty="0" err="1">
                <a:ea typeface="Inter"/>
              </a:rPr>
              <a:t>table_name</a:t>
            </a:r>
            <a:endParaRPr lang="en-US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WHERE </a:t>
            </a:r>
            <a:r>
              <a:rPr lang="en-US" dirty="0">
                <a:ea typeface="Inter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GROUP BY</a:t>
            </a:r>
            <a:r>
              <a:rPr lang="en-US" dirty="0">
                <a:ea typeface="Inter"/>
              </a:rPr>
              <a:t> column1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HAVING</a:t>
            </a:r>
            <a:r>
              <a:rPr lang="en-US" dirty="0">
                <a:ea typeface="Inter"/>
              </a:rPr>
              <a:t> condition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ORDER BY</a:t>
            </a:r>
            <a:r>
              <a:rPr lang="en-US" dirty="0">
                <a:ea typeface="Inter"/>
              </a:rPr>
              <a:t> column1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ea typeface="Inter"/>
              </a:rPr>
              <a:t>LIMIT </a:t>
            </a:r>
            <a:r>
              <a:rPr lang="en-US" dirty="0">
                <a:ea typeface="Inter"/>
              </a:rPr>
              <a:t>number;</a:t>
            </a:r>
          </a:p>
        </p:txBody>
      </p:sp>
    </p:spTree>
    <p:extLst>
      <p:ext uri="{BB962C8B-B14F-4D97-AF65-F5344CB8AC3E}">
        <p14:creationId xmlns:p14="http://schemas.microsoft.com/office/powerpoint/2010/main" val="6523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A2250-7D37-3829-65F1-E12C06791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968-76FB-84EE-6061-FD613CB7A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põhikäsud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1965-180D-1AC8-1EAC-AA0D8FB25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B63D7-8625-0273-BB8D-70F4FFAE506E}"/>
              </a:ext>
            </a:extLst>
          </p:cNvPr>
          <p:cNvSpPr txBox="1"/>
          <p:nvPr/>
        </p:nvSpPr>
        <p:spPr>
          <a:xfrm>
            <a:off x="677170" y="1222424"/>
            <a:ext cx="1038621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Inter"/>
                <a:hlinkClick r:id="rId2"/>
              </a:rPr>
              <a:t>https://sqliteviz.com/</a:t>
            </a:r>
            <a:endParaRPr lang="en-US" sz="2000" dirty="0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ea typeface="Inter"/>
              </a:rPr>
              <a:t>Laeme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üles</a:t>
            </a:r>
            <a:r>
              <a:rPr lang="en-US" sz="2000" dirty="0">
                <a:ea typeface="Inter"/>
              </a:rPr>
              <a:t> CSV </a:t>
            </a:r>
            <a:r>
              <a:rPr lang="en-US" sz="2000" dirty="0" err="1">
                <a:ea typeface="Inter"/>
              </a:rPr>
              <a:t>failid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 err="1">
                <a:ea typeface="Inter"/>
              </a:rPr>
              <a:t>Github</a:t>
            </a:r>
            <a:r>
              <a:rPr lang="en-US" sz="2000" dirty="0">
                <a:ea typeface="Inter"/>
              </a:rPr>
              <a:t> --&gt; Day6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SalesTable</a:t>
            </a:r>
            <a:endParaRPr lang="en-US" sz="2000">
              <a:ea typeface="Inter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SalesRepTable</a:t>
            </a:r>
            <a:endParaRPr lang="en-US" sz="2000">
              <a:ea typeface="Inter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BudgetSalesRep</a:t>
            </a:r>
            <a:endParaRPr lang="en-US" sz="2000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ea typeface="Inter"/>
              </a:rPr>
              <a:t>GitHubi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ülesannete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failid</a:t>
            </a:r>
            <a:r>
              <a:rPr lang="en-US" sz="2000" dirty="0">
                <a:ea typeface="Inter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ea typeface="Inter"/>
              </a:rPr>
              <a:t>Day6 --&gt; 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sql_ulesanded_1.txt</a:t>
            </a: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186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C8894-EA7E-D031-E39B-D15A9A1A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B3F8-1072-F92A-474F-F8B757A392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59C4DD-AD06-746E-A9D2-C5E11441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31614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17EF-948F-440F-9776-D47D6378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7675-D5E2-4284-152D-B43170B2B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põhikäsud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3DF0-7EC7-0A70-4125-F5DB0D9859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D8A84-5C3E-D3EC-7BBA-46AD750AB1C1}"/>
              </a:ext>
            </a:extLst>
          </p:cNvPr>
          <p:cNvSpPr txBox="1"/>
          <p:nvPr/>
        </p:nvSpPr>
        <p:spPr>
          <a:xfrm>
            <a:off x="677170" y="1222424"/>
            <a:ext cx="10386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Iseseisvalt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: sql_ulesanded_2.txt</a:t>
            </a: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29900480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 New</vt:lpstr>
      <vt:lpstr>Wingdings</vt:lpstr>
      <vt:lpstr>Calibri</vt:lpstr>
      <vt:lpstr>Arial</vt:lpstr>
      <vt:lpstr>Inter</vt:lpstr>
      <vt:lpstr>Poppins SemiBold</vt:lpstr>
      <vt:lpstr>Inter Bold</vt:lpstr>
      <vt:lpstr>BCS</vt:lpstr>
      <vt:lpstr>Vali Andmetarkus!</vt:lpstr>
      <vt:lpstr>Päevakava - VI päev</vt:lpstr>
      <vt:lpstr>Andmebaasid</vt:lpstr>
      <vt:lpstr>SQL </vt:lpstr>
      <vt:lpstr>SQL – päringu kirjutamise programmid</vt:lpstr>
      <vt:lpstr>SQL –  käskude järjekord päringus</vt:lpstr>
      <vt:lpstr>SQL –  põhikäsud</vt:lpstr>
      <vt:lpstr>Paus 10:30-10:45</vt:lpstr>
      <vt:lpstr>SQL –  põhikäsud</vt:lpstr>
      <vt:lpstr>SQL –  põhikäsud - vaatame koos lahendused üle</vt:lpstr>
      <vt:lpstr>Lõunapaus 12:15-13:15</vt:lpstr>
      <vt:lpstr>SQL –  kirjeldav statistika</vt:lpstr>
      <vt:lpstr>SQL –   kirjeldav statstika - vaatame koos lahendused üle</vt:lpstr>
      <vt:lpstr>Paus 14:45-15:00</vt:lpstr>
      <vt:lpstr>SQL – tabelite ühendamine</vt:lpstr>
      <vt:lpstr>SQL –  tabelite ühendamine</vt:lpstr>
      <vt:lpstr>SQL –   tabelite ühendamine - vaatame koos lahendused üle</vt:lpstr>
      <vt:lpstr>SQL –  päringu teostamise järjekord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35</cp:revision>
  <dcterms:created xsi:type="dcterms:W3CDTF">2021-08-27T11:35:28Z</dcterms:created>
  <dcterms:modified xsi:type="dcterms:W3CDTF">2025-08-31T14:43:18Z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