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417" r:id="rId5"/>
    <p:sldId id="544" r:id="rId6"/>
    <p:sldId id="589" r:id="rId7"/>
    <p:sldId id="590" r:id="rId8"/>
    <p:sldId id="591" r:id="rId9"/>
    <p:sldId id="592" r:id="rId10"/>
    <p:sldId id="594" r:id="rId11"/>
    <p:sldId id="604" r:id="rId12"/>
    <p:sldId id="595" r:id="rId13"/>
    <p:sldId id="593" r:id="rId14"/>
    <p:sldId id="596" r:id="rId15"/>
    <p:sldId id="598" r:id="rId16"/>
    <p:sldId id="599" r:id="rId17"/>
    <p:sldId id="600" r:id="rId18"/>
    <p:sldId id="601" r:id="rId19"/>
    <p:sldId id="602" r:id="rId20"/>
    <p:sldId id="603" r:id="rId21"/>
  </p:sldIdLst>
  <p:sldSz cx="12192000" cy="6858000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Inter" panose="020B0604020202020204" charset="0"/>
      <p:regular r:id="rId28"/>
      <p:bold r:id="rId29"/>
    </p:embeddedFont>
    <p:embeddedFont>
      <p:font typeface="Inter Bold" panose="020B0604020202020204" charset="0"/>
      <p:bold r:id="rId30"/>
    </p:embeddedFont>
    <p:embeddedFont>
      <p:font typeface="Poppins SemiBold" panose="00000700000000000000" pitchFamily="2" charset="0"/>
      <p:bold r:id="rId31"/>
      <p:boldItalic r:id="rId32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74516-F337-429E-BA00-F1B834D8EE56}" v="77" dt="2025-08-28T13:34:09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BE274516-F337-429E-BA00-F1B834D8EE56}"/>
    <pc:docChg chg="custSel addSld modSld sldOrd">
      <pc:chgData name="Virve Räni" userId="161a7437-7ef4-49ec-91bf-54882f313dfe" providerId="ADAL" clId="{BE274516-F337-429E-BA00-F1B834D8EE56}" dt="2025-08-29T13:34:01.572" v="512" actId="20577"/>
      <pc:docMkLst>
        <pc:docMk/>
      </pc:docMkLst>
      <pc:sldChg chg="modNotesTx">
        <pc:chgData name="Virve Räni" userId="161a7437-7ef4-49ec-91bf-54882f313dfe" providerId="ADAL" clId="{BE274516-F337-429E-BA00-F1B834D8EE56}" dt="2025-08-28T13:27:10.138" v="0" actId="20577"/>
        <pc:sldMkLst>
          <pc:docMk/>
          <pc:sldMk cId="4169291970" sldId="417"/>
        </pc:sldMkLst>
      </pc:sldChg>
      <pc:sldChg chg="modSp mod">
        <pc:chgData name="Virve Räni" userId="161a7437-7ef4-49ec-91bf-54882f313dfe" providerId="ADAL" clId="{BE274516-F337-429E-BA00-F1B834D8EE56}" dt="2025-08-29T05:57:32.051" v="302" actId="20577"/>
        <pc:sldMkLst>
          <pc:docMk/>
          <pc:sldMk cId="2669106725" sldId="589"/>
        </pc:sldMkLst>
        <pc:spChg chg="mod">
          <ac:chgData name="Virve Räni" userId="161a7437-7ef4-49ec-91bf-54882f313dfe" providerId="ADAL" clId="{BE274516-F337-429E-BA00-F1B834D8EE56}" dt="2025-08-29T05:57:32.051" v="302" actId="20577"/>
          <ac:spMkLst>
            <pc:docMk/>
            <pc:sldMk cId="2669106725" sldId="589"/>
            <ac:spMk id="4" creationId="{EAF54E90-61EC-06AA-D6ED-1B1A7B0E04B9}"/>
          </ac:spMkLst>
        </pc:spChg>
      </pc:sldChg>
      <pc:sldChg chg="modSp mod ord">
        <pc:chgData name="Virve Räni" userId="161a7437-7ef4-49ec-91bf-54882f313dfe" providerId="ADAL" clId="{BE274516-F337-429E-BA00-F1B834D8EE56}" dt="2025-08-29T09:40:39.589" v="341" actId="20577"/>
        <pc:sldMkLst>
          <pc:docMk/>
          <pc:sldMk cId="2202294819" sldId="595"/>
        </pc:sldMkLst>
        <pc:spChg chg="mod">
          <ac:chgData name="Virve Räni" userId="161a7437-7ef4-49ec-91bf-54882f313dfe" providerId="ADAL" clId="{BE274516-F337-429E-BA00-F1B834D8EE56}" dt="2025-08-29T09:40:39.589" v="341" actId="20577"/>
          <ac:spMkLst>
            <pc:docMk/>
            <pc:sldMk cId="2202294819" sldId="595"/>
            <ac:spMk id="2" creationId="{45357113-50DA-68D2-E5DE-147E8B638161}"/>
          </ac:spMkLst>
        </pc:spChg>
      </pc:sldChg>
      <pc:sldChg chg="modSp add mod modAnim">
        <pc:chgData name="Virve Räni" userId="161a7437-7ef4-49ec-91bf-54882f313dfe" providerId="ADAL" clId="{BE274516-F337-429E-BA00-F1B834D8EE56}" dt="2025-08-28T13:34:09.946" v="96"/>
        <pc:sldMkLst>
          <pc:docMk/>
          <pc:sldMk cId="2014094008" sldId="603"/>
        </pc:sldMkLst>
        <pc:spChg chg="mod">
          <ac:chgData name="Virve Räni" userId="161a7437-7ef4-49ec-91bf-54882f313dfe" providerId="ADAL" clId="{BE274516-F337-429E-BA00-F1B834D8EE56}" dt="2025-08-28T13:33:15.452" v="19" actId="20577"/>
          <ac:spMkLst>
            <pc:docMk/>
            <pc:sldMk cId="2014094008" sldId="603"/>
            <ac:spMk id="2" creationId="{C0E2CC26-D9F2-A1D4-024C-1B1F7D094EA1}"/>
          </ac:spMkLst>
        </pc:spChg>
        <pc:spChg chg="mod">
          <ac:chgData name="Virve Räni" userId="161a7437-7ef4-49ec-91bf-54882f313dfe" providerId="ADAL" clId="{BE274516-F337-429E-BA00-F1B834D8EE56}" dt="2025-08-28T13:34:09.946" v="96"/>
          <ac:spMkLst>
            <pc:docMk/>
            <pc:sldMk cId="2014094008" sldId="603"/>
            <ac:spMk id="4" creationId="{28490C58-89E8-246D-9F8B-E465AADC9CA7}"/>
          </ac:spMkLst>
        </pc:spChg>
      </pc:sldChg>
      <pc:sldChg chg="modSp new mod ord">
        <pc:chgData name="Virve Räni" userId="161a7437-7ef4-49ec-91bf-54882f313dfe" providerId="ADAL" clId="{BE274516-F337-429E-BA00-F1B834D8EE56}" dt="2025-08-29T13:34:01.572" v="512" actId="20577"/>
        <pc:sldMkLst>
          <pc:docMk/>
          <pc:sldMk cId="1361550783" sldId="604"/>
        </pc:sldMkLst>
        <pc:spChg chg="mod">
          <ac:chgData name="Virve Räni" userId="161a7437-7ef4-49ec-91bf-54882f313dfe" providerId="ADAL" clId="{BE274516-F337-429E-BA00-F1B834D8EE56}" dt="2025-08-29T13:34:01.572" v="512" actId="20577"/>
          <ac:spMkLst>
            <pc:docMk/>
            <pc:sldMk cId="1361550783" sldId="604"/>
            <ac:spMk id="2" creationId="{E3129400-AEB4-F66A-F62F-405D92BF535B}"/>
          </ac:spMkLst>
        </pc:spChg>
        <pc:spChg chg="mod">
          <ac:chgData name="Virve Räni" userId="161a7437-7ef4-49ec-91bf-54882f313dfe" providerId="ADAL" clId="{BE274516-F337-429E-BA00-F1B834D8EE56}" dt="2025-08-29T13:18:10.190" v="511" actId="20577"/>
          <ac:spMkLst>
            <pc:docMk/>
            <pc:sldMk cId="1361550783" sldId="604"/>
            <ac:spMk id="3" creationId="{7EB107CC-9703-F975-7E21-724DACD02F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29.08.2025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29.08.2025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cloud.microsoft/e/x3hNT7BA6b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077F8-C292-6A84-8298-1B0A4F172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B6B0-A819-9D53-F541-0427E36D1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Aktiivsete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arv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staaži</a:t>
            </a:r>
            <a:r>
              <a:rPr lang="en-US" sz="2800" b="1">
                <a:ea typeface="+mj-lt"/>
                <a:cs typeface="+mj-lt"/>
              </a:rPr>
              <a:t> ja </a:t>
            </a:r>
            <a:r>
              <a:rPr lang="en-US" sz="2800" b="1" err="1">
                <a:ea typeface="+mj-lt"/>
                <a:cs typeface="+mj-lt"/>
              </a:rPr>
              <a:t>aja</a:t>
            </a:r>
            <a:r>
              <a:rPr lang="en-US" sz="2800" b="1">
                <a:ea typeface="+mj-lt"/>
                <a:cs typeface="+mj-lt"/>
              </a:rPr>
              <a:t> lõikes</a:t>
            </a:r>
            <a:endParaRPr lang="en-US" sz="28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94A45-CC06-8374-FACC-46D1558E55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07" y="1268413"/>
            <a:ext cx="11950928" cy="4465637"/>
          </a:xfrm>
        </p:spPr>
        <p:txBody>
          <a:bodyPr/>
          <a:lstStyle/>
          <a:p>
            <a:pPr marL="28575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Tenure Group Count = 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Inter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=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LASTDATE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DateTable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Inter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TenureGroups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=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ADDCOLUMNS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&lt;=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&amp;&amp;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(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ISBLANK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|| 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&gt;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),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Inter"/>
              </a:rPr>
              <a:t>TenureCategory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(),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&lt;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"0-1 Years"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&gt;=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&amp;&amp;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&lt;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"1-3 Years"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&gt;=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&amp;&amp;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&lt;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"3-5 Years"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 &gt;= </a:t>
            </a:r>
            <a:r>
              <a:rPr lang="en-US" sz="1200" dirty="0">
                <a:solidFill>
                  <a:srgbClr val="098658"/>
                </a:solidFill>
                <a:latin typeface="Consolas"/>
                <a:ea typeface="Inter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"5+ Years"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Inter"/>
              </a:rPr>
              <a:t>"Unknown"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)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)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Inter"/>
              </a:rPr>
              <a:t>RETURN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COUNTROWS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 err="1">
                <a:solidFill>
                  <a:srgbClr val="008080"/>
                </a:solidFill>
                <a:latin typeface="Consolas"/>
                <a:ea typeface="Inter"/>
              </a:rPr>
              <a:t>TenureGroups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 dirty="0">
              <a:ea typeface="Inter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[</a:t>
            </a:r>
            <a:r>
              <a:rPr lang="en-US" sz="1200" dirty="0" err="1">
                <a:solidFill>
                  <a:srgbClr val="001080"/>
                </a:solidFill>
                <a:latin typeface="Consolas"/>
                <a:ea typeface="Inter"/>
              </a:rPr>
              <a:t>TenureCategory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 = </a:t>
            </a:r>
            <a:r>
              <a:rPr lang="en-US" sz="1200" dirty="0">
                <a:solidFill>
                  <a:srgbClr val="3165BB"/>
                </a:solidFill>
                <a:latin typeface="Consolas"/>
                <a:ea typeface="Inter"/>
              </a:rPr>
              <a:t>SELECTEDVALUE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/>
                <a:ea typeface="Inter"/>
              </a:rPr>
              <a:t>'Tenure Groups Table'[Tenure Group]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Inter"/>
              </a:rPr>
              <a:t>)))</a:t>
            </a:r>
            <a:br>
              <a:rPr lang="en-US" dirty="0"/>
            </a:br>
            <a:endParaRPr lang="en-US" dirty="0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 dirty="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 dirty="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330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B48D9-37EF-87B3-9301-28F1C629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3F06-2AB6-79CC-EB7E-1D6901803E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3B8A8A-8989-55BB-98A0-1F64CFD87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58734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41D2-600B-2E5C-3C40-39420DA9A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Lahkunud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arv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lahkumise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põhjuse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kaupa</a:t>
            </a:r>
            <a:endParaRPr lang="en-US" sz="2800" err="1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B835-68AB-ECF1-B70B-EDF27B0BEB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r>
              <a:rPr lang="en-US" sz="1800" err="1">
                <a:ea typeface="Inter"/>
              </a:rPr>
              <a:t>Mõõdik</a:t>
            </a:r>
            <a:r>
              <a:rPr lang="en-US" sz="1800">
                <a:ea typeface="Inter"/>
              </a:rPr>
              <a:t>: </a:t>
            </a:r>
          </a:p>
          <a:p>
            <a:pPr>
              <a:lnSpc>
                <a:spcPct val="100000"/>
              </a:lnSpc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  Left Employees = </a:t>
            </a:r>
            <a:endParaRPr lang="en-US" sz="2000">
              <a:latin typeface="Consolas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(</a:t>
            </a:r>
            <a:endParaRPr lang="en-US" sz="2000">
              <a:latin typeface="Consolas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COUNTROWS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),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&gt;=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MIN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DateTable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),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&lt;=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MAX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DateTable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), 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0000FF"/>
                </a:solidFill>
                <a:latin typeface="Consolas"/>
                <a:ea typeface="Inter"/>
              </a:rPr>
              <a:t>NOT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ISBLANK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[Leave 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 )</a:t>
            </a:r>
            <a:endParaRPr lang="en-US" sz="2000">
              <a:latin typeface="Consolas"/>
              <a:ea typeface="Inter"/>
            </a:endParaRPr>
          </a:p>
          <a:p>
            <a:pPr lvl="1">
              <a:lnSpc>
                <a:spcPct val="100000"/>
              </a:lnSpc>
            </a:pPr>
            <a:endParaRPr lang="en-US" sz="2000">
              <a:latin typeface="Consolas"/>
            </a:endParaRPr>
          </a:p>
          <a:p>
            <a:pPr marL="342900" indent="-34290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endParaRPr lang="en-US" sz="2000">
              <a:latin typeface="Consolas"/>
            </a:endParaRPr>
          </a:p>
          <a:p>
            <a:pPr marL="342900" indent="-34290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solidFill>
                  <a:srgbClr val="000000"/>
                </a:solidFill>
                <a:latin typeface="Consolas"/>
                <a:ea typeface="Inter"/>
              </a:rPr>
              <a:t>Graafiku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legendi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Inter"/>
              </a:rPr>
              <a:t>lahkumise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Inter"/>
              </a:rPr>
              <a:t>põhjus</a:t>
            </a:r>
            <a:endParaRPr lang="en-US" err="1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2418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FA165-250D-4525-1250-935B69B38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9711-F4F6-415E-F6BE-C62BC9D63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Lahkunud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% </a:t>
            </a:r>
            <a:endParaRPr lang="en-US" sz="2800" b="1">
              <a:solidFill>
                <a:srgbClr val="121212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7558-9A9E-7C2F-DD57-536AEEA204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</a:rPr>
              <a:t>Mõõdik</a:t>
            </a:r>
            <a:r>
              <a:rPr lang="en-US" sz="2000">
                <a:ea typeface="Inter"/>
              </a:rPr>
              <a:t>: </a:t>
            </a:r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Inter"/>
              </a:rPr>
              <a:t>  Employee Turnover = </a:t>
            </a:r>
            <a:r>
              <a:rPr lang="en-US" sz="2400">
                <a:solidFill>
                  <a:srgbClr val="68349C"/>
                </a:solidFill>
                <a:latin typeface="Consolas"/>
                <a:ea typeface="Inter"/>
              </a:rPr>
              <a:t>[Left Employees]</a:t>
            </a:r>
            <a:r>
              <a:rPr lang="en-US" sz="2400">
                <a:solidFill>
                  <a:srgbClr val="000000"/>
                </a:solidFill>
                <a:latin typeface="Consolas"/>
                <a:ea typeface="Inter"/>
              </a:rPr>
              <a:t>/</a:t>
            </a:r>
            <a:r>
              <a:rPr lang="en-US" sz="2400">
                <a:solidFill>
                  <a:srgbClr val="68349C"/>
                </a:solidFill>
                <a:latin typeface="Consolas"/>
                <a:ea typeface="Inter"/>
              </a:rPr>
              <a:t>[Active Employees]</a:t>
            </a:r>
            <a:endParaRPr lang="en-US" sz="2400">
              <a:solidFill>
                <a:srgbClr val="68349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>
              <a:solidFill>
                <a:srgbClr val="000000"/>
              </a:solidFill>
              <a:latin typeface="Consolas"/>
              <a:ea typeface="Inter"/>
            </a:endParaRPr>
          </a:p>
          <a:p>
            <a:pPr lvl="1" indent="-285750">
              <a:lnSpc>
                <a:spcPct val="100000"/>
              </a:lnSpc>
            </a:pPr>
            <a:r>
              <a:rPr lang="en-US" sz="2000" err="1">
                <a:latin typeface="Consolas"/>
                <a:ea typeface="Inter"/>
              </a:rPr>
              <a:t>Vormistada</a:t>
            </a:r>
            <a:r>
              <a:rPr lang="en-US" sz="2000">
                <a:latin typeface="Consolas"/>
                <a:ea typeface="Inter"/>
              </a:rPr>
              <a:t> %-</a:t>
            </a:r>
            <a:r>
              <a:rPr lang="en-US" sz="2000" err="1">
                <a:latin typeface="Consolas"/>
                <a:ea typeface="Inter"/>
              </a:rPr>
              <a:t>na</a:t>
            </a:r>
            <a:endParaRPr lang="en-US" sz="2000" err="1">
              <a:latin typeface="Consolas"/>
            </a:endParaRPr>
          </a:p>
          <a:p>
            <a:pPr marL="342900" indent="-34290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endParaRPr lang="en-US" sz="2000">
              <a:latin typeface="Consolas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>
                <a:latin typeface="Inter"/>
                <a:ea typeface="Inter"/>
              </a:rPr>
              <a:t>Kas </a:t>
            </a:r>
            <a:r>
              <a:rPr lang="en-US" sz="2000" err="1">
                <a:latin typeface="Inter"/>
                <a:ea typeface="Inter"/>
              </a:rPr>
              <a:t>graafikute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vaheline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suhtlus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töötab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korrektselt</a:t>
            </a:r>
            <a:r>
              <a:rPr lang="en-US" sz="2000">
                <a:latin typeface="Inter"/>
                <a:ea typeface="Inter"/>
              </a:rPr>
              <a:t>?</a:t>
            </a:r>
          </a:p>
          <a:p>
            <a:pPr marL="857250" lvl="1" indent="-342900">
              <a:lnSpc>
                <a:spcPct val="150000"/>
              </a:lnSpc>
            </a:pPr>
            <a:r>
              <a:rPr lang="en-US" sz="2000">
                <a:latin typeface="Inter"/>
                <a:ea typeface="Inter"/>
              </a:rPr>
              <a:t>Ei, </a:t>
            </a:r>
            <a:r>
              <a:rPr lang="en-US" sz="2000" err="1">
                <a:latin typeface="Inter"/>
                <a:ea typeface="Inter"/>
              </a:rPr>
              <a:t>sest</a:t>
            </a:r>
            <a:r>
              <a:rPr lang="en-US" sz="2000">
                <a:latin typeface="Inter"/>
                <a:ea typeface="Inter"/>
              </a:rPr>
              <a:t> "Active Employees" </a:t>
            </a:r>
            <a:r>
              <a:rPr lang="en-US" sz="2000" err="1">
                <a:latin typeface="Inter"/>
                <a:ea typeface="Inter"/>
              </a:rPr>
              <a:t>mõõdik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filtreerib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välja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ainult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töötajad</a:t>
            </a:r>
            <a:r>
              <a:rPr lang="en-US" sz="2000">
                <a:latin typeface="Inter"/>
                <a:ea typeface="Inter"/>
              </a:rPr>
              <a:t>, </a:t>
            </a:r>
            <a:r>
              <a:rPr lang="en-US" sz="2000" err="1">
                <a:latin typeface="Inter"/>
                <a:ea typeface="Inter"/>
              </a:rPr>
              <a:t>kellel</a:t>
            </a:r>
            <a:r>
              <a:rPr lang="en-US" sz="2000">
                <a:latin typeface="Inter"/>
                <a:ea typeface="Inter"/>
              </a:rPr>
              <a:t> on "Leave Reason" </a:t>
            </a:r>
            <a:r>
              <a:rPr lang="en-US" sz="2000" err="1">
                <a:latin typeface="Inter"/>
                <a:ea typeface="Inter"/>
              </a:rPr>
              <a:t>täidetud</a:t>
            </a:r>
          </a:p>
          <a:p>
            <a:pPr marL="857250" lvl="1" indent="-342900">
              <a:lnSpc>
                <a:spcPct val="150000"/>
              </a:lnSpc>
            </a:pPr>
            <a:r>
              <a:rPr lang="en-US" sz="2000" err="1">
                <a:latin typeface="Inter"/>
                <a:ea typeface="Inter"/>
              </a:rPr>
              <a:t>Täiendada</a:t>
            </a:r>
            <a:r>
              <a:rPr lang="en-US" sz="2000">
                <a:latin typeface="Inter"/>
                <a:ea typeface="Inter"/>
              </a:rPr>
              <a:t> "Active Employees" </a:t>
            </a:r>
            <a:r>
              <a:rPr lang="en-US" sz="2000" err="1">
                <a:latin typeface="Inter"/>
                <a:ea typeface="Inter"/>
              </a:rPr>
              <a:t>mõõdik</a:t>
            </a:r>
            <a:r>
              <a:rPr lang="en-US" sz="2000">
                <a:latin typeface="Inter"/>
                <a:ea typeface="Inter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US">
                <a:solidFill>
                  <a:srgbClr val="3165BB"/>
                </a:solidFill>
                <a:latin typeface="Consolas"/>
                <a:ea typeface="Inter"/>
              </a:rPr>
              <a:t>REMOVEFILTERS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Inter"/>
              </a:rPr>
              <a:t>[Leave Reason]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>
              <a:latin typeface="Inter"/>
              <a:ea typeface="Inter"/>
            </a:endParaRPr>
          </a:p>
          <a:p>
            <a:pPr marL="1257300" lvl="2" indent="-342900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>
              <a:latin typeface="Inter"/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098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5F75-FC9C-EF8C-50B5-8243CA945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A6FB-6CD2-65BA-09C4-FCC6EF0AF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E4C20F-523D-8335-2938-F35D9E570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16105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F35F0-BCFC-5B9F-E9BD-78649F0A2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BD36-6DF8-CDC0-6356-8AEAA4A54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Personaliosakond</a:t>
            </a:r>
            <a:r>
              <a:rPr lang="en-US" sz="2800" b="1">
                <a:ea typeface="+mj-lt"/>
                <a:cs typeface="+mj-lt"/>
              </a:rPr>
              <a:t> – </a:t>
            </a:r>
            <a:r>
              <a:rPr lang="en-US" sz="2800" b="1" err="1">
                <a:ea typeface="+mj-lt"/>
                <a:cs typeface="+mj-lt"/>
              </a:rPr>
              <a:t>rahuloluküsitlus</a:t>
            </a:r>
            <a:r>
              <a:rPr lang="en-US" sz="2800" b="1">
                <a:ea typeface="+mj-lt"/>
                <a:cs typeface="+mj-lt"/>
              </a:rPr>
              <a:t> - </a:t>
            </a:r>
            <a:r>
              <a:rPr lang="en-US" sz="2800" b="1" err="1">
                <a:ea typeface="+mj-lt"/>
                <a:cs typeface="+mj-lt"/>
              </a:rPr>
              <a:t>andmestik</a:t>
            </a:r>
            <a:r>
              <a:rPr lang="en-US" sz="2800" b="1">
                <a:ea typeface="+mj-lt"/>
                <a:cs typeface="+mj-lt"/>
              </a:rPr>
              <a:t> </a:t>
            </a:r>
            <a:endParaRPr lang="en-US" sz="2800" b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9BF5E-38FE-A27E-A7EA-FAC4C70A42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alla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alliktabel</a:t>
            </a:r>
            <a:r>
              <a:rPr lang="en-US" sz="2000">
                <a:ea typeface="Inter"/>
              </a:rPr>
              <a:t>: Day5 --&gt; </a:t>
            </a:r>
            <a:r>
              <a:rPr lang="en-US" sz="2000" err="1">
                <a:ea typeface="Inter"/>
              </a:rPr>
              <a:t>Employee_Satisfaction_Survey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üles</a:t>
            </a:r>
            <a:r>
              <a:rPr lang="en-US" sz="2000">
                <a:ea typeface="Inter"/>
              </a:rPr>
              <a:t> Power BI-</a:t>
            </a:r>
            <a:r>
              <a:rPr lang="en-US" sz="2000" err="1">
                <a:ea typeface="Inter"/>
              </a:rPr>
              <a:t>sse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tulbad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vormistus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Kui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tahame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küsimuste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kaupa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tulemusi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filtreerida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, kas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praegusel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kujul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andmestik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sobib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?</a:t>
            </a:r>
          </a:p>
          <a:p>
            <a:pPr marL="102870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Vaja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teha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Unpivot</a:t>
            </a:r>
            <a:endParaRPr lang="en-US" sz="200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02870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Valime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"Question Round" ja "Answer ID"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ning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"Unpivot Other Columns"</a:t>
            </a:r>
            <a:endParaRPr lang="en-US" sz="200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97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F94B-C51D-F5D0-EA6E-B59170145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E66-9AE4-19EB-285E-E5AFB8371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Personaliosakond</a:t>
            </a:r>
            <a:r>
              <a:rPr lang="en-US" sz="2800" b="1">
                <a:ea typeface="+mj-lt"/>
                <a:cs typeface="+mj-lt"/>
              </a:rPr>
              <a:t> – </a:t>
            </a:r>
            <a:r>
              <a:rPr lang="en-US" sz="2800" b="1" err="1">
                <a:ea typeface="+mj-lt"/>
                <a:cs typeface="+mj-lt"/>
              </a:rPr>
              <a:t>rahuloluküsitlus</a:t>
            </a:r>
            <a:r>
              <a:rPr lang="en-US" sz="2800" b="1">
                <a:ea typeface="+mj-lt"/>
                <a:cs typeface="+mj-lt"/>
              </a:rPr>
              <a:t> - </a:t>
            </a:r>
            <a:r>
              <a:rPr lang="en-US" sz="2800" b="1" err="1">
                <a:ea typeface="+mj-lt"/>
                <a:cs typeface="+mj-lt"/>
              </a:rPr>
              <a:t>raporti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leht</a:t>
            </a:r>
            <a:r>
              <a:rPr lang="en-US" sz="2800" b="1">
                <a:ea typeface="+mj-lt"/>
                <a:cs typeface="+mj-lt"/>
              </a:rPr>
              <a:t> </a:t>
            </a:r>
            <a:endParaRPr lang="en-US" sz="2800" b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896A-D27C-8337-FE2C-84CCEB0B16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Näitame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kvartalite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kaupa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rahuloluküsitluse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tulemusi</a:t>
            </a:r>
            <a:endParaRPr lang="en-US" sz="2000" err="1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589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13203-ACF5-6A32-8ED8-4D2327C56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CC26-D9F2-A1D4-024C-1B1F7D094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 err="1">
                <a:ea typeface="+mj-lt"/>
                <a:cs typeface="+mj-lt"/>
              </a:rPr>
              <a:t>Tagasisideküsitlus</a:t>
            </a:r>
            <a:endParaRPr lang="en-US" sz="2800" b="1" dirty="0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0C58-89E8-246D-9F8B-E465AADC9C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ea typeface="Inter"/>
              </a:rPr>
              <a:t>Tagasisideküsitlus</a:t>
            </a:r>
            <a:r>
              <a:rPr lang="en-US" sz="2000" dirty="0">
                <a:ea typeface="Inter"/>
              </a:rPr>
              <a:t>: </a:t>
            </a:r>
          </a:p>
          <a:p>
            <a:pPr marL="1143000" lvl="1" indent="-342900">
              <a:lnSpc>
                <a:spcPct val="150000"/>
              </a:lnSpc>
              <a:buClr>
                <a:srgbClr val="121212"/>
              </a:buClr>
            </a:pPr>
            <a:r>
              <a:rPr lang="et-EE" sz="2000" dirty="0">
                <a:hlinkClick r:id="rId2" tooltip="https://forms.cloud.microsoft/e/x3hnt7ba6b"/>
              </a:rPr>
              <a:t>https://forms.cloud.microsoft/e/x3hNT7BA6b</a:t>
            </a:r>
            <a:endParaRPr lang="en-US" sz="2000" dirty="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 dirty="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 dirty="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40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19A6-DCE9-EA22-C881-DEB1096AA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5BDE-11A9-1070-B66F-ACDB952A5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V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54F4C5-8A9F-F004-8F6C-428D0A8B473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33188374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Personaliosakonna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andmestik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Aktiivsete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töötajate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Lahkunud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töötajate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Rahulolu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küsitluse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tulemused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71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8DC20-E201-D5F2-3273-1BA2B51C6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E522-8E04-2952-58EF-F17BB863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Personaliosakond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probleemi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püstitus</a:t>
            </a:r>
            <a:endParaRPr lang="en-US" sz="36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54E90-61EC-06AA-D6ED-1B1A7B0E0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Kui </a:t>
            </a:r>
            <a:r>
              <a:rPr lang="en-US" sz="2400" dirty="0" err="1">
                <a:ea typeface="Inter"/>
              </a:rPr>
              <a:t>palju</a:t>
            </a:r>
            <a:r>
              <a:rPr lang="en-US" sz="2400" dirty="0">
                <a:ea typeface="Inter"/>
              </a:rPr>
              <a:t> on </a:t>
            </a:r>
            <a:r>
              <a:rPr lang="en-US" sz="2400" dirty="0" err="1">
                <a:ea typeface="Inter"/>
              </a:rPr>
              <a:t>aktiivseid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töötajaid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lõikes</a:t>
            </a:r>
            <a:r>
              <a:rPr lang="en-US" sz="2400" dirty="0">
                <a:ea typeface="Inter"/>
              </a:rPr>
              <a:t>?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Töötajate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arv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osakondade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kaupa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lõikes</a:t>
            </a:r>
            <a:r>
              <a:rPr lang="en-US" sz="2400" dirty="0">
                <a:ea typeface="Inte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Töötajate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arv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staaži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gruppide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kaupa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lõikes</a:t>
            </a:r>
            <a:r>
              <a:rPr lang="en-US" sz="2400" dirty="0">
                <a:ea typeface="Inter"/>
              </a:rPr>
              <a:t>?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Kui </a:t>
            </a:r>
            <a:r>
              <a:rPr lang="en-US" sz="2400" dirty="0" err="1">
                <a:ea typeface="Inter"/>
              </a:rPr>
              <a:t>palju</a:t>
            </a:r>
            <a:r>
              <a:rPr lang="en-US" sz="2400" dirty="0">
                <a:ea typeface="Inter"/>
              </a:rPr>
              <a:t> on </a:t>
            </a:r>
            <a:r>
              <a:rPr lang="en-US" sz="2400" dirty="0" err="1">
                <a:ea typeface="Inter"/>
              </a:rPr>
              <a:t>lahkunud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töötajaid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omal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algatusel</a:t>
            </a:r>
            <a:r>
              <a:rPr lang="en-US" sz="2400" dirty="0">
                <a:ea typeface="Inter"/>
              </a:rPr>
              <a:t> ja </a:t>
            </a:r>
            <a:r>
              <a:rPr lang="en-US" sz="2400" dirty="0" err="1">
                <a:ea typeface="Inter"/>
              </a:rPr>
              <a:t>ettevõtte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algatusel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lõikes</a:t>
            </a:r>
            <a:r>
              <a:rPr lang="en-US" sz="2400" dirty="0">
                <a:ea typeface="Inter"/>
              </a:rPr>
              <a:t>?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Kuidas</a:t>
            </a:r>
            <a:r>
              <a:rPr lang="en-US" sz="2400" dirty="0">
                <a:ea typeface="Inter"/>
              </a:rPr>
              <a:t> on </a:t>
            </a:r>
            <a:r>
              <a:rPr lang="en-US" sz="2400" dirty="0" err="1">
                <a:ea typeface="Inter"/>
              </a:rPr>
              <a:t>töötajate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rahulolu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lõikes</a:t>
            </a:r>
            <a:r>
              <a:rPr lang="en-US" sz="2400" dirty="0">
                <a:ea typeface="Inter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1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B99CE-1848-5A31-1906-07FCEE7A5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2D4E-361F-7000-4B5D-6F2065AE5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Personaliosakond</a:t>
            </a:r>
            <a:r>
              <a:rPr lang="en-US" sz="3600" b="1">
                <a:ea typeface="+mj-lt"/>
                <a:cs typeface="+mj-lt"/>
              </a:rPr>
              <a:t> – andmestik </a:t>
            </a:r>
            <a:endParaRPr lang="en-US" sz="3600" b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8CB17-1EB8-3F89-A7E4-ED297E3825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alla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alliktabel</a:t>
            </a:r>
            <a:r>
              <a:rPr lang="en-US" sz="2000">
                <a:ea typeface="Inter"/>
              </a:rPr>
              <a:t>: Day5 --&gt; </a:t>
            </a:r>
            <a:r>
              <a:rPr lang="en-US" sz="2000" err="1">
                <a:ea typeface="Inter"/>
              </a:rPr>
              <a:t>HR_dataset</a:t>
            </a: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üles</a:t>
            </a:r>
            <a:r>
              <a:rPr lang="en-US" sz="2000">
                <a:ea typeface="Inter"/>
              </a:rPr>
              <a:t> Power BI-</a:t>
            </a:r>
            <a:r>
              <a:rPr lang="en-US" sz="2000" err="1">
                <a:ea typeface="Inter"/>
              </a:rPr>
              <a:t>sse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tulbad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vormistus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Mis </a:t>
            </a:r>
            <a:r>
              <a:rPr lang="en-US" sz="2000" err="1">
                <a:ea typeface="Inter"/>
              </a:rPr>
              <a:t>dimensioone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oleks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 marL="102870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Kalendritabel</a:t>
            </a:r>
            <a:endParaRPr lang="en-US" sz="2000" err="1"/>
          </a:p>
          <a:p>
            <a:pPr marL="1771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New table</a:t>
            </a:r>
          </a:p>
          <a:p>
            <a:pPr marL="1771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DateTable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= CALENDAR ( MIN('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HR_dataset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'[Hire Date]), TODAY() )</a:t>
            </a: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>
              <a:solidFill>
                <a:srgbClr val="121212"/>
              </a:solidFill>
              <a:latin typeface="Inter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51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EC416-9C7F-78C5-E121-51A8E8A01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349-5E7B-586C-2DC9-996869E4F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Töötajate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arv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aja</a:t>
            </a:r>
            <a:r>
              <a:rPr lang="en-US" sz="3600" b="1">
                <a:ea typeface="+mj-lt"/>
                <a:cs typeface="+mj-lt"/>
              </a:rPr>
              <a:t>  </a:t>
            </a:r>
            <a:r>
              <a:rPr lang="en-US" sz="3600" b="1" err="1">
                <a:ea typeface="+mj-lt"/>
                <a:cs typeface="+mj-lt"/>
              </a:rPr>
              <a:t>lõikes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57962-58CB-7E44-74C7-8FC02CB315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0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Olemas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liitumise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kuupäev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ja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lahkumise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kuupäev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-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kuidas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leida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töötajate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arv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ajas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?</a:t>
            </a:r>
            <a:endParaRPr lang="en-US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Mõõdiku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loogika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: </a:t>
            </a:r>
            <a:endParaRPr lang="en-US" sz="2000">
              <a:solidFill>
                <a:srgbClr val="121212"/>
              </a:solidFill>
              <a:latin typeface="Inter"/>
            </a:endParaRPr>
          </a:p>
          <a:p>
            <a:pPr marL="1143000" lvl="1">
              <a:lnSpc>
                <a:spcPct val="150000"/>
              </a:lnSpc>
            </a:pPr>
            <a:r>
              <a:rPr lang="en-US" sz="2000" err="1">
                <a:ea typeface="Inter"/>
              </a:rPr>
              <a:t>Viimane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kuupäev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ridade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arv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liitumiskuupäeva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lahkumiskuupäeva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vahel</a:t>
            </a:r>
            <a:endParaRPr lang="en-US" sz="2000" err="1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Mõõdik</a:t>
            </a:r>
            <a:r>
              <a:rPr lang="en-US" sz="2000">
                <a:ea typeface="Inter"/>
              </a:rPr>
              <a:t>:</a:t>
            </a:r>
            <a:endParaRPr lang="en-US" sz="2000"/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   Active Employees = 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   VAR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8080"/>
                </a:solidFill>
                <a:latin typeface="Consolas"/>
                <a:ea typeface="+mn-lt"/>
                <a:cs typeface="+mn-lt"/>
              </a:rPr>
              <a:t>LastVisibleDate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MAX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DateTable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)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n-US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  RETURN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CALCULATE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COUNTROWS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),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'[Hire 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&lt;= </a:t>
            </a:r>
            <a:r>
              <a:rPr lang="en-US" err="1">
                <a:solidFill>
                  <a:srgbClr val="008080"/>
                </a:solidFill>
                <a:latin typeface="Consolas"/>
                <a:ea typeface="+mn-lt"/>
                <a:cs typeface="+mn-lt"/>
              </a:rPr>
              <a:t>LastVisibleDate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'[Leave 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&gt;= </a:t>
            </a:r>
            <a:r>
              <a:rPr lang="en-US" err="1">
                <a:solidFill>
                  <a:srgbClr val="008080"/>
                </a:solidFill>
                <a:latin typeface="Consolas"/>
                <a:ea typeface="+mn-lt"/>
                <a:cs typeface="+mn-lt"/>
              </a:rPr>
              <a:t>LastVisibleDate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||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ISBLANK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'[Leave 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) )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)</a:t>
            </a:r>
            <a:br>
              <a:rPr lang="en-US"/>
            </a:br>
            <a:endParaRPr lang="en-US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48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FB46-CD7F-56F2-1278-63CD2BBA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7AFC-7430-F378-C0C9-AB6FB6301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Aktiivsete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arv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osakondade</a:t>
            </a:r>
            <a:r>
              <a:rPr lang="en-US" sz="2800" b="1">
                <a:ea typeface="+mj-lt"/>
                <a:cs typeface="+mj-lt"/>
              </a:rPr>
              <a:t> ja </a:t>
            </a:r>
            <a:r>
              <a:rPr lang="en-US" sz="2800" b="1" err="1">
                <a:ea typeface="+mj-lt"/>
                <a:cs typeface="+mj-lt"/>
              </a:rPr>
              <a:t>aja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lõikes</a:t>
            </a:r>
            <a:endParaRPr lang="en-US" sz="28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D6F38-6BB9-6CCB-6FC0-EEFF0379C1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0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Risttabel</a:t>
            </a:r>
            <a:br>
              <a:rPr lang="en-US"/>
            </a:br>
            <a:endParaRPr lang="en-US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738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8607C-1CBD-609C-2DD5-82DEC1A10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C9F6-9B44-EC39-A8A4-BF3AAD8C53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F01C13-8AF6-57EC-09E9-26FFC7C07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84799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9400-AEB4-F66A-F62F-405D92BF5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Staažigruppide</a:t>
            </a:r>
            <a:r>
              <a:rPr lang="en-US" dirty="0"/>
              <a:t> </a:t>
            </a:r>
            <a:r>
              <a:rPr lang="en-US" dirty="0" err="1"/>
              <a:t>kaupa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</a:t>
            </a:r>
            <a:r>
              <a:rPr lang="en-US" dirty="0" err="1"/>
              <a:t>lõikes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07CC-9703-F975-7E21-724DACD02F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err="1"/>
              <a:t>Tahame</a:t>
            </a:r>
            <a:r>
              <a:rPr lang="en-US" sz="2800" dirty="0"/>
              <a:t> </a:t>
            </a:r>
            <a:r>
              <a:rPr lang="en-US" sz="2800" dirty="0" err="1"/>
              <a:t>näha</a:t>
            </a:r>
            <a:r>
              <a:rPr lang="en-US" sz="2800" dirty="0"/>
              <a:t> </a:t>
            </a:r>
            <a:r>
              <a:rPr lang="en-US" sz="2800" dirty="0" err="1"/>
              <a:t>aja</a:t>
            </a:r>
            <a:r>
              <a:rPr lang="en-US" sz="2800" dirty="0"/>
              <a:t> </a:t>
            </a:r>
            <a:r>
              <a:rPr lang="en-US" sz="2800" dirty="0" err="1"/>
              <a:t>lõikes</a:t>
            </a:r>
            <a:r>
              <a:rPr lang="en-US" sz="2800" dirty="0"/>
              <a:t>, </a:t>
            </a:r>
            <a:r>
              <a:rPr lang="en-US" sz="2800" dirty="0" err="1"/>
              <a:t>kui</a:t>
            </a:r>
            <a:r>
              <a:rPr lang="en-US" sz="2800" dirty="0"/>
              <a:t> </a:t>
            </a:r>
            <a:r>
              <a:rPr lang="en-US" sz="2800" dirty="0" err="1"/>
              <a:t>palju</a:t>
            </a:r>
            <a:r>
              <a:rPr lang="en-US" sz="2800" dirty="0"/>
              <a:t> on </a:t>
            </a:r>
            <a:r>
              <a:rPr lang="en-US" sz="2800" dirty="0" err="1"/>
              <a:t>eri</a:t>
            </a:r>
            <a:r>
              <a:rPr lang="en-US" sz="2800" dirty="0"/>
              <a:t> </a:t>
            </a:r>
            <a:r>
              <a:rPr lang="en-US" sz="2800" dirty="0" err="1"/>
              <a:t>staažiga</a:t>
            </a:r>
            <a:r>
              <a:rPr lang="en-US" sz="2800" dirty="0"/>
              <a:t> </a:t>
            </a:r>
            <a:r>
              <a:rPr lang="en-US" sz="2800" dirty="0" err="1"/>
              <a:t>töötajaid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Grupid</a:t>
            </a:r>
            <a:r>
              <a:rPr lang="en-US" sz="2800" dirty="0"/>
              <a:t>: </a:t>
            </a:r>
          </a:p>
          <a:p>
            <a:pPr lvl="1"/>
            <a:r>
              <a:rPr lang="en-US" sz="2800" dirty="0"/>
              <a:t>&lt; 1 </a:t>
            </a:r>
            <a:r>
              <a:rPr lang="en-US" sz="2800" dirty="0" err="1"/>
              <a:t>aasta</a:t>
            </a:r>
            <a:endParaRPr lang="en-US" sz="2800" dirty="0"/>
          </a:p>
          <a:p>
            <a:pPr lvl="1"/>
            <a:r>
              <a:rPr lang="en-US" sz="2800" dirty="0"/>
              <a:t>1-3 </a:t>
            </a:r>
            <a:r>
              <a:rPr lang="en-US" sz="2800" dirty="0" err="1"/>
              <a:t>aastat</a:t>
            </a:r>
            <a:endParaRPr lang="en-US" sz="2800" dirty="0"/>
          </a:p>
          <a:p>
            <a:pPr lvl="1"/>
            <a:r>
              <a:rPr lang="en-US" sz="2800" dirty="0"/>
              <a:t>3-5 </a:t>
            </a:r>
            <a:r>
              <a:rPr lang="en-US" sz="2800" dirty="0" err="1"/>
              <a:t>aastat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5+ </a:t>
            </a:r>
            <a:r>
              <a:rPr lang="en-US" sz="2800" dirty="0" err="1"/>
              <a:t>aastat</a:t>
            </a:r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136155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9BF8-350A-ADDE-E073-2D078F29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7113-50DA-68D2-E5DE-147E8B638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ea typeface="+mj-lt"/>
                <a:cs typeface="+mj-lt"/>
              </a:rPr>
              <a:t>Vaja </a:t>
            </a:r>
            <a:r>
              <a:rPr lang="en-US" sz="2800" b="1" dirty="0" err="1">
                <a:ea typeface="+mj-lt"/>
                <a:cs typeface="+mj-lt"/>
              </a:rPr>
              <a:t>tabel</a:t>
            </a:r>
            <a:r>
              <a:rPr lang="en-US" sz="2800" b="1" dirty="0">
                <a:ea typeface="+mj-lt"/>
                <a:cs typeface="+mj-lt"/>
              </a:rPr>
              <a:t> </a:t>
            </a:r>
            <a:r>
              <a:rPr lang="en-US" sz="2800" b="1" dirty="0" err="1">
                <a:ea typeface="+mj-lt"/>
                <a:cs typeface="+mj-lt"/>
              </a:rPr>
              <a:t>grupi</a:t>
            </a:r>
            <a:r>
              <a:rPr lang="en-US" sz="2800" b="1" dirty="0">
                <a:ea typeface="+mj-lt"/>
                <a:cs typeface="+mj-lt"/>
              </a:rPr>
              <a:t> </a:t>
            </a:r>
            <a:r>
              <a:rPr lang="en-US" sz="2800" b="1" dirty="0" err="1">
                <a:ea typeface="+mj-lt"/>
                <a:cs typeface="+mj-lt"/>
              </a:rPr>
              <a:t>väärtustega</a:t>
            </a:r>
            <a:endParaRPr lang="en-US" sz="2800" b="1" dirty="0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E3252-9EE5-796F-1929-624EBDF780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2801" y="1268413"/>
            <a:ext cx="11419534" cy="4465637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Tenure Groups Table = 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nsolas"/>
                <a:ea typeface="Inter"/>
              </a:rPr>
              <a:t>DATATABLE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"Tenure Group"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>
                <a:solidFill>
                  <a:srgbClr val="3165BB"/>
                </a:solidFill>
                <a:latin typeface="Consolas"/>
                <a:ea typeface="Inter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{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"0-1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"1-3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"3-5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"5+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}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/>
          </a:p>
          <a:p>
            <a:pPr marL="285750" indent="0">
              <a:lnSpc>
                <a:spcPct val="100000"/>
              </a:lnSpc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br>
              <a:rPr lang="en-US"/>
            </a:br>
            <a:endParaRPr lang="en-US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022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783</Words>
  <Application>Microsoft Office PowerPoint</Application>
  <PresentationFormat>Widescreen</PresentationFormat>
  <Paragraphs>147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Poppins SemiBold</vt:lpstr>
      <vt:lpstr>Calibri</vt:lpstr>
      <vt:lpstr>Courier New</vt:lpstr>
      <vt:lpstr>Arial</vt:lpstr>
      <vt:lpstr>Inter Bold</vt:lpstr>
      <vt:lpstr>Wingdings</vt:lpstr>
      <vt:lpstr>Inter</vt:lpstr>
      <vt:lpstr>Consolas</vt:lpstr>
      <vt:lpstr>Arial,Sans-Serif</vt:lpstr>
      <vt:lpstr>BCS</vt:lpstr>
      <vt:lpstr>Vali Andmetarkus!</vt:lpstr>
      <vt:lpstr>Päevakava - V päev</vt:lpstr>
      <vt:lpstr>Personaliosakond – probleemi püstitus</vt:lpstr>
      <vt:lpstr>Personaliosakond – andmestik </vt:lpstr>
      <vt:lpstr>Töötajate arv aja  lõikes</vt:lpstr>
      <vt:lpstr>Aktiivsete töötajate arv osakondade ja aja lõikes</vt:lpstr>
      <vt:lpstr>Paus 10:30-10:45</vt:lpstr>
      <vt:lpstr>Staažigruppide kaupa aja lõikes</vt:lpstr>
      <vt:lpstr>Vaja tabel grupi väärtustega</vt:lpstr>
      <vt:lpstr>Aktiivsete töötajate arv staaži ja aja lõikes</vt:lpstr>
      <vt:lpstr>Lõunapaus 12:15-13:15</vt:lpstr>
      <vt:lpstr>Lahkunud töötajate arv lahkumise põhjuse kaupa </vt:lpstr>
      <vt:lpstr>Lahkunud töötajate %  </vt:lpstr>
      <vt:lpstr>Paus 14:45-15:00</vt:lpstr>
      <vt:lpstr>Personaliosakond – rahuloluküsitlus - andmestik </vt:lpstr>
      <vt:lpstr>Personaliosakond – rahuloluküsitlus - raporti leht </vt:lpstr>
      <vt:lpstr>Tagasisideküsitlus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</cp:revision>
  <dcterms:created xsi:type="dcterms:W3CDTF">2021-08-27T11:35:28Z</dcterms:created>
  <dcterms:modified xsi:type="dcterms:W3CDTF">2025-08-29T13:34:12Z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