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417" r:id="rId5"/>
    <p:sldId id="479" r:id="rId6"/>
    <p:sldId id="567" r:id="rId7"/>
    <p:sldId id="475" r:id="rId8"/>
    <p:sldId id="476" r:id="rId9"/>
    <p:sldId id="477" r:id="rId10"/>
    <p:sldId id="494" r:id="rId11"/>
    <p:sldId id="646" r:id="rId12"/>
    <p:sldId id="514" r:id="rId13"/>
    <p:sldId id="619" r:id="rId14"/>
    <p:sldId id="571" r:id="rId15"/>
    <p:sldId id="647" r:id="rId16"/>
    <p:sldId id="572" r:id="rId17"/>
  </p:sldIdLst>
  <p:sldSz cx="12192000" cy="6858000"/>
  <p:notesSz cx="6858000" cy="9144000"/>
  <p:embeddedFontLst>
    <p:embeddedFont>
      <p:font typeface="Inter" panose="020B0604020202020204" charset="0"/>
      <p:regular r:id="rId20"/>
      <p:bold r:id="rId21"/>
    </p:embeddedFont>
    <p:embeddedFont>
      <p:font typeface="Inter Bold" panose="020B0604020202020204" charset="0"/>
      <p:bold r:id="rId22"/>
    </p:embeddedFont>
    <p:embeddedFont>
      <p:font typeface="Noto Serif" panose="02020600060500020200" pitchFamily="18" charset="0"/>
      <p:regular r:id="rId23"/>
      <p:bold r:id="rId24"/>
      <p:italic r:id="rId25"/>
      <p:boldItalic r:id="rId26"/>
    </p:embeddedFont>
    <p:embeddedFont>
      <p:font typeface="Poppins SemiBold" panose="00000700000000000000" pitchFamily="2" charset="0"/>
      <p:bold r:id="rId27"/>
      <p:boldItalic r:id="rId28"/>
    </p:embeddedFont>
  </p:embeddedFontLst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B2D"/>
    <a:srgbClr val="B78885"/>
    <a:srgbClr val="178687"/>
    <a:srgbClr val="278484"/>
    <a:srgbClr val="FEF5F0"/>
    <a:srgbClr val="FEFAEE"/>
    <a:srgbClr val="113F73"/>
    <a:srgbClr val="007ECA"/>
    <a:srgbClr val="95B1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D7FE8-6F58-CB2E-1813-02335F064FDF}" v="673" dt="2025-09-10T17:02:31.509"/>
    <p1510:client id="{C8A7969B-CAB5-8253-6148-7DAEA2F870BA}" v="261" dt="2025-09-12T05:05:39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8B2033-DCEB-4EE5-8D74-06B1A107D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5E87-9E14-405A-8EC3-7560300E98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AD6E-DEDD-49A0-A4BE-7A081A9112DA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941CC-E8C9-4FDE-B9E2-B4C258E0C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A66F-906D-4597-B704-A85E8A298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20B76-795F-4136-B2E6-506229A9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9C1A6-4321-41FA-B001-4140F0E2457F}" type="datetimeFigureOut">
              <a:t>12.09.2025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9514-027B-49BD-8B49-5054CA40EC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Iteratiivne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protsess</a:t>
            </a:r>
            <a:r>
              <a:rPr lang="en-US">
                <a:ea typeface="Calibri"/>
                <a:cs typeface="Calibri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6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0EE5B-F23B-E4DB-13FE-697ED7C6C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41994"/>
            <a:ext cx="6462712" cy="2694956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6200" b="0"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B97D0E-73EB-BAD4-3CFB-2138F7744F0C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936BE-AA0B-4172-C4F1-90132CA6197C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bg1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EF418A-33E3-0868-30D5-750D58C8D19F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27C4A-BCFD-A430-6EC6-BF9B9906B3A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_Full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1999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15192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ums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70B30A-1A11-111C-7375-C4E28C8B78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3949" y="1268413"/>
            <a:ext cx="5364163" cy="2052637"/>
          </a:xfrm>
        </p:spPr>
        <p:txBody>
          <a:bodyPr anchor="b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03950" y="3536951"/>
            <a:ext cx="5364162" cy="227602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C530DF0-5615-D097-6790-1E5B0817F179}"/>
              </a:ext>
            </a:extLst>
          </p:cNvPr>
          <p:cNvSpPr/>
          <p:nvPr userDrawn="1"/>
        </p:nvSpPr>
        <p:spPr>
          <a:xfrm>
            <a:off x="610509" y="832419"/>
            <a:ext cx="5202462" cy="52024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lang="en-US" dirty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55AF90-CA6C-9E9E-5C3A-7308548107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218"/>
            <a:ext cx="5364162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0644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0644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59187-4E33-B7B4-8D15-856E22A8AD26}"/>
              </a:ext>
            </a:extLst>
          </p:cNvPr>
          <p:cNvCxnSpPr>
            <a:cxnSpLocks/>
          </p:cNvCxnSpPr>
          <p:nvPr userDrawn="1"/>
        </p:nvCxnSpPr>
        <p:spPr>
          <a:xfrm>
            <a:off x="5988050" y="6414621"/>
            <a:ext cx="4165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47E56-EDA9-6104-5D9F-C924F8780C79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C9CA37-0D36-8191-BBE8-0EBA7F837CA9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B4D6-D14A-E657-80A8-ADEE68384148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6033E-16B2-F7F6-089E-CB47C4A72E4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5580062" cy="20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9C816E65-AE13-D020-EC0E-E5FCD3F98B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2FFEC68-013B-C052-8EF2-43EC0E75A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0" y="6396621"/>
            <a:ext cx="3949138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064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uth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95386" y="4643022"/>
            <a:ext cx="6547755" cy="1236142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FFCB1E3-6430-7B36-3E4A-D0BCB7E229BA}"/>
              </a:ext>
            </a:extLst>
          </p:cNvPr>
          <p:cNvSpPr/>
          <p:nvPr userDrawn="1"/>
        </p:nvSpPr>
        <p:spPr>
          <a:xfrm rot="10800000">
            <a:off x="623888" y="836612"/>
            <a:ext cx="1723308" cy="137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lnTo>
                  <a:pt x="0" y="21600"/>
                </a:lnTo>
                <a:lnTo>
                  <a:pt x="8640" y="21600"/>
                </a:lnTo>
                <a:lnTo>
                  <a:pt x="8640" y="10801"/>
                </a:lnTo>
                <a:lnTo>
                  <a:pt x="4320" y="10801"/>
                </a:lnTo>
                <a:cubicBezTo>
                  <a:pt x="4320" y="10801"/>
                  <a:pt x="4320" y="5401"/>
                  <a:pt x="8640" y="5401"/>
                </a:cubicBezTo>
                <a:lnTo>
                  <a:pt x="8640" y="0"/>
                </a:lnTo>
                <a:cubicBezTo>
                  <a:pt x="8640" y="0"/>
                  <a:pt x="0" y="0"/>
                  <a:pt x="0" y="10801"/>
                </a:cubicBezTo>
                <a:close/>
                <a:moveTo>
                  <a:pt x="21600" y="5401"/>
                </a:moveTo>
                <a:lnTo>
                  <a:pt x="21600" y="0"/>
                </a:lnTo>
                <a:cubicBezTo>
                  <a:pt x="21600" y="0"/>
                  <a:pt x="12960" y="0"/>
                  <a:pt x="12960" y="10801"/>
                </a:cubicBezTo>
                <a:lnTo>
                  <a:pt x="12960" y="21600"/>
                </a:lnTo>
                <a:lnTo>
                  <a:pt x="21600" y="21600"/>
                </a:lnTo>
                <a:lnTo>
                  <a:pt x="21600" y="10801"/>
                </a:lnTo>
                <a:lnTo>
                  <a:pt x="17280" y="10801"/>
                </a:lnTo>
                <a:cubicBezTo>
                  <a:pt x="17280" y="10801"/>
                  <a:pt x="17280" y="5401"/>
                  <a:pt x="21600" y="540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  <a:defRPr sz="1800" cap="none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5829" y="1268413"/>
            <a:ext cx="9630569" cy="3114900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800" b="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“Quote”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97722-9BD2-656F-AB8C-84A3608F65D9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8C9B42-2591-A853-1CFF-B2BEEAA36BA1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175848-9909-5007-545C-1F2ADABDCADF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38E77D-FF10-DFD7-06B6-D5E95101DE44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8E73DA40-056E-A0CA-9CF7-3C98514681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829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Thank you slide</a:t>
            </a:r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B822B543-F1AB-CFE7-EFFD-248F58696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7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2BC2FA-0D30-5C2F-5931-62B0B5A62B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3037" y="4800606"/>
            <a:ext cx="6789813" cy="93344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name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E6EF1FF-751D-4E83-81CA-AC460BA1F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E7884FD-17EE-C642-8912-0A2B6DE88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0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74EC-2D5E-C21A-9C6E-B40D3F70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E198-26FE-CDB4-0E6E-95B8B272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5057-B3F3-2A40-9B41-F7887DE3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A40-73C8-4048-8140-49F5D65BB431}" type="datetimeFigureOut">
              <a:rPr lang="et-EE" smtClean="0"/>
              <a:t>12.09.2025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FE4-4A97-5B73-A1FA-A4E96048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87FC-FCC5-92FF-B08A-8FAE7F80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E80D-6AD2-4F09-8BE9-BBDC507698A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809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783386E9-4AC9-AC05-D73C-5748D8B66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26222-9CC4-151E-1D0E-E7E11278D1CA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7AEF9D-2EDF-226F-7EF8-9900253B468B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tx2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8340A1-A4C3-B4A8-903B-E6AD1C96E552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1259C3-5465-7C2C-BA4A-EF08245C1B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94600" y="0"/>
            <a:ext cx="4597400" cy="6858000"/>
          </a:xfrm>
          <a:custGeom>
            <a:avLst/>
            <a:gdLst>
              <a:gd name="connsiteX0" fmla="*/ 1535049 w 4597400"/>
              <a:gd name="connsiteY0" fmla="*/ 0 h 6858000"/>
              <a:gd name="connsiteX1" fmla="*/ 4597400 w 4597400"/>
              <a:gd name="connsiteY1" fmla="*/ 0 h 6858000"/>
              <a:gd name="connsiteX2" fmla="*/ 4597400 w 4597400"/>
              <a:gd name="connsiteY2" fmla="*/ 6858000 h 6858000"/>
              <a:gd name="connsiteX3" fmla="*/ 1535049 w 4597400"/>
              <a:gd name="connsiteY3" fmla="*/ 6858000 h 6858000"/>
              <a:gd name="connsiteX4" fmla="*/ 0 w 4597400"/>
              <a:gd name="connsiteY4" fmla="*/ 3429000 h 6858000"/>
              <a:gd name="connsiteX5" fmla="*/ 1535049 w 45974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7400" h="6858000">
                <a:moveTo>
                  <a:pt x="1535049" y="0"/>
                </a:moveTo>
                <a:lnTo>
                  <a:pt x="4597400" y="0"/>
                </a:lnTo>
                <a:lnTo>
                  <a:pt x="4597400" y="6858000"/>
                </a:lnTo>
                <a:lnTo>
                  <a:pt x="1535049" y="6858000"/>
                </a:lnTo>
                <a:cubicBezTo>
                  <a:pt x="593027" y="6016117"/>
                  <a:pt x="0" y="4791837"/>
                  <a:pt x="0" y="3429000"/>
                </a:cubicBezTo>
                <a:cubicBezTo>
                  <a:pt x="0" y="2066163"/>
                  <a:pt x="593027" y="841883"/>
                  <a:pt x="15350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6616AE3-7059-CA28-4049-1FD2D926CC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66048" y="841994"/>
            <a:ext cx="2302064" cy="92753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93005B9-0C6A-A613-72D7-DAD05049A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4"/>
            <a:ext cx="8208962" cy="2484436"/>
          </a:xfrm>
        </p:spPr>
        <p:txBody>
          <a:bodyPr anchor="t" anchorCtr="0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4E7AC-F3D3-4E49-AF79-E2577E5DB17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3536951"/>
            <a:ext cx="8208961" cy="2197099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4FF64E-8497-A211-A371-1EB95CEA8720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8E36BEB-E564-BDC5-2D0E-683B7463D71B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31E304-8E0C-1BA3-DA8A-B2FA8A2B3396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9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0B63FBE-00C9-95E0-891B-2B4DF7E64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536950"/>
            <a:ext cx="8208962" cy="21971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6316-FA00-F7B0-625F-5C5C70FE690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281D-AB6E-C8DE-96BB-CD897F804E48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B54EF8-DDA0-DB1B-14AF-6A9C645C1C71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bg1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2959C4-500F-ED38-1509-871D5B4B659B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5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9A7D0D-AD55-4BB5-927F-67EB9F19F8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51A01D-54B1-4CD7-8EA9-62E0D922E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165258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CAD510-2AAC-48E8-A46D-A29F5F9F0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8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_T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479570"/>
            <a:ext cx="5364163" cy="5541818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3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3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1EF65-6FC4-E89A-FE48-A37D18ADC94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974D7-D7DF-712E-FC1A-80D95C80879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7590D4B-E844-7F04-93D3-6756624DE990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05141D-209F-2213-31A6-104F82A16275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941050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2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 noChangeAspect="1"/>
          </p:cNvSpPr>
          <p:nvPr>
            <p:ph type="media" sz="quarter" idx="10" hasCustomPrompt="1"/>
          </p:nvPr>
        </p:nvSpPr>
        <p:spPr>
          <a:xfrm>
            <a:off x="623888" y="1273729"/>
            <a:ext cx="8440283" cy="4747659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68D58F-8AA8-FB7F-EF48-F29430C0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C4F1CB-CF46-70C8-F053-0FA68D45842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89144" y="1268413"/>
            <a:ext cx="2275794" cy="47476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lnSpc>
                <a:spcPct val="110000"/>
              </a:lnSpc>
              <a:buNone/>
              <a:defRPr sz="1600"/>
            </a:lvl2pPr>
            <a:lvl3pPr marL="914400" indent="0">
              <a:lnSpc>
                <a:spcPct val="110000"/>
              </a:lnSpc>
              <a:buNone/>
              <a:defRPr sz="1600"/>
            </a:lvl3pPr>
            <a:lvl4pPr marL="1371600" indent="0">
              <a:lnSpc>
                <a:spcPct val="110000"/>
              </a:lnSpc>
              <a:buNone/>
              <a:defRPr sz="1600"/>
            </a:lvl4pPr>
            <a:lvl5pPr marL="1828800" indent="0">
              <a:lnSpc>
                <a:spcPct val="110000"/>
              </a:lnSpc>
              <a:buNone/>
              <a:defRPr sz="1600"/>
            </a:lvl5pPr>
          </a:lstStyle>
          <a:p>
            <a:pPr lvl="0"/>
            <a:r>
              <a:rPr lang="en-US"/>
              <a:t>Click to edit </a:t>
            </a:r>
            <a:r>
              <a:rPr lang="en-US" err="1"/>
              <a:t>contet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3B80-CD6D-DB45-84E3-24CAFB7A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836613"/>
            <a:ext cx="10944225" cy="1178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DABE-FC7B-C144-96F1-E13398B7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2015411"/>
            <a:ext cx="10944225" cy="4005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2" r:id="rId3"/>
    <p:sldLayoutId id="2147483662" r:id="rId4"/>
    <p:sldLayoutId id="2147483661" r:id="rId5"/>
    <p:sldLayoutId id="2147483664" r:id="rId6"/>
    <p:sldLayoutId id="2147483673" r:id="rId7"/>
    <p:sldLayoutId id="2147483658" r:id="rId8"/>
    <p:sldLayoutId id="2147483674" r:id="rId9"/>
    <p:sldLayoutId id="2147483675" r:id="rId10"/>
    <p:sldLayoutId id="2147483670" r:id="rId11"/>
    <p:sldLayoutId id="2147483676" r:id="rId12"/>
    <p:sldLayoutId id="2147483666" r:id="rId13"/>
    <p:sldLayoutId id="2147483665" r:id="rId14"/>
    <p:sldLayoutId id="2147483669" r:id="rId15"/>
    <p:sldLayoutId id="2147483668" r:id="rId16"/>
    <p:sldLayoutId id="2147483655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150">
          <a:solidFill>
            <a:schemeClr val="tx1"/>
          </a:solidFill>
          <a:latin typeface="+mj-lt"/>
          <a:ea typeface="Inter Semi Bold" panose="02000503000000020004" pitchFamily="2" charset="0"/>
          <a:cs typeface="Inter Semi Bold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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092" userDrawn="1">
          <p15:clr>
            <a:srgbClr val="F26B43"/>
          </p15:clr>
        </p15:guide>
        <p15:guide id="4" orient="horz" pos="2228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527" userDrawn="1">
          <p15:clr>
            <a:srgbClr val="F26B43"/>
          </p15:clr>
        </p15:guide>
        <p15:guide id="8" pos="393" userDrawn="1">
          <p15:clr>
            <a:srgbClr val="F26B43"/>
          </p15:clr>
        </p15:guide>
        <p15:guide id="9" pos="2048" userDrawn="1">
          <p15:clr>
            <a:srgbClr val="F26B43"/>
          </p15:clr>
        </p15:guide>
        <p15:guide id="10" pos="2116" userDrawn="1">
          <p15:clr>
            <a:srgbClr val="F26B43"/>
          </p15:clr>
        </p15:guide>
        <p15:guide id="11" pos="2184" userDrawn="1">
          <p15:clr>
            <a:srgbClr val="F26B43"/>
          </p15:clr>
        </p15:guide>
        <p15:guide id="12" pos="3772" userDrawn="1">
          <p15:clr>
            <a:srgbClr val="F26B43"/>
          </p15:clr>
        </p15:guide>
        <p15:guide id="13" pos="3908" userDrawn="1">
          <p15:clr>
            <a:srgbClr val="F26B43"/>
          </p15:clr>
        </p15:guide>
        <p15:guide id="14" pos="5496" userDrawn="1">
          <p15:clr>
            <a:srgbClr val="F26B43"/>
          </p15:clr>
        </p15:guide>
        <p15:guide id="15" pos="5564" userDrawn="1">
          <p15:clr>
            <a:srgbClr val="F26B43"/>
          </p15:clr>
        </p15:guide>
        <p15:guide id="16" pos="5632" userDrawn="1">
          <p15:clr>
            <a:srgbClr val="F26B43"/>
          </p15:clr>
        </p15:guide>
        <p15:guide id="17" pos="7287" userDrawn="1">
          <p15:clr>
            <a:srgbClr val="F26B43"/>
          </p15:clr>
        </p15:guide>
        <p15:guide id="18" orient="horz" pos="3612" userDrawn="1">
          <p15:clr>
            <a:srgbClr val="F26B43"/>
          </p15:clr>
        </p15:guide>
        <p15:guide id="19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mini.google.com/app" TargetMode="External"/><Relationship Id="rId2" Type="http://schemas.openxmlformats.org/officeDocument/2006/relationships/hyperlink" Target="https://chatgpt.com/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claude.ai/" TargetMode="External"/><Relationship Id="rId4" Type="http://schemas.openxmlformats.org/officeDocument/2006/relationships/hyperlink" Target="https://copilot.microsoft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82D4282-6F49-4A70-83AA-7E8F5DD5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6255884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Poppins SemiBold"/>
              </a:rPr>
              <a:t>Vali </a:t>
            </a:r>
            <a:r>
              <a:rPr lang="en-US" err="1">
                <a:cs typeface="Poppins SemiBold"/>
              </a:rPr>
              <a:t>Andmetarkus</a:t>
            </a:r>
            <a:r>
              <a:rPr lang="en-US">
                <a:cs typeface="Poppins SemiBold"/>
              </a:rPr>
              <a:t>!</a:t>
            </a:r>
            <a:endParaRPr lang="en-US"/>
          </a:p>
        </p:txBody>
      </p:sp>
      <p:pic>
        <p:nvPicPr>
          <p:cNvPr id="3" name="Picture Placeholder 11" descr="A person sitting at a table&#10;&#10;AI-generated content may be incorrect.">
            <a:extLst>
              <a:ext uri="{FF2B5EF4-FFF2-40B4-BE49-F238E27FC236}">
                <a16:creationId xmlns:a16="http://schemas.microsoft.com/office/drawing/2014/main" id="{59426EB3-96A0-6F7B-BD8A-B89C052D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82457" y="3084343"/>
            <a:ext cx="1765059" cy="1765059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496B8E7-2B01-285F-88ED-B3ADE66A3D31}"/>
              </a:ext>
            </a:extLst>
          </p:cNvPr>
          <p:cNvSpPr txBox="1">
            <a:spLocks/>
          </p:cNvSpPr>
          <p:nvPr/>
        </p:nvSpPr>
        <p:spPr>
          <a:xfrm>
            <a:off x="2645677" y="3645338"/>
            <a:ext cx="6897763" cy="9334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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/>
              </a:rPr>
              <a:t>Virve </a:t>
            </a:r>
            <a:r>
              <a:rPr lang="en-US" err="1">
                <a:ea typeface="Inter"/>
              </a:rPr>
              <a:t>Räni</a:t>
            </a:r>
            <a:endParaRPr lang="en-US" err="1"/>
          </a:p>
          <a:p>
            <a:r>
              <a:rPr lang="en-US">
                <a:ea typeface="Inter"/>
              </a:rPr>
              <a:t>virve.rani@bcs.ee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3393A-A8F2-67EE-DB4D-EC30357C7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1A30-3F12-3F34-4B12-D2A75ABF5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23" y="479570"/>
            <a:ext cx="10044112" cy="357043"/>
          </a:xfrm>
        </p:spPr>
        <p:txBody>
          <a:bodyPr/>
          <a:lstStyle/>
          <a:p>
            <a:r>
              <a:rPr lang="en-US" b="1" err="1"/>
              <a:t>Tehisaru</a:t>
            </a:r>
            <a:r>
              <a:rPr lang="en-US" b="1"/>
              <a:t> –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B2D3B-479E-EDB2-3538-B9498FA1C1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>
                <a:ea typeface="Inter"/>
                <a:cs typeface="Noto Serif"/>
              </a:rPr>
              <a:t>View --&gt; Chat</a:t>
            </a:r>
            <a:endParaRPr lang="en-US" sz="2400">
              <a:cs typeface="Noto Serif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r>
              <a:rPr lang="en-US" sz="2400" err="1">
                <a:ea typeface="Inter"/>
                <a:cs typeface="Noto Serif"/>
              </a:rPr>
              <a:t>Ühendus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valitud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vestlusrobotiga</a:t>
            </a: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r>
              <a:rPr lang="en-US" sz="2400" err="1">
                <a:ea typeface="Inter"/>
                <a:cs typeface="Noto Serif"/>
              </a:rPr>
              <a:t>Võimalik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ette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anda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kontekst</a:t>
            </a:r>
            <a:endParaRPr lang="en-US" sz="2400" err="1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400" err="1">
                <a:ea typeface="Inter"/>
                <a:cs typeface="Noto Serif"/>
              </a:rPr>
              <a:t>Proovi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luua</a:t>
            </a:r>
            <a:r>
              <a:rPr lang="en-US" sz="2400">
                <a:ea typeface="Inter"/>
                <a:cs typeface="Noto Serif"/>
              </a:rPr>
              <a:t> SQL </a:t>
            </a:r>
            <a:r>
              <a:rPr lang="en-US" sz="2400" err="1">
                <a:ea typeface="Inter"/>
                <a:cs typeface="Noto Serif"/>
              </a:rPr>
              <a:t>päringuid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kirjelduse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abil</a:t>
            </a:r>
            <a:endParaRPr lang="en-US" sz="2400" err="1">
              <a:cs typeface="Noto Serif"/>
            </a:endParaRPr>
          </a:p>
          <a:p>
            <a:pPr marL="342900">
              <a:lnSpc>
                <a:spcPct val="150000"/>
              </a:lnSpc>
              <a:buClr>
                <a:srgbClr val="121212"/>
              </a:buClr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6210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6B0F9-9A44-A96E-0A3E-14C2C20C7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FCE63-0FB0-32F6-8A25-B0877487D2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EE2DCD-5528-0E71-8160-938192ACA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336" y="2675333"/>
            <a:ext cx="6575007" cy="357043"/>
          </a:xfrm>
        </p:spPr>
        <p:txBody>
          <a:bodyPr/>
          <a:lstStyle/>
          <a:p>
            <a:r>
              <a:rPr lang="en-US" err="1"/>
              <a:t>Lõunapaus</a:t>
            </a:r>
            <a:r>
              <a:rPr lang="en-US"/>
              <a:t> 12:15-13:15</a:t>
            </a:r>
          </a:p>
        </p:txBody>
      </p:sp>
    </p:spTree>
    <p:extLst>
      <p:ext uri="{BB962C8B-B14F-4D97-AF65-F5344CB8AC3E}">
        <p14:creationId xmlns:p14="http://schemas.microsoft.com/office/powerpoint/2010/main" val="149423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6EF1-4239-2A9B-0310-AFB984551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Grupitöö</a:t>
            </a:r>
            <a:r>
              <a:rPr lang="en-US" dirty="0"/>
              <a:t> </a:t>
            </a:r>
            <a:r>
              <a:rPr lang="en-US" dirty="0" err="1"/>
              <a:t>näide</a:t>
            </a:r>
            <a:r>
              <a:rPr lang="en-US" dirty="0"/>
              <a:t> - </a:t>
            </a:r>
            <a:r>
              <a:rPr lang="en-US" dirty="0" err="1"/>
              <a:t>reklaamikampaaniate</a:t>
            </a:r>
            <a:r>
              <a:rPr lang="en-US" dirty="0"/>
              <a:t> </a:t>
            </a:r>
            <a:r>
              <a:rPr lang="en-US" dirty="0" err="1"/>
              <a:t>analüüs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F456-682D-F7E9-3AD5-C90B57E3C3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>
                <a:ea typeface="Inter"/>
              </a:rPr>
              <a:t>Ettevõtte</a:t>
            </a:r>
            <a:r>
              <a:rPr lang="en-US" sz="2000" dirty="0">
                <a:ea typeface="Inter"/>
              </a:rPr>
              <a:t> ja </a:t>
            </a:r>
            <a:r>
              <a:rPr lang="en-US" sz="2000" dirty="0" err="1">
                <a:ea typeface="Inter"/>
              </a:rPr>
              <a:t>uurimisprobleemi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tutvustus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>
                <a:ea typeface="Inter"/>
              </a:rPr>
              <a:t>Uurimisplaan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>
                <a:ea typeface="Inter"/>
              </a:rPr>
              <a:t>Andmekaitse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kirjeldus</a:t>
            </a:r>
            <a:r>
              <a:rPr lang="en-US" sz="2000" dirty="0">
                <a:ea typeface="Inter"/>
              </a:rPr>
              <a:t> – mis </a:t>
            </a:r>
            <a:r>
              <a:rPr lang="en-US" sz="2000" dirty="0" err="1">
                <a:ea typeface="Inter"/>
              </a:rPr>
              <a:t>alustel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andmeid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töödeldakse</a:t>
            </a:r>
            <a:r>
              <a:rPr lang="en-US" sz="2000" dirty="0">
                <a:ea typeface="Inter"/>
              </a:rPr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/>
              <a:t>Ärisõnastik</a:t>
            </a:r>
            <a:r>
              <a:rPr lang="en-US" sz="2000" dirty="0"/>
              <a:t>, </a:t>
            </a:r>
            <a:r>
              <a:rPr lang="en-US" sz="2000" dirty="0" err="1"/>
              <a:t>andmemudel</a:t>
            </a:r>
            <a:r>
              <a:rPr lang="en-US" sz="2000" dirty="0"/>
              <a:t>, </a:t>
            </a:r>
            <a:r>
              <a:rPr lang="en-US" sz="2000" dirty="0" err="1"/>
              <a:t>andmesõnastik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/>
              <a:t>Andmevoog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/>
              <a:t>Näidisandmestiku</a:t>
            </a:r>
            <a:r>
              <a:rPr lang="en-US" sz="2000" dirty="0"/>
              <a:t> </a:t>
            </a:r>
            <a:r>
              <a:rPr lang="en-US" sz="2000" dirty="0" err="1"/>
              <a:t>loomine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/>
              <a:t>Andmete</a:t>
            </a:r>
            <a:r>
              <a:rPr lang="en-US" sz="2000" dirty="0"/>
              <a:t> </a:t>
            </a:r>
            <a:r>
              <a:rPr lang="en-US" sz="2000" dirty="0" err="1"/>
              <a:t>kvaliteedi</a:t>
            </a:r>
            <a:r>
              <a:rPr lang="en-US" sz="2000" dirty="0"/>
              <a:t> </a:t>
            </a:r>
            <a:r>
              <a:rPr lang="en-US" sz="2000" dirty="0" err="1"/>
              <a:t>kontroll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/>
              <a:t>Andmete</a:t>
            </a:r>
            <a:r>
              <a:rPr lang="en-US" sz="2000" dirty="0"/>
              <a:t> </a:t>
            </a:r>
            <a:r>
              <a:rPr lang="en-US" sz="2000" dirty="0" err="1"/>
              <a:t>eksploratiivne</a:t>
            </a:r>
            <a:r>
              <a:rPr lang="en-US" sz="2000" dirty="0"/>
              <a:t> </a:t>
            </a:r>
            <a:r>
              <a:rPr lang="en-US" sz="2000" dirty="0" err="1"/>
              <a:t>analüüs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/>
              <a:t>Andmete</a:t>
            </a:r>
            <a:r>
              <a:rPr lang="en-US" sz="2000" dirty="0"/>
              <a:t> </a:t>
            </a:r>
            <a:r>
              <a:rPr lang="en-US" sz="2000" dirty="0" err="1"/>
              <a:t>statistiline</a:t>
            </a:r>
            <a:r>
              <a:rPr lang="en-US" sz="2000" dirty="0"/>
              <a:t> </a:t>
            </a:r>
            <a:r>
              <a:rPr lang="en-US" sz="2000" dirty="0" err="1"/>
              <a:t>analüüs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/>
              <a:t>Kirjeldav</a:t>
            </a:r>
            <a:r>
              <a:rPr lang="en-US" sz="2000" dirty="0"/>
              <a:t> </a:t>
            </a:r>
            <a:r>
              <a:rPr lang="en-US" sz="2000" dirty="0" err="1"/>
              <a:t>raport</a:t>
            </a:r>
            <a:r>
              <a:rPr lang="en-US" sz="2000" dirty="0"/>
              <a:t> / </a:t>
            </a:r>
            <a:r>
              <a:rPr lang="en-US" sz="2000" dirty="0" err="1"/>
              <a:t>analüüs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/>
              <a:t>Andmelugu</a:t>
            </a:r>
            <a:r>
              <a:rPr lang="en-US" sz="2000" dirty="0"/>
              <a:t>, </a:t>
            </a:r>
            <a:r>
              <a:rPr lang="en-US" sz="2000" dirty="0" err="1"/>
              <a:t>järeldused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1323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D065C-5832-C00B-D532-FF4338797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5822-6BB3-759C-184D-73740C8BDF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EAEB33-E2E1-C05F-2B41-C3ECC3F9D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14:45-15:00</a:t>
            </a:r>
          </a:p>
        </p:txBody>
      </p:sp>
    </p:spTree>
    <p:extLst>
      <p:ext uri="{BB962C8B-B14F-4D97-AF65-F5344CB8AC3E}">
        <p14:creationId xmlns:p14="http://schemas.microsoft.com/office/powerpoint/2010/main" val="365290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72D32-F63A-E758-B4AD-98B1A2FF2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7A2D-F34A-AFF4-F094-9247F2654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Päevakava</a:t>
            </a:r>
            <a:r>
              <a:rPr lang="en-US" sz="3600" b="1">
                <a:ea typeface="+mj-lt"/>
                <a:cs typeface="+mj-lt"/>
              </a:rPr>
              <a:t> - XV </a:t>
            </a:r>
            <a:r>
              <a:rPr lang="en-US" sz="3600" b="1" err="1">
                <a:ea typeface="+mj-lt"/>
                <a:cs typeface="+mj-lt"/>
              </a:rPr>
              <a:t>päev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E32B2B-E742-662F-CC36-DC7E268CAC3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601806273"/>
              </p:ext>
            </p:extLst>
          </p:nvPr>
        </p:nvGraphicFramePr>
        <p:xfrm>
          <a:off x="623888" y="1268413"/>
          <a:ext cx="11021261" cy="44352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21261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09:00 – 10:30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Märt -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Andmeanalüütika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rakendamine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10:30 – 10:45 –  Paus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10:45 – 12:15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-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Tehisaru</a:t>
                      </a:r>
                      <a:r>
                        <a:rPr lang="en-US" sz="2400" b="0" i="0" u="none" strike="noStrike" noProof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toimimise</a:t>
                      </a:r>
                      <a:r>
                        <a:rPr lang="en-US" sz="2400" b="0" i="0" u="none" strike="noStrike" noProof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põhimõtted</a:t>
                      </a:r>
                      <a:endParaRPr lang="en-US" b="0" i="0" dirty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12:15 – 13:15 –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Lõunapaus</a:t>
                      </a:r>
                      <a:r>
                        <a:rPr lang="en-US" sz="2400" b="0" i="0" u="none" strike="noStrike" noProof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endParaRPr lang="en-US" b="0" i="0" u="none" strike="noStrike" noProof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13:15 – 14:45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Vestlusrobotiga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andmeanalüüs</a:t>
                      </a:r>
                      <a:endParaRPr lang="en-US" b="0" i="0" dirty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14:45 – 15:00 – Paus </a:t>
                      </a:r>
                      <a:endParaRPr lang="en-US" b="0" i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15:00 – 16:30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Kristina - 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Andmetega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seotud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rollide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värbamine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23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8EBB5-E66E-D684-9080-959FC5E28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CB597-CCE1-B2CB-AF5D-4898AE0673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12984A-F918-66CF-9BF7-11C289E05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10:30-10:45</a:t>
            </a:r>
          </a:p>
        </p:txBody>
      </p:sp>
    </p:spTree>
    <p:extLst>
      <p:ext uri="{BB962C8B-B14F-4D97-AF65-F5344CB8AC3E}">
        <p14:creationId xmlns:p14="http://schemas.microsoft.com/office/powerpoint/2010/main" val="267788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9154E-E89E-8B00-74C5-66A723E4B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4698-C786-6EFD-B097-B5E4A75DB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23" y="479570"/>
            <a:ext cx="10044112" cy="357043"/>
          </a:xfrm>
        </p:spPr>
        <p:txBody>
          <a:bodyPr/>
          <a:lstStyle/>
          <a:p>
            <a:r>
              <a:rPr lang="en-US" sz="2800" b="1" err="1"/>
              <a:t>Generatiivne</a:t>
            </a:r>
            <a:r>
              <a:rPr lang="en-US" sz="2800" b="1"/>
              <a:t> </a:t>
            </a:r>
            <a:r>
              <a:rPr lang="en-US" sz="2800" b="1" err="1"/>
              <a:t>tehisaru</a:t>
            </a:r>
            <a:r>
              <a:rPr lang="en-US" sz="2800" b="1"/>
              <a:t> – </a:t>
            </a:r>
            <a:r>
              <a:rPr lang="en-US" sz="2800" b="1" err="1"/>
              <a:t>suured</a:t>
            </a:r>
            <a:r>
              <a:rPr lang="en-US" sz="2800" b="1"/>
              <a:t> </a:t>
            </a:r>
            <a:r>
              <a:rPr lang="en-US" sz="2800" b="1" err="1"/>
              <a:t>keelemudelid</a:t>
            </a:r>
            <a:r>
              <a:rPr lang="en-US" sz="2800" b="1"/>
              <a:t> (LLMs)</a:t>
            </a:r>
            <a:endParaRPr lang="en-US" sz="28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179F-8918-CD83-5B3D-AF1D9C751E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dirty="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Treenitakse</a:t>
            </a:r>
            <a:r>
              <a:rPr lang="en-US" sz="2400" dirty="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400" dirty="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tekstide</a:t>
            </a:r>
            <a:r>
              <a:rPr lang="en-US" sz="2400" dirty="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ja </a:t>
            </a:r>
            <a:r>
              <a:rPr lang="en-US" sz="2400" dirty="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muude</a:t>
            </a:r>
            <a:r>
              <a:rPr lang="en-US" sz="2400" dirty="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400" dirty="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materjalide</a:t>
            </a:r>
            <a:r>
              <a:rPr lang="en-US" sz="2400" dirty="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400" dirty="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pinnalt</a:t>
            </a:r>
            <a:r>
              <a:rPr lang="en-US" sz="2400" dirty="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.</a:t>
            </a:r>
            <a:endParaRPr lang="en-US" sz="2400" dirty="0">
              <a:solidFill>
                <a:srgbClr val="121212"/>
              </a:solidFill>
              <a:latin typeface="Inter" panose="02000503000000020004" pitchFamily="2" charset="0"/>
              <a:cs typeface="Noto Serif"/>
            </a:endParaRPr>
          </a:p>
          <a:p>
            <a:pPr marL="857250" lvl="1">
              <a:lnSpc>
                <a:spcPct val="150000"/>
              </a:lnSpc>
              <a:buFont typeface="Arial,Sans-Serif" panose="020B0502030000000004" pitchFamily="34" charset="0"/>
              <a:buChar char="o"/>
            </a:pPr>
            <a:r>
              <a:rPr lang="en-US" sz="2000" dirty="0" err="1">
                <a:ea typeface="Inter"/>
                <a:cs typeface="Noto Serif"/>
              </a:rPr>
              <a:t>Otsib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mustreid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tekstides</a:t>
            </a:r>
            <a:r>
              <a:rPr lang="en-US" sz="2000" dirty="0">
                <a:ea typeface="Inter"/>
                <a:cs typeface="Noto Serif"/>
              </a:rPr>
              <a:t> - </a:t>
            </a:r>
            <a:r>
              <a:rPr lang="en-US" sz="2000" dirty="0" err="1">
                <a:ea typeface="Inter"/>
                <a:cs typeface="Noto Serif"/>
              </a:rPr>
              <a:t>sõnadevahelisi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seoseid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mitmete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treeningtsüklite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käigus</a:t>
            </a:r>
            <a:r>
              <a:rPr lang="en-US" sz="2000" dirty="0">
                <a:ea typeface="Inter"/>
                <a:cs typeface="Noto Serif"/>
              </a:rPr>
              <a:t>.</a:t>
            </a:r>
          </a:p>
          <a:p>
            <a:pPr marL="125730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dirty="0">
                <a:ea typeface="Inter"/>
                <a:cs typeface="Noto Serif"/>
              </a:rPr>
              <a:t>Tokenization – </a:t>
            </a:r>
            <a:r>
              <a:rPr lang="en-US" sz="2000" dirty="0" err="1">
                <a:ea typeface="Inter"/>
                <a:cs typeface="Noto Serif"/>
              </a:rPr>
              <a:t>tekstid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jagatakse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osadeks</a:t>
            </a:r>
            <a:r>
              <a:rPr lang="en-US" sz="2000" dirty="0">
                <a:ea typeface="Inter"/>
                <a:cs typeface="Noto Serif"/>
              </a:rPr>
              <a:t>.</a:t>
            </a:r>
          </a:p>
          <a:p>
            <a:pPr marL="125730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dirty="0">
                <a:ea typeface="Inter"/>
                <a:cs typeface="Noto Serif"/>
              </a:rPr>
              <a:t>Embedding – </a:t>
            </a:r>
            <a:r>
              <a:rPr lang="en-US" sz="2000" dirty="0" err="1">
                <a:ea typeface="Inter"/>
                <a:cs typeface="Noto Serif"/>
              </a:rPr>
              <a:t>tokenitele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määratakse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vektor</a:t>
            </a:r>
            <a:r>
              <a:rPr lang="en-US" sz="2000" dirty="0">
                <a:ea typeface="Inter"/>
                <a:cs typeface="Noto Serif"/>
              </a:rPr>
              <a:t>, mis </a:t>
            </a:r>
            <a:r>
              <a:rPr lang="en-US" sz="2000" dirty="0" err="1">
                <a:ea typeface="Inter"/>
                <a:cs typeface="Noto Serif"/>
              </a:rPr>
              <a:t>määrab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tema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asukoha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teiste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tokenitega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võrdluses</a:t>
            </a:r>
            <a:r>
              <a:rPr lang="en-US" sz="2000" dirty="0">
                <a:ea typeface="Inter"/>
                <a:cs typeface="Noto Serif"/>
              </a:rPr>
              <a:t>.</a:t>
            </a:r>
          </a:p>
          <a:p>
            <a:pPr marL="857250" lvl="1">
              <a:lnSpc>
                <a:spcPct val="150000"/>
              </a:lnSpc>
              <a:buFont typeface="Arial,Sans-Serif" panose="020B0502030000000004" pitchFamily="34" charset="0"/>
              <a:buChar char="o"/>
            </a:pPr>
            <a:r>
              <a:rPr lang="en-US" sz="2000" dirty="0" err="1">
                <a:ea typeface="Inter"/>
                <a:cs typeface="Noto Serif"/>
              </a:rPr>
              <a:t>Areneb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vastavalt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tagasisidele</a:t>
            </a:r>
            <a:r>
              <a:rPr lang="en-US" sz="2000" dirty="0">
                <a:ea typeface="Inter"/>
                <a:cs typeface="Noto Serif"/>
              </a:rPr>
              <a:t>. (Reinforcement Learning)</a:t>
            </a: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 dirty="0" err="1">
                <a:ea typeface="Inter"/>
                <a:cs typeface="Noto Serif"/>
              </a:rPr>
              <a:t>Päringu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esitades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ennustatakse</a:t>
            </a:r>
            <a:r>
              <a:rPr lang="en-US" sz="2400" dirty="0">
                <a:ea typeface="Inter"/>
                <a:cs typeface="Noto Serif"/>
              </a:rPr>
              <a:t>, milline </a:t>
            </a:r>
            <a:r>
              <a:rPr lang="en-US" sz="2400" dirty="0" err="1">
                <a:ea typeface="Inter"/>
                <a:cs typeface="Noto Serif"/>
              </a:rPr>
              <a:t>sõna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tuleb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järgmisena</a:t>
            </a:r>
            <a:r>
              <a:rPr lang="en-US" sz="2400" dirty="0">
                <a:ea typeface="Inter"/>
                <a:cs typeface="Noto Serif"/>
              </a:rPr>
              <a:t>. </a:t>
            </a:r>
            <a:endParaRPr lang="en-US" sz="2400" dirty="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 dirty="0" err="1">
                <a:ea typeface="Inter"/>
                <a:cs typeface="Noto Serif"/>
              </a:rPr>
              <a:t>Vastuste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kvaliteet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oleneb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treeningandmestiku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kvaliteedist</a:t>
            </a:r>
            <a:r>
              <a:rPr lang="en-US" sz="2400" dirty="0">
                <a:ea typeface="Inter"/>
                <a:cs typeface="Noto Serif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 dirty="0" err="1">
                <a:ea typeface="Inter"/>
                <a:cs typeface="Noto Serif"/>
              </a:rPr>
              <a:t>Tehisaru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võib</a:t>
            </a:r>
            <a:r>
              <a:rPr lang="en-US" sz="2400" dirty="0">
                <a:ea typeface="Inter"/>
                <a:cs typeface="Noto Serif"/>
              </a:rPr>
              <a:t> "</a:t>
            </a:r>
            <a:r>
              <a:rPr lang="en-US" sz="2400" dirty="0" err="1">
                <a:ea typeface="Inter"/>
                <a:cs typeface="Noto Serif"/>
              </a:rPr>
              <a:t>hallutsineerida</a:t>
            </a:r>
            <a:r>
              <a:rPr lang="en-US" sz="2400" dirty="0">
                <a:ea typeface="Inter"/>
                <a:cs typeface="Noto Serif"/>
              </a:rPr>
              <a:t>".</a:t>
            </a:r>
            <a:endParaRPr lang="en-US" sz="2400" dirty="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4799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A4885-183C-7405-345F-6F039AC36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D799-FEF4-2867-2771-9F5C35BC3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23" y="479570"/>
            <a:ext cx="10044112" cy="357043"/>
          </a:xfrm>
        </p:spPr>
        <p:txBody>
          <a:bodyPr/>
          <a:lstStyle/>
          <a:p>
            <a:r>
              <a:rPr lang="en-US" b="1" err="1"/>
              <a:t>Tehisaru</a:t>
            </a:r>
            <a:r>
              <a:rPr lang="en-US" b="1"/>
              <a:t> – </a:t>
            </a:r>
            <a:r>
              <a:rPr lang="en-US" b="1" err="1"/>
              <a:t>levinumad</a:t>
            </a:r>
            <a:r>
              <a:rPr lang="en-US" b="1"/>
              <a:t> </a:t>
            </a:r>
            <a:r>
              <a:rPr lang="en-US" b="1" err="1"/>
              <a:t>vestlusrobotid</a:t>
            </a:r>
            <a:r>
              <a:rPr lang="en-US" b="1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92C0-055D-8861-D035-31319A8018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dirty="0">
                <a:solidFill>
                  <a:srgbClr val="121212"/>
                </a:solidFill>
                <a:latin typeface="Inter"/>
                <a:ea typeface="Inter"/>
                <a:cs typeface="Noto Serif"/>
                <a:hlinkClick r:id="rId2"/>
              </a:rPr>
              <a:t>ChatGPT</a:t>
            </a:r>
            <a:endParaRPr lang="en-US" sz="2400" dirty="0">
              <a:latin typeface="Inter" panose="02000503000000020004" pitchFamily="2" charset="0"/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 dirty="0">
                <a:ea typeface="Inter"/>
                <a:cs typeface="Noto Serif"/>
                <a:hlinkClick r:id="rId3"/>
              </a:rPr>
              <a:t>Google Gemini</a:t>
            </a:r>
            <a:r>
              <a:rPr lang="en-US" sz="2400" dirty="0">
                <a:ea typeface="Inter"/>
                <a:cs typeface="Noto Serif"/>
              </a:rPr>
              <a:t> </a:t>
            </a:r>
            <a:endParaRPr lang="en-US" sz="2400" dirty="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 dirty="0">
                <a:ea typeface="Inter"/>
                <a:cs typeface="Noto Serif"/>
                <a:hlinkClick r:id="rId4"/>
              </a:rPr>
              <a:t>Microsoft Copilot</a:t>
            </a:r>
            <a:endParaRPr lang="en-US" sz="2400" dirty="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 dirty="0">
                <a:ea typeface="Inter"/>
                <a:cs typeface="Noto Serif"/>
                <a:hlinkClick r:id="rId5"/>
              </a:rPr>
              <a:t>Claude</a:t>
            </a:r>
            <a:endParaRPr lang="en-US" sz="2400" dirty="0">
              <a:cs typeface="Noto Serif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 dirty="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400" dirty="0" err="1">
                <a:ea typeface="Inter"/>
                <a:cs typeface="Noto Serif"/>
              </a:rPr>
              <a:t>Nt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proovi</a:t>
            </a:r>
            <a:r>
              <a:rPr lang="en-US" sz="2400" dirty="0">
                <a:ea typeface="Inter"/>
                <a:cs typeface="Noto Serif"/>
              </a:rPr>
              <a:t> "Show world population on graph."</a:t>
            </a:r>
            <a:endParaRPr lang="en-US" sz="2400" dirty="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7446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B96E0-0447-F416-DAB5-8BD8EEA42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A12E-8239-93DD-2B09-FE46CB68C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23" y="479570"/>
            <a:ext cx="10044112" cy="357043"/>
          </a:xfrm>
        </p:spPr>
        <p:txBody>
          <a:bodyPr/>
          <a:lstStyle/>
          <a:p>
            <a:r>
              <a:rPr lang="en-US" b="1" err="1"/>
              <a:t>Tehisaru</a:t>
            </a:r>
            <a:r>
              <a:rPr lang="en-US" b="1"/>
              <a:t> – </a:t>
            </a:r>
            <a:r>
              <a:rPr lang="en-US" b="1" err="1"/>
              <a:t>levinumad</a:t>
            </a:r>
            <a:r>
              <a:rPr lang="en-US" b="1"/>
              <a:t> </a:t>
            </a:r>
            <a:r>
              <a:rPr lang="en-US" b="1" err="1"/>
              <a:t>kasutusvõimalused</a:t>
            </a:r>
            <a:r>
              <a:rPr lang="en-US" b="1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E41D-2DBC-64AB-6A9E-0377C470EE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000">
                <a:ea typeface="Inter"/>
                <a:cs typeface="Noto Serif"/>
              </a:rPr>
              <a:t>Koodi ja </a:t>
            </a:r>
            <a:r>
              <a:rPr lang="en-US" sz="2000" err="1">
                <a:ea typeface="Inter"/>
                <a:cs typeface="Noto Serif"/>
              </a:rPr>
              <a:t>valemite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loomine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ning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paluda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selgitused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juurde</a:t>
            </a:r>
            <a:endParaRPr lang="en-US" sz="2000">
              <a:cs typeface="Noto Serif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000" err="1">
                <a:ea typeface="Inter"/>
                <a:cs typeface="Noto Serif"/>
              </a:rPr>
              <a:t>Veateadete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lahendamine</a:t>
            </a:r>
            <a:endParaRPr lang="en-US" sz="2000">
              <a:cs typeface="Noto Serif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000" err="1">
                <a:ea typeface="Inter"/>
                <a:cs typeface="Noto Serif"/>
              </a:rPr>
              <a:t>Andmemudeli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loomine</a:t>
            </a:r>
            <a:endParaRPr lang="en-US" sz="20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000" err="1">
                <a:ea typeface="Inter"/>
                <a:cs typeface="Noto Serif"/>
              </a:rPr>
              <a:t>Näidisandmestike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loomine</a:t>
            </a:r>
            <a:endParaRPr lang="en-US" sz="2000">
              <a:ea typeface="Inter"/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000" err="1">
                <a:ea typeface="Inter"/>
                <a:cs typeface="Noto Serif"/>
              </a:rPr>
              <a:t>Graafikute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loomine</a:t>
            </a:r>
            <a:endParaRPr lang="en-US" sz="2000">
              <a:ea typeface="Inter"/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000" err="1">
                <a:ea typeface="Inter"/>
                <a:cs typeface="Noto Serif"/>
              </a:rPr>
              <a:t>Statistiliste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analüüside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tegemine</a:t>
            </a:r>
            <a:endParaRPr lang="en-US" sz="2000">
              <a:ea typeface="Inter"/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000" err="1">
                <a:ea typeface="Inter"/>
                <a:cs typeface="Noto Serif"/>
              </a:rPr>
              <a:t>Kokkuvõtete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tegemine</a:t>
            </a:r>
            <a:r>
              <a:rPr lang="en-US" sz="2000">
                <a:ea typeface="Inter"/>
                <a:cs typeface="Noto Serif"/>
              </a:rPr>
              <a:t>, </a:t>
            </a:r>
            <a:r>
              <a:rPr lang="en-US" sz="2000" err="1">
                <a:ea typeface="Inter"/>
                <a:cs typeface="Noto Serif"/>
              </a:rPr>
              <a:t>tulemuste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tõlgendamine</a:t>
            </a:r>
            <a:endParaRPr lang="en-US" sz="2000" err="1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0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>
                <a:ea typeface="Inter"/>
                <a:cs typeface="Noto Serif"/>
              </a:rPr>
              <a:t>NB! </a:t>
            </a:r>
            <a:r>
              <a:rPr lang="en-US" sz="2400" err="1">
                <a:ea typeface="Inter"/>
                <a:cs typeface="Noto Serif"/>
              </a:rPr>
              <a:t>Kasutamisel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tuleb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silmas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pidada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andmekaitset</a:t>
            </a:r>
            <a:r>
              <a:rPr lang="en-US" sz="2400">
                <a:ea typeface="Inter"/>
                <a:cs typeface="Noto Serif"/>
              </a:rPr>
              <a:t> ja </a:t>
            </a:r>
            <a:r>
              <a:rPr lang="en-US" sz="2400" err="1">
                <a:ea typeface="Inter"/>
                <a:cs typeface="Noto Serif"/>
              </a:rPr>
              <a:t>ärisaladuse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hoidmist</a:t>
            </a:r>
            <a:r>
              <a:rPr lang="en-US" sz="2400">
                <a:ea typeface="Inter"/>
                <a:cs typeface="Noto Serif"/>
              </a:rPr>
              <a:t>. </a:t>
            </a:r>
            <a:r>
              <a:rPr lang="en-US" sz="2400" err="1">
                <a:ea typeface="Inter"/>
                <a:cs typeface="Noto Serif"/>
              </a:rPr>
              <a:t>Tavaliselt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vestlusrobotid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kasutavad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saadud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andmeid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edasiseks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treenimiseks</a:t>
            </a:r>
            <a:r>
              <a:rPr lang="en-US" sz="2400">
                <a:ea typeface="Inter"/>
                <a:cs typeface="Noto Serif"/>
              </a:rPr>
              <a:t>.</a:t>
            </a: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9421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DDEC0-4E0D-7B98-5997-874242016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32AA-1804-C95A-235A-B1630A75A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23" y="479570"/>
            <a:ext cx="10044112" cy="357043"/>
          </a:xfrm>
        </p:spPr>
        <p:txBody>
          <a:bodyPr/>
          <a:lstStyle/>
          <a:p>
            <a:r>
              <a:rPr lang="en-US" b="1" err="1"/>
              <a:t>Tehisaru</a:t>
            </a:r>
            <a:r>
              <a:rPr lang="en-US" b="1"/>
              <a:t> – </a:t>
            </a:r>
            <a:r>
              <a:rPr lang="en-US" b="1" err="1"/>
              <a:t>eduka</a:t>
            </a:r>
            <a:r>
              <a:rPr lang="en-US" b="1"/>
              <a:t> </a:t>
            </a:r>
            <a:r>
              <a:rPr lang="en-US" b="1" err="1"/>
              <a:t>päringu</a:t>
            </a:r>
            <a:r>
              <a:rPr lang="en-US" b="1"/>
              <a:t> </a:t>
            </a:r>
            <a:r>
              <a:rPr lang="en-US" b="1" err="1"/>
              <a:t>kirjutamine</a:t>
            </a:r>
            <a:r>
              <a:rPr lang="en-US" b="1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4C29-7DB7-412C-B56A-46EC71179C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err="1">
                <a:ea typeface="Inter"/>
                <a:cs typeface="Noto Serif"/>
              </a:rPr>
              <a:t>Päring</a:t>
            </a:r>
            <a:r>
              <a:rPr lang="en-US" sz="2400">
                <a:ea typeface="Inter"/>
                <a:cs typeface="Noto Serif"/>
              </a:rPr>
              <a:t> = </a:t>
            </a:r>
            <a:r>
              <a:rPr lang="en-US" sz="2400" err="1">
                <a:ea typeface="Inter"/>
                <a:cs typeface="Noto Serif"/>
              </a:rPr>
              <a:t>keelemudelile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programmi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kirjutamine</a:t>
            </a:r>
            <a:endParaRPr lang="en-US" sz="2400">
              <a:ea typeface="Inter"/>
              <a:cs typeface="Noto Serif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>
                <a:ea typeface="Inter"/>
                <a:cs typeface="Noto Serif"/>
              </a:rPr>
              <a:t>Anna </a:t>
            </a:r>
            <a:r>
              <a:rPr lang="en-US" sz="2400" err="1">
                <a:ea typeface="Inter"/>
                <a:cs typeface="Noto Serif"/>
              </a:rPr>
              <a:t>võimalikult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palju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konteksti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ning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millises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formaadis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vastust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soovid</a:t>
            </a:r>
            <a:endParaRPr lang="en-US" sz="2400">
              <a:ea typeface="Inter"/>
              <a:cs typeface="Noto Serif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err="1">
                <a:ea typeface="Inter"/>
                <a:cs typeface="Noto Serif"/>
              </a:rPr>
              <a:t>Täpsusta</a:t>
            </a:r>
            <a:r>
              <a:rPr lang="en-US" sz="2400">
                <a:ea typeface="Inter"/>
                <a:cs typeface="Noto Serif"/>
              </a:rPr>
              <a:t>, </a:t>
            </a:r>
            <a:r>
              <a:rPr lang="en-US" sz="2400" err="1">
                <a:ea typeface="Inter"/>
                <a:cs typeface="Noto Serif"/>
              </a:rPr>
              <a:t>millist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tarkvara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kasutad</a:t>
            </a:r>
            <a:r>
              <a:rPr lang="en-US" sz="2400">
                <a:ea typeface="Inter"/>
                <a:cs typeface="Noto Serif"/>
              </a:rPr>
              <a:t>, </a:t>
            </a:r>
            <a:r>
              <a:rPr lang="en-US" sz="2400" err="1">
                <a:ea typeface="Inter"/>
                <a:cs typeface="Noto Serif"/>
              </a:rPr>
              <a:t>kui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valemeid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küsid</a:t>
            </a:r>
            <a:endParaRPr lang="en-US" sz="2400" err="1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 err="1">
                <a:ea typeface="Inter"/>
                <a:cs typeface="Noto Serif"/>
              </a:rPr>
              <a:t>Iteratiivne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protsess</a:t>
            </a:r>
            <a:r>
              <a:rPr lang="en-US" sz="2400">
                <a:ea typeface="Inter"/>
                <a:cs typeface="Noto Serif"/>
              </a:rPr>
              <a:t> – </a:t>
            </a:r>
            <a:r>
              <a:rPr lang="en-US" sz="2400" err="1">
                <a:ea typeface="Inter"/>
                <a:cs typeface="Noto Serif"/>
              </a:rPr>
              <a:t>palu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täiustada</a:t>
            </a:r>
            <a:r>
              <a:rPr lang="en-US" sz="2400">
                <a:ea typeface="Inter"/>
                <a:cs typeface="Noto Serif"/>
              </a:rPr>
              <a:t> ja </a:t>
            </a:r>
            <a:r>
              <a:rPr lang="en-US" sz="2400" err="1">
                <a:ea typeface="Inter"/>
                <a:cs typeface="Noto Serif"/>
              </a:rPr>
              <a:t>täiendada</a:t>
            </a:r>
            <a:endParaRPr lang="en-US" sz="2400" err="1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2765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36D3-A970-D5A5-D02E-FEE0E6B0D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Tehisaru</a:t>
            </a:r>
            <a:r>
              <a:rPr lang="en-US" dirty="0"/>
              <a:t> - </a:t>
            </a:r>
            <a:r>
              <a:rPr lang="en-US" dirty="0" err="1"/>
              <a:t>personaliseerimine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FC87-C50E-09CA-7F87-C4C23D6BFC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ea typeface="Inter"/>
              </a:rPr>
              <a:t>Saab </a:t>
            </a:r>
            <a:r>
              <a:rPr lang="en-US" sz="2400" err="1">
                <a:ea typeface="Inter"/>
              </a:rPr>
              <a:t>lisada</a:t>
            </a:r>
            <a:r>
              <a:rPr lang="en-US" sz="2400" dirty="0">
                <a:ea typeface="Inter"/>
              </a:rPr>
              <a:t> info, </a:t>
            </a:r>
            <a:r>
              <a:rPr lang="en-US" sz="2400" err="1">
                <a:ea typeface="Inter"/>
              </a:rPr>
              <a:t>mida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iga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päringu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tegemisel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jooksutatakse</a:t>
            </a:r>
            <a:endParaRPr lang="en-US" sz="2400">
              <a:ea typeface="Inter"/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dirty="0" err="1">
                <a:ea typeface="Inter"/>
              </a:rPr>
              <a:t>Nt</a:t>
            </a:r>
            <a:r>
              <a:rPr lang="en-US" sz="2400" dirty="0">
                <a:ea typeface="Inter"/>
              </a:rPr>
              <a:t> ChatGPT --&gt; </a:t>
            </a:r>
            <a:r>
              <a:rPr lang="en-US" sz="2400" dirty="0" err="1">
                <a:ea typeface="Inter"/>
              </a:rPr>
              <a:t>kliki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oma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profiilil</a:t>
            </a:r>
            <a:r>
              <a:rPr lang="en-US" sz="2400" dirty="0">
                <a:ea typeface="Inter"/>
              </a:rPr>
              <a:t> --&gt; Customize ChatGPT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263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C7D33-8F01-1754-4E8C-82C6A6EFF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9B55-022C-CCF6-9EF2-07D4A3BCE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23" y="479570"/>
            <a:ext cx="10044112" cy="357043"/>
          </a:xfrm>
        </p:spPr>
        <p:txBody>
          <a:bodyPr/>
          <a:lstStyle/>
          <a:p>
            <a:r>
              <a:rPr lang="en-US" b="1" err="1"/>
              <a:t>Tehisaru</a:t>
            </a:r>
            <a:r>
              <a:rPr lang="en-US" b="1"/>
              <a:t> – </a:t>
            </a:r>
            <a:r>
              <a:rPr lang="en-US" b="1" err="1"/>
              <a:t>vestlusrobotid</a:t>
            </a:r>
            <a:r>
              <a:rPr lang="en-US" b="1"/>
              <a:t> - </a:t>
            </a:r>
            <a:r>
              <a:rPr lang="en-US" b="1" err="1"/>
              <a:t>praktiline</a:t>
            </a:r>
            <a:r>
              <a:rPr lang="en-US" b="1"/>
              <a:t> </a:t>
            </a:r>
            <a:r>
              <a:rPr lang="en-US" b="1" err="1"/>
              <a:t>harjutus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66F8-FBDE-40E8-405E-245CA696AF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>
                <a:ea typeface="Inter"/>
                <a:cs typeface="Noto Serif"/>
              </a:rPr>
              <a:t>Ava  </a:t>
            </a:r>
            <a:r>
              <a:rPr lang="en-US" sz="2400" err="1">
                <a:ea typeface="Inter"/>
                <a:cs typeface="Noto Serif"/>
              </a:rPr>
              <a:t>Müügiraporti</a:t>
            </a:r>
            <a:r>
              <a:rPr lang="en-US" sz="2400">
                <a:ea typeface="Inter"/>
                <a:cs typeface="Noto Serif"/>
              </a:rPr>
              <a:t> Power BI </a:t>
            </a:r>
            <a:endParaRPr lang="en-US" sz="2400">
              <a:cs typeface="Noto Serif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r>
              <a:rPr lang="en-US" sz="2400">
                <a:ea typeface="Inter"/>
                <a:cs typeface="Noto Serif"/>
              </a:rPr>
              <a:t>Palu </a:t>
            </a:r>
            <a:r>
              <a:rPr lang="en-US" sz="2400" err="1">
                <a:ea typeface="Inter"/>
                <a:cs typeface="Noto Serif"/>
              </a:rPr>
              <a:t>erinevatel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vestlusrobotitel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luua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samu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arvutatud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tulpasid</a:t>
            </a:r>
            <a:r>
              <a:rPr lang="en-US" sz="2400">
                <a:ea typeface="Inter"/>
                <a:cs typeface="Noto Serif"/>
              </a:rPr>
              <a:t> ja </a:t>
            </a:r>
            <a:r>
              <a:rPr lang="en-US" sz="2400" err="1">
                <a:ea typeface="Inter"/>
                <a:cs typeface="Noto Serif"/>
              </a:rPr>
              <a:t>mõõdikuid</a:t>
            </a:r>
            <a:r>
              <a:rPr lang="en-US" sz="2400">
                <a:ea typeface="Inter"/>
                <a:cs typeface="Noto Serif"/>
              </a:rPr>
              <a:t>, </a:t>
            </a:r>
            <a:r>
              <a:rPr lang="en-US" sz="2400" err="1">
                <a:ea typeface="Inter"/>
                <a:cs typeface="Noto Serif"/>
              </a:rPr>
              <a:t>mida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analüüsis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kasutasime</a:t>
            </a:r>
            <a:r>
              <a:rPr lang="en-US" sz="2400">
                <a:ea typeface="Inter"/>
                <a:cs typeface="Noto Serif"/>
              </a:rPr>
              <a:t>. </a:t>
            </a:r>
            <a:r>
              <a:rPr lang="en-US" sz="2400" err="1">
                <a:ea typeface="Inter"/>
                <a:cs typeface="Noto Serif"/>
              </a:rPr>
              <a:t>Võrdle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vestlusrobotite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vahelisi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tulemusi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ning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meie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poolt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kirjutatud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valemeid</a:t>
            </a:r>
            <a:r>
              <a:rPr lang="en-US" sz="2400">
                <a:ea typeface="Inter"/>
                <a:cs typeface="Noto Serif"/>
              </a:rPr>
              <a:t>. </a:t>
            </a:r>
            <a:endParaRPr lang="en-US" sz="2400">
              <a:cs typeface="Noto Serif"/>
            </a:endParaRPr>
          </a:p>
          <a:p>
            <a:pPr marL="342900">
              <a:lnSpc>
                <a:spcPct val="150000"/>
              </a:lnSpc>
              <a:buClr>
                <a:srgbClr val="121212"/>
              </a:buClr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4181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CS">
  <a:themeElements>
    <a:clrScheme name="Custom 18">
      <a:dk1>
        <a:srgbClr val="121212"/>
      </a:dk1>
      <a:lt1>
        <a:srgbClr val="FFFFFF"/>
      </a:lt1>
      <a:dk2>
        <a:srgbClr val="584FF5"/>
      </a:dk2>
      <a:lt2>
        <a:srgbClr val="F2F2F2"/>
      </a:lt2>
      <a:accent1>
        <a:srgbClr val="584FF5"/>
      </a:accent1>
      <a:accent2>
        <a:srgbClr val="EC6249"/>
      </a:accent2>
      <a:accent3>
        <a:srgbClr val="FAE060"/>
      </a:accent3>
      <a:accent4>
        <a:srgbClr val="54BA77"/>
      </a:accent4>
      <a:accent5>
        <a:srgbClr val="F0F0FF"/>
      </a:accent5>
      <a:accent6>
        <a:srgbClr val="EEF7F5"/>
      </a:accent6>
      <a:hlink>
        <a:srgbClr val="121212"/>
      </a:hlink>
      <a:folHlink>
        <a:srgbClr val="121212"/>
      </a:folHlink>
    </a:clrScheme>
    <a:fontScheme name="Custom 28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27B8FA8976546BCD79313C588588D" ma:contentTypeVersion="8" ma:contentTypeDescription="Create a new document." ma:contentTypeScope="" ma:versionID="a112c56f6fe148a79025c76584832af0">
  <xsd:schema xmlns:xsd="http://www.w3.org/2001/XMLSchema" xmlns:xs="http://www.w3.org/2001/XMLSchema" xmlns:p="http://schemas.microsoft.com/office/2006/metadata/properties" xmlns:ns2="a1a2d923-8fea-42f1-bd41-9cdfff65694e" targetNamespace="http://schemas.microsoft.com/office/2006/metadata/properties" ma:root="true" ma:fieldsID="97c8655d467eaa9470a714421e7268c0" ns2:_="">
    <xsd:import namespace="a1a2d923-8fea-42f1-bd41-9cdfff6569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2d923-8fea-42f1-bd41-9cdfff656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DF4908-A52A-47DD-A794-6E02D71942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F4F972-2392-44D0-AA45-41AC4FDC4A59}">
  <ds:schemaRefs>
    <ds:schemaRef ds:uri="a1a2d923-8fea-42f1-bd41-9cdfff6569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DC439CA-6F1C-4005-ACA6-A52E04DEE0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Widescreen</PresentationFormat>
  <Paragraphs>98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Wingdings</vt:lpstr>
      <vt:lpstr>Courier New</vt:lpstr>
      <vt:lpstr>Calibri</vt:lpstr>
      <vt:lpstr>Arial</vt:lpstr>
      <vt:lpstr>Poppins SemiBold</vt:lpstr>
      <vt:lpstr>Inter</vt:lpstr>
      <vt:lpstr>Arial,Sans-Serif</vt:lpstr>
      <vt:lpstr>Noto Serif</vt:lpstr>
      <vt:lpstr>Inter Bold</vt:lpstr>
      <vt:lpstr>BCS</vt:lpstr>
      <vt:lpstr>Vali Andmetarkus!</vt:lpstr>
      <vt:lpstr>Päevakava - XV päev</vt:lpstr>
      <vt:lpstr>Paus 10:30-10:45</vt:lpstr>
      <vt:lpstr>Generatiivne tehisaru – suured keelemudelid (LLMs)</vt:lpstr>
      <vt:lpstr>Tehisaru – levinumad vestlusrobotid </vt:lpstr>
      <vt:lpstr>Tehisaru – levinumad kasutusvõimalused </vt:lpstr>
      <vt:lpstr>Tehisaru – eduka päringu kirjutamine </vt:lpstr>
      <vt:lpstr>Tehisaru - personaliseerimine</vt:lpstr>
      <vt:lpstr>Tehisaru – vestlusrobotid - praktiline harjutus</vt:lpstr>
      <vt:lpstr>Tehisaru – Visual Studio Code</vt:lpstr>
      <vt:lpstr>Lõunapaus 12:15-13:15</vt:lpstr>
      <vt:lpstr>Grupitöö näide - reklaamikampaaniate analüüs</vt:lpstr>
      <vt:lpstr>Paus 14:45-15:00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Virve Räni</cp:lastModifiedBy>
  <cp:revision>221</cp:revision>
  <dcterms:created xsi:type="dcterms:W3CDTF">2021-08-27T11:35:28Z</dcterms:created>
  <dcterms:modified xsi:type="dcterms:W3CDTF">2025-09-12T05:08:18Z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0x010100C4D27B8FA8976546BCD79313C588588D</vt:lpwstr>
  </property>
</Properties>
</file>