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17" r:id="rId5"/>
    <p:sldId id="489" r:id="rId6"/>
    <p:sldId id="470" r:id="rId7"/>
    <p:sldId id="641" r:id="rId8"/>
    <p:sldId id="642" r:id="rId9"/>
    <p:sldId id="473" r:id="rId10"/>
    <p:sldId id="554" r:id="rId11"/>
    <p:sldId id="643" r:id="rId12"/>
    <p:sldId id="471" r:id="rId13"/>
    <p:sldId id="644" r:id="rId14"/>
    <p:sldId id="556" r:id="rId15"/>
    <p:sldId id="555" r:id="rId16"/>
    <p:sldId id="472" r:id="rId17"/>
    <p:sldId id="557" r:id="rId18"/>
    <p:sldId id="558" r:id="rId19"/>
    <p:sldId id="490" r:id="rId20"/>
  </p:sldIdLst>
  <p:sldSz cx="12192000" cy="6858000"/>
  <p:notesSz cx="6858000" cy="9144000"/>
  <p:embeddedFontLst>
    <p:embeddedFont>
      <p:font typeface="Inter" panose="020B0604020202020204" charset="0"/>
      <p:regular r:id="rId23"/>
      <p:bold r:id="rId24"/>
    </p:embeddedFont>
    <p:embeddedFont>
      <p:font typeface="Inter Bold" panose="020B0604020202020204" charset="0"/>
      <p:bold r:id="rId25"/>
    </p:embeddedFont>
    <p:embeddedFont>
      <p:font typeface="Poppins SemiBold" panose="00000700000000000000" pitchFamily="2" charset="0"/>
      <p:bold r:id="rId26"/>
      <p:boldItalic r:id="rId27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C4EBC-B791-6F67-15C6-2B67085DA7E3}" v="40" dt="2025-08-31T14:39:25.509"/>
    <p1510:client id="{23D0725A-C739-F349-5572-0A24EB2DE327}" v="185" dt="2025-08-31T14:27:48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01.09.2025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01.09.2025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12F7D-0F32-EA88-B041-16143FEB8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BBAC-BC5C-05AA-FECD-7B6769209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r>
              <a:rPr lang="en-US" dirty="0"/>
              <a:t> – </a:t>
            </a:r>
            <a:r>
              <a:rPr lang="en-US" dirty="0" err="1"/>
              <a:t>tabelite</a:t>
            </a:r>
            <a:r>
              <a:rPr lang="en-US" dirty="0"/>
              <a:t> </a:t>
            </a:r>
            <a:r>
              <a:rPr lang="en-US" dirty="0" err="1"/>
              <a:t>ühendamine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F9C816-F533-C6F6-6632-43FAF5E255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400" dirty="0" err="1">
                <a:ea typeface="Inter"/>
                <a:cs typeface="+mn-lt"/>
              </a:rPr>
              <a:t>Lahendame</a:t>
            </a:r>
            <a:r>
              <a:rPr lang="en-US" sz="2400" dirty="0">
                <a:ea typeface="Inter"/>
                <a:cs typeface="+mn-lt"/>
              </a:rPr>
              <a:t>: Day7 </a:t>
            </a:r>
            <a:r>
              <a:rPr lang="en-US" sz="2400" dirty="0">
                <a:ea typeface="Inter"/>
                <a:cs typeface="+mn-lt"/>
                <a:sym typeface="Wingdings" panose="05000000000000000000" pitchFamily="2" charset="2"/>
              </a:rPr>
              <a:t> </a:t>
            </a:r>
            <a:r>
              <a:rPr lang="en-US" sz="2400" dirty="0">
                <a:ea typeface="Inter"/>
                <a:cs typeface="+mn-lt"/>
              </a:rPr>
              <a:t>sql_ulesanded_6.txt</a:t>
            </a: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solidFill>
                <a:srgbClr val="121212"/>
              </a:solidFill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cs typeface="+mn-lt"/>
            </a:endParaRPr>
          </a:p>
          <a:p>
            <a:pPr marL="0" indent="0">
              <a:buClr>
                <a:srgbClr val="121212"/>
              </a:buClr>
              <a:buNone/>
            </a:pP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860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015DB-B099-C63F-0272-18252B598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95F4-10BE-C6AB-9D71-EE23E24A7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r>
              <a:rPr lang="en-US" dirty="0"/>
              <a:t> – </a:t>
            </a:r>
            <a:r>
              <a:rPr lang="en-US" dirty="0" err="1"/>
              <a:t>andmete</a:t>
            </a:r>
            <a:r>
              <a:rPr lang="en-US" dirty="0"/>
              <a:t> </a:t>
            </a:r>
            <a:r>
              <a:rPr lang="en-US" dirty="0" err="1"/>
              <a:t>pärimine</a:t>
            </a:r>
            <a:r>
              <a:rPr lang="en-US" dirty="0"/>
              <a:t> - </a:t>
            </a:r>
            <a:r>
              <a:rPr lang="en-US" dirty="0" err="1"/>
              <a:t>alamtabelid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C406D-94E4-F8E2-04F1-5E3C55B7B0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400" dirty="0" err="1">
                <a:ea typeface="Inter"/>
                <a:cs typeface="+mn-lt"/>
              </a:rPr>
              <a:t>Lahendame</a:t>
            </a:r>
            <a:r>
              <a:rPr lang="en-US" sz="2400" dirty="0">
                <a:ea typeface="Inter"/>
                <a:cs typeface="+mn-lt"/>
              </a:rPr>
              <a:t>: Day7 </a:t>
            </a:r>
            <a:r>
              <a:rPr lang="en-US" sz="2400" dirty="0">
                <a:ea typeface="Inter"/>
                <a:cs typeface="+mn-lt"/>
                <a:sym typeface="Wingdings" panose="05000000000000000000" pitchFamily="2" charset="2"/>
              </a:rPr>
              <a:t> </a:t>
            </a:r>
            <a:r>
              <a:rPr lang="en-US" sz="2400" dirty="0">
                <a:ea typeface="Inter"/>
                <a:cs typeface="+mn-lt"/>
              </a:rPr>
              <a:t>sql_ulesanded_6.txt</a:t>
            </a: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solidFill>
                <a:srgbClr val="121212"/>
              </a:solidFill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cs typeface="+mn-lt"/>
            </a:endParaRPr>
          </a:p>
          <a:p>
            <a:pPr marL="0" indent="0">
              <a:buClr>
                <a:srgbClr val="121212"/>
              </a:buClr>
              <a:buNone/>
            </a:pP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16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7CCB3-B259-3DCD-0027-751990971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BBB6-15C6-757A-20FC-DF1337597F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E3282D-2EB8-4929-1315-48292A4A9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225024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CAB85-ABDF-A4AE-95F6-18C60EA2F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4C5-FDD9-B59E-7AE1-995A6BC4E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DBeaver</a:t>
            </a:r>
            <a:r>
              <a:rPr lang="en-US"/>
              <a:t> – </a:t>
            </a:r>
            <a:r>
              <a:rPr lang="en-US" err="1"/>
              <a:t>andmete</a:t>
            </a:r>
            <a:r>
              <a:rPr lang="en-US"/>
              <a:t> </a:t>
            </a:r>
            <a:r>
              <a:rPr lang="en-US" err="1"/>
              <a:t>lisamine</a:t>
            </a:r>
            <a:r>
              <a:rPr lang="en-US"/>
              <a:t> </a:t>
            </a:r>
            <a:r>
              <a:rPr lang="en-US" err="1"/>
              <a:t>andmebaasi</a:t>
            </a:r>
            <a:r>
              <a:rPr lang="en-US"/>
              <a:t> SQL </a:t>
            </a:r>
            <a:r>
              <a:rPr lang="en-US" err="1"/>
              <a:t>abil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3AFA46-4814-2DAA-F416-09B3419368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CREATE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>
                <a:ea typeface="Inter"/>
                <a:cs typeface="+mn-lt"/>
              </a:rPr>
              <a:t>INSERT</a:t>
            </a:r>
            <a:endParaRPr lang="en-US" sz="2000">
              <a:cs typeface="+mn-lt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2000">
                <a:ea typeface="Inter"/>
                <a:cs typeface="+mn-lt"/>
              </a:rPr>
              <a:t>ALTER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>
                <a:ea typeface="Inter"/>
                <a:cs typeface="+mn-lt"/>
              </a:rPr>
              <a:t>UPDATE</a:t>
            </a:r>
            <a:endParaRPr lang="en-US" sz="2000">
              <a:cs typeface="+mn-lt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2000">
                <a:ea typeface="Inter"/>
                <a:cs typeface="+mn-lt"/>
              </a:rPr>
              <a:t>DROP</a:t>
            </a:r>
            <a:endParaRPr lang="en-US" sz="2000"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1212"/>
              </a:buClr>
            </a:pPr>
            <a:endParaRPr lang="en-US" sz="2000"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  <a:cs typeface="+mn-lt"/>
              </a:rPr>
              <a:t>NB! Kui </a:t>
            </a:r>
            <a:r>
              <a:rPr lang="en-US" sz="2000" err="1">
                <a:ea typeface="Inter"/>
                <a:cs typeface="+mn-lt"/>
              </a:rPr>
              <a:t>päring</a:t>
            </a:r>
            <a:r>
              <a:rPr lang="en-US" sz="2000">
                <a:ea typeface="Inter"/>
                <a:cs typeface="+mn-lt"/>
              </a:rPr>
              <a:t> on </a:t>
            </a:r>
            <a:r>
              <a:rPr lang="en-US" sz="2000" err="1">
                <a:ea typeface="Inter"/>
                <a:cs typeface="+mn-lt"/>
              </a:rPr>
              <a:t>jooksutatud</a:t>
            </a:r>
            <a:r>
              <a:rPr lang="en-US" sz="2000">
                <a:ea typeface="Inter"/>
                <a:cs typeface="+mn-lt"/>
              </a:rPr>
              <a:t>, </a:t>
            </a:r>
            <a:r>
              <a:rPr lang="en-US" sz="2000" err="1">
                <a:ea typeface="Inter"/>
                <a:cs typeface="+mn-lt"/>
              </a:rPr>
              <a:t>siis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ei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saa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muudatusi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lihtsalt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tagasi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võtta</a:t>
            </a:r>
            <a:r>
              <a:rPr lang="en-US" sz="2000">
                <a:ea typeface="Inter"/>
                <a:cs typeface="+mn-lt"/>
              </a:rPr>
              <a:t>, </a:t>
            </a:r>
            <a:r>
              <a:rPr lang="en-US" sz="2000" err="1">
                <a:ea typeface="Inter"/>
                <a:cs typeface="+mn-lt"/>
              </a:rPr>
              <a:t>seega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tuleb</a:t>
            </a:r>
            <a:r>
              <a:rPr lang="en-US" sz="2000">
                <a:ea typeface="Inter"/>
                <a:cs typeface="+mn-lt"/>
              </a:rPr>
              <a:t> olla </a:t>
            </a:r>
            <a:r>
              <a:rPr lang="en-US" sz="2000" err="1">
                <a:ea typeface="Inter"/>
                <a:cs typeface="+mn-lt"/>
              </a:rPr>
              <a:t>kindel</a:t>
            </a:r>
            <a:r>
              <a:rPr lang="en-US" sz="2000">
                <a:ea typeface="Inter"/>
                <a:cs typeface="+mn-lt"/>
              </a:rPr>
              <a:t>, et </a:t>
            </a:r>
            <a:r>
              <a:rPr lang="en-US" sz="2000" err="1">
                <a:ea typeface="Inter"/>
                <a:cs typeface="+mn-lt"/>
              </a:rPr>
              <a:t>muudatuse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päring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teeb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õiget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asja</a:t>
            </a:r>
            <a:r>
              <a:rPr lang="en-US" sz="2000">
                <a:ea typeface="Inter"/>
                <a:cs typeface="+mn-lt"/>
              </a:rPr>
              <a:t>.</a:t>
            </a:r>
            <a:endParaRPr lang="en-US" sz="200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>
              <a:cs typeface="+mn-lt"/>
            </a:endParaRPr>
          </a:p>
          <a:p>
            <a:pPr marL="0" indent="0">
              <a:buNone/>
            </a:pPr>
            <a:endParaRPr lang="en-US">
              <a:cs typeface="+mn-lt"/>
            </a:endParaRPr>
          </a:p>
          <a:p>
            <a:endParaRPr lang="en-US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544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D6ECC-EA01-FFED-B7EB-B180AFB5E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AA5C-5C05-F132-EB20-4628BD955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DBeaver</a:t>
            </a:r>
            <a:r>
              <a:rPr lang="en-US"/>
              <a:t> – </a:t>
            </a:r>
            <a:r>
              <a:rPr lang="en-US" err="1"/>
              <a:t>andmetabelite</a:t>
            </a:r>
            <a:r>
              <a:rPr lang="en-US"/>
              <a:t> </a:t>
            </a:r>
            <a:r>
              <a:rPr lang="en-US" err="1"/>
              <a:t>loomine</a:t>
            </a:r>
            <a:r>
              <a:rPr lang="en-US"/>
              <a:t> ja </a:t>
            </a:r>
            <a:r>
              <a:rPr lang="en-US" err="1"/>
              <a:t>muutmine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0E0336-9570-F87B-8FD7-66C1B29715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400">
                <a:ea typeface="Inter"/>
                <a:cs typeface="+mn-lt"/>
              </a:rPr>
              <a:t>Loome </a:t>
            </a:r>
            <a:r>
              <a:rPr lang="en-US" sz="2400" err="1">
                <a:ea typeface="Inter"/>
                <a:cs typeface="+mn-lt"/>
              </a:rPr>
              <a:t>koos</a:t>
            </a:r>
            <a:r>
              <a:rPr lang="en-US" sz="2400">
                <a:ea typeface="Inter"/>
                <a:cs typeface="+mn-lt"/>
              </a:rPr>
              <a:t>: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SQL_tabeli_muutmine.sql</a:t>
            </a:r>
            <a:endParaRPr lang="en-US" sz="2400" err="1">
              <a:solidFill>
                <a:srgbClr val="121212"/>
              </a:solidFill>
              <a:ea typeface="Inter"/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>
              <a:solidFill>
                <a:srgbClr val="121212"/>
              </a:solidFill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>
              <a:cs typeface="+mn-lt"/>
            </a:endParaRPr>
          </a:p>
          <a:p>
            <a:pPr marL="0" indent="0">
              <a:buClr>
                <a:srgbClr val="121212"/>
              </a:buClr>
              <a:buNone/>
            </a:pPr>
            <a:endParaRPr lang="en-US">
              <a:cs typeface="+mn-lt"/>
            </a:endParaRPr>
          </a:p>
          <a:p>
            <a:endParaRPr lang="en-US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50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CBF13-0577-C954-E859-4485C0A77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9D38-56B4-329D-1362-22E4CB980D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4B9BA-4701-AF0C-7FCF-4AAD3F3B4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412037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17CE0-EED5-7349-1A94-2995DC5D7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CAB-F0C6-2BD9-091C-411E05342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Visual Studio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4C68BD-2977-9852-E4B4-C002126270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Andmebaasi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ühendus</a:t>
            </a:r>
            <a:endParaRPr lang="en-US" sz="2000" dirty="0">
              <a:ea typeface="Inter"/>
              <a:cs typeface="+mn-lt"/>
            </a:endParaRPr>
          </a:p>
          <a:p>
            <a:pPr marL="800100" lvl="1">
              <a:lnSpc>
                <a:spcPct val="150000"/>
              </a:lnSpc>
            </a:pPr>
            <a:r>
              <a:rPr lang="en-US" sz="2000" dirty="0">
                <a:ea typeface="Inter"/>
                <a:cs typeface="+mn-lt"/>
              </a:rPr>
              <a:t>Extensions 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 PostgreSQL Client for Visual Studio Code</a:t>
            </a:r>
          </a:p>
          <a:p>
            <a:pPr marL="800100" lvl="1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Ilmub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vasakule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 “Databases” </a:t>
            </a: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valik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 </a:t>
            </a:r>
          </a:p>
          <a:p>
            <a:pPr marL="1200150" lvl="2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Ühendume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varem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loodud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 “</a:t>
            </a: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salesdb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” </a:t>
            </a:r>
            <a:r>
              <a:rPr lang="en-US" sz="2000" dirty="0" err="1">
                <a:ea typeface="Inter"/>
                <a:cs typeface="+mn-lt"/>
                <a:sym typeface="Wingdings" panose="05000000000000000000" pitchFamily="2" charset="2"/>
              </a:rPr>
              <a:t>andmebaasiga</a:t>
            </a:r>
            <a:endParaRPr lang="en-US" sz="2000" dirty="0"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 dirty="0">
                <a:ea typeface="Inter"/>
                <a:cs typeface="+mn-lt"/>
              </a:rPr>
              <a:t>SQL </a:t>
            </a:r>
            <a:r>
              <a:rPr lang="en-US" sz="2000" dirty="0" err="1">
                <a:ea typeface="Inter"/>
                <a:cs typeface="+mn-lt"/>
              </a:rPr>
              <a:t>päringute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jooksutamine</a:t>
            </a:r>
            <a:endParaRPr lang="en-US" sz="2000" dirty="0">
              <a:ea typeface="Inter"/>
              <a:cs typeface="+mn-lt"/>
            </a:endParaRPr>
          </a:p>
          <a:p>
            <a:pPr marL="800100" lvl="1">
              <a:lnSpc>
                <a:spcPct val="150000"/>
              </a:lnSpc>
              <a:buClr>
                <a:srgbClr val="121212"/>
              </a:buClr>
            </a:pPr>
            <a:r>
              <a:rPr lang="en-US" sz="2000" dirty="0">
                <a:cs typeface="+mn-lt"/>
              </a:rPr>
              <a:t>File </a:t>
            </a:r>
            <a:r>
              <a:rPr lang="en-US" sz="2000" dirty="0">
                <a:cs typeface="+mn-lt"/>
                <a:sym typeface="Wingdings" panose="05000000000000000000" pitchFamily="2" charset="2"/>
              </a:rPr>
              <a:t> New text file  Select a language: SQL</a:t>
            </a:r>
          </a:p>
          <a:p>
            <a:pPr marL="800100" lvl="1"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cs typeface="+mn-lt"/>
                <a:sym typeface="Wingdings" panose="05000000000000000000" pitchFamily="2" charset="2"/>
              </a:rPr>
              <a:t>Salvestamine</a:t>
            </a:r>
            <a:r>
              <a:rPr lang="en-US" sz="2000" dirty="0">
                <a:cs typeface="+mn-lt"/>
                <a:sym typeface="Wingdings" panose="05000000000000000000" pitchFamily="2" charset="2"/>
              </a:rPr>
              <a:t>: File  Save as</a:t>
            </a:r>
          </a:p>
          <a:p>
            <a:pPr marL="800100" lvl="1"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cs typeface="+mn-lt"/>
                <a:sym typeface="Wingdings" panose="05000000000000000000" pitchFamily="2" charset="2"/>
              </a:rPr>
              <a:t>Jooksutamisel</a:t>
            </a:r>
            <a:r>
              <a:rPr lang="en-US" sz="2000" dirty="0">
                <a:cs typeface="+mn-lt"/>
                <a:sym typeface="Wingdings" panose="05000000000000000000" pitchFamily="2" charset="2"/>
              </a:rPr>
              <a:t> vali </a:t>
            </a:r>
            <a:r>
              <a:rPr lang="en-US" sz="2000" dirty="0" err="1">
                <a:cs typeface="+mn-lt"/>
                <a:sym typeface="Wingdings" panose="05000000000000000000" pitchFamily="2" charset="2"/>
              </a:rPr>
              <a:t>õige</a:t>
            </a:r>
            <a:r>
              <a:rPr lang="en-US" sz="2000" dirty="0">
                <a:cs typeface="+mn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cs typeface="+mn-lt"/>
                <a:sym typeface="Wingdings" panose="05000000000000000000" pitchFamily="2" charset="2"/>
              </a:rPr>
              <a:t>andmebaas</a:t>
            </a:r>
            <a:r>
              <a:rPr lang="en-US" sz="2000" dirty="0">
                <a:cs typeface="+mn-lt"/>
                <a:sym typeface="Wingdings" panose="05000000000000000000" pitchFamily="2" charset="2"/>
              </a:rPr>
              <a:t> ja </a:t>
            </a:r>
            <a:r>
              <a:rPr lang="en-US" sz="2000" dirty="0" err="1">
                <a:cs typeface="+mn-lt"/>
                <a:sym typeface="Wingdings" panose="05000000000000000000" pitchFamily="2" charset="2"/>
              </a:rPr>
              <a:t>skeem</a:t>
            </a:r>
            <a:r>
              <a:rPr lang="en-US" sz="2000" dirty="0">
                <a:cs typeface="+mn-lt"/>
                <a:sym typeface="Wingdings" panose="05000000000000000000" pitchFamily="2" charset="2"/>
              </a:rPr>
              <a:t> </a:t>
            </a:r>
            <a:r>
              <a:rPr lang="en-US" sz="2000" dirty="0" err="1">
                <a:cs typeface="+mn-lt"/>
                <a:sym typeface="Wingdings" panose="05000000000000000000" pitchFamily="2" charset="2"/>
              </a:rPr>
              <a:t>ülevalt</a:t>
            </a:r>
            <a:endParaRPr lang="en-US" sz="2000" dirty="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cs typeface="+mn-lt"/>
            </a:endParaRPr>
          </a:p>
          <a:p>
            <a:pPr marL="0" indent="0">
              <a:buNone/>
            </a:pP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77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0372B-A5B8-260D-C940-47B5F56C1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91BE-55D8-719B-FCEB-18D326A15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VII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805DDA-288D-DB3E-2A59-EC7449C89D9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22584294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kohaliku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andmebaasi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seadmine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DBeaveris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laadimine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pärimine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CRUD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käsud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Visual Studio Code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andmebaasi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päringuteks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91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DA9F0-A0F5-C46E-D262-05F5E5B7D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E485-0C35-F9F2-525E-0BEE1F627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PostgreSQL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C1C2EC-E034-3DAF-EC3F-59EA67456D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ea typeface="+mn-lt"/>
                <a:cs typeface="+mn-lt"/>
                <a:hlinkClick r:id="rId2"/>
              </a:rPr>
              <a:t>https://www.postgresql.org/</a:t>
            </a:r>
            <a:endParaRPr lang="en-US" dirty="0"/>
          </a:p>
          <a:p>
            <a:pPr marL="285750" indent="-285750">
              <a:lnSpc>
                <a:spcPct val="150000"/>
              </a:lnSpc>
            </a:pPr>
            <a:r>
              <a:rPr lang="en-US" dirty="0" err="1">
                <a:ea typeface="Inter"/>
                <a:cs typeface="+mn-lt"/>
              </a:rPr>
              <a:t>Üks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populaarsemaid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andmebaasi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süsteeme</a:t>
            </a:r>
            <a:endParaRPr lang="en-US" dirty="0">
              <a:cs typeface="+mn-lt"/>
            </a:endParaRP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ea typeface="Inter"/>
                <a:cs typeface="+mn-lt"/>
              </a:rPr>
              <a:t>Enda </a:t>
            </a:r>
            <a:r>
              <a:rPr lang="en-US" dirty="0" err="1">
                <a:ea typeface="Inter"/>
                <a:cs typeface="+mn-lt"/>
              </a:rPr>
              <a:t>arvutis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käivitamiseks</a:t>
            </a:r>
            <a:endParaRPr lang="en-US" dirty="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r>
              <a:rPr lang="en-US" dirty="0">
                <a:ea typeface="Inter"/>
                <a:cs typeface="+mn-lt"/>
              </a:rPr>
              <a:t>Lae </a:t>
            </a:r>
            <a:r>
              <a:rPr lang="en-US" dirty="0" err="1">
                <a:ea typeface="Inter"/>
                <a:cs typeface="+mn-lt"/>
              </a:rPr>
              <a:t>alla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kodulehe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kaudu</a:t>
            </a:r>
            <a:endParaRPr lang="en-US" dirty="0">
              <a:ea typeface="Inter"/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r>
              <a:rPr lang="en-US" dirty="0">
                <a:ea typeface="Inter"/>
                <a:cs typeface="+mn-lt"/>
              </a:rPr>
              <a:t>Ava .exe fail</a:t>
            </a:r>
          </a:p>
          <a:p>
            <a:pPr marL="857250" lvl="1" indent="-342900">
              <a:lnSpc>
                <a:spcPct val="150000"/>
              </a:lnSpc>
              <a:buAutoNum type="arabicPeriod"/>
            </a:pPr>
            <a:r>
              <a:rPr lang="en-US" dirty="0" err="1">
                <a:ea typeface="Inter"/>
                <a:cs typeface="+mn-lt"/>
              </a:rPr>
              <a:t>Määra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salasõna</a:t>
            </a:r>
            <a:endParaRPr lang="en-US" dirty="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r>
              <a:rPr lang="en-US" dirty="0">
                <a:ea typeface="Inter"/>
                <a:cs typeface="+mn-lt"/>
              </a:rPr>
              <a:t>Ava </a:t>
            </a:r>
            <a:r>
              <a:rPr lang="en-US" dirty="0" err="1">
                <a:ea typeface="Inter"/>
                <a:cs typeface="+mn-lt"/>
              </a:rPr>
              <a:t>pgAdmin</a:t>
            </a:r>
            <a:r>
              <a:rPr lang="en-US" dirty="0">
                <a:ea typeface="Inter"/>
                <a:cs typeface="+mn-lt"/>
              </a:rPr>
              <a:t> – </a:t>
            </a:r>
            <a:r>
              <a:rPr lang="en-US" dirty="0" err="1">
                <a:ea typeface="Inter"/>
                <a:cs typeface="+mn-lt"/>
              </a:rPr>
              <a:t>käivitab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andmebaasi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serveri</a:t>
            </a:r>
            <a:endParaRPr lang="en-US" dirty="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r>
              <a:rPr lang="en-US" dirty="0">
                <a:ea typeface="Inter"/>
                <a:cs typeface="+mn-lt"/>
              </a:rPr>
              <a:t>Ava </a:t>
            </a:r>
            <a:r>
              <a:rPr lang="en-US" dirty="0" err="1">
                <a:ea typeface="Inter"/>
                <a:cs typeface="+mn-lt"/>
              </a:rPr>
              <a:t>DBeaver</a:t>
            </a:r>
            <a:r>
              <a:rPr lang="en-US" dirty="0">
                <a:ea typeface="Inter"/>
                <a:cs typeface="+mn-lt"/>
              </a:rPr>
              <a:t> ja </a:t>
            </a:r>
            <a:r>
              <a:rPr lang="en-US" dirty="0" err="1">
                <a:ea typeface="Inter"/>
                <a:cs typeface="+mn-lt"/>
              </a:rPr>
              <a:t>ühendu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serveriga</a:t>
            </a:r>
            <a:endParaRPr lang="en-US" dirty="0">
              <a:ea typeface="Inter"/>
              <a:cs typeface="+mn-lt"/>
            </a:endParaRP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ea typeface="Inter"/>
                <a:cs typeface="+mn-lt"/>
              </a:rPr>
              <a:t>Vali PostgreSQL</a:t>
            </a: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ea typeface="Inter"/>
                <a:cs typeface="+mn-lt"/>
              </a:rPr>
              <a:t>Database: </a:t>
            </a:r>
            <a:r>
              <a:rPr lang="en-US" dirty="0" err="1">
                <a:ea typeface="Inter"/>
                <a:cs typeface="+mn-lt"/>
              </a:rPr>
              <a:t>kliki</a:t>
            </a:r>
            <a:r>
              <a:rPr lang="en-US" dirty="0">
                <a:ea typeface="Inter"/>
                <a:cs typeface="+mn-lt"/>
              </a:rPr>
              <a:t> “Show all databases”</a:t>
            </a:r>
            <a:endParaRPr lang="en-US" dirty="0">
              <a:cs typeface="+mn-lt"/>
            </a:endParaRP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r>
              <a:rPr lang="en-US" dirty="0" err="1">
                <a:ea typeface="Inter"/>
                <a:cs typeface="+mn-lt"/>
              </a:rPr>
              <a:t>Sisesta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parool</a:t>
            </a:r>
            <a:endParaRPr lang="en-US" dirty="0">
              <a:cs typeface="+mn-lt"/>
            </a:endParaRP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ea typeface="Inter"/>
                <a:cs typeface="+mn-lt"/>
              </a:rPr>
              <a:t>Test connection, </a:t>
            </a:r>
            <a:r>
              <a:rPr lang="en-US" dirty="0" err="1">
                <a:ea typeface="Inter"/>
                <a:cs typeface="+mn-lt"/>
              </a:rPr>
              <a:t>vajadusel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installi</a:t>
            </a:r>
            <a:r>
              <a:rPr lang="en-US" dirty="0">
                <a:ea typeface="Inter"/>
                <a:cs typeface="+mn-lt"/>
              </a:rPr>
              <a:t> </a:t>
            </a:r>
            <a:r>
              <a:rPr lang="en-US" dirty="0" err="1">
                <a:ea typeface="Inter"/>
                <a:cs typeface="+mn-lt"/>
              </a:rPr>
              <a:t>draiverid</a:t>
            </a:r>
            <a:endParaRPr lang="en-US" dirty="0">
              <a:cs typeface="+mn-lt"/>
            </a:endParaRP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endParaRPr lang="en-US" dirty="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cs typeface="+mn-lt"/>
            </a:endParaRPr>
          </a:p>
          <a:p>
            <a:pPr marL="0" indent="0">
              <a:buNone/>
            </a:pP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744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68293-66B4-9531-CEB8-1310D457F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379B-8B4D-351D-FB50-463F72441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– </a:t>
            </a:r>
            <a:r>
              <a:rPr lang="en-US" err="1"/>
              <a:t>tabelite</a:t>
            </a:r>
            <a:r>
              <a:rPr lang="en-US"/>
              <a:t> </a:t>
            </a:r>
            <a:r>
              <a:rPr lang="en-US" err="1"/>
              <a:t>ühendamine</a:t>
            </a:r>
          </a:p>
        </p:txBody>
      </p:sp>
      <p:pic>
        <p:nvPicPr>
          <p:cNvPr id="4" name="Content Placeholder 3" descr="A diagram of a diagram&#10;&#10;AI-generated content may be incorrect.">
            <a:extLst>
              <a:ext uri="{FF2B5EF4-FFF2-40B4-BE49-F238E27FC236}">
                <a16:creationId xmlns:a16="http://schemas.microsoft.com/office/drawing/2014/main" id="{CD786AF0-AFD6-3E5D-F34D-476B12CA5EE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05773" y="978462"/>
            <a:ext cx="3946694" cy="51299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C3A1CD-3F5D-D5BD-4A3E-F94218F8E9CB}"/>
              </a:ext>
            </a:extLst>
          </p:cNvPr>
          <p:cNvSpPr txBox="1"/>
          <p:nvPr/>
        </p:nvSpPr>
        <p:spPr>
          <a:xfrm>
            <a:off x="6007608" y="1444752"/>
            <a:ext cx="5742432" cy="129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Vaatame</a:t>
            </a:r>
            <a:r>
              <a:rPr lang="en-US" dirty="0"/>
              <a:t> </a:t>
            </a:r>
            <a:r>
              <a:rPr lang="en-US" dirty="0" err="1"/>
              <a:t>loogikat</a:t>
            </a:r>
            <a:r>
              <a:rPr lang="en-US" dirty="0"/>
              <a:t> </a:t>
            </a:r>
            <a:r>
              <a:rPr lang="en-US" dirty="0" err="1"/>
              <a:t>näite</a:t>
            </a:r>
            <a:r>
              <a:rPr lang="en-US" dirty="0"/>
              <a:t> </a:t>
            </a:r>
            <a:r>
              <a:rPr lang="en-US" dirty="0" err="1"/>
              <a:t>põhjal</a:t>
            </a:r>
            <a:r>
              <a:rPr lang="en-US" dirty="0"/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Day7: JOINS_loogika_kahe_tabeli_puhul.XLSX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3797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ABBA9-1443-F441-E763-4D5B7BA77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282F-63C7-16AB-2536-DBC56444F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–  </a:t>
            </a:r>
            <a:r>
              <a:rPr lang="en-US" err="1"/>
              <a:t>päringu</a:t>
            </a:r>
            <a:r>
              <a:rPr lang="en-US"/>
              <a:t> </a:t>
            </a:r>
            <a:r>
              <a:rPr lang="en-US" err="1"/>
              <a:t>teostamise</a:t>
            </a:r>
            <a:r>
              <a:rPr lang="en-US"/>
              <a:t> </a:t>
            </a:r>
            <a:r>
              <a:rPr lang="en-US" err="1"/>
              <a:t>järjekord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17FEC3-1EB7-A1BD-48DC-8132A7DC74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ea typeface="Inter"/>
              </a:rPr>
              <a:t>1. FROM/JOIN </a:t>
            </a:r>
          </a:p>
          <a:p>
            <a:pPr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Defineerib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milliseid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tabeleid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kasutatakse</a:t>
            </a:r>
            <a:r>
              <a:rPr lang="en-US">
                <a:ea typeface="Inter"/>
              </a:rPr>
              <a:t>.</a:t>
            </a:r>
          </a:p>
          <a:p>
            <a:pPr marL="0" indent="0">
              <a:buNone/>
            </a:pPr>
            <a:r>
              <a:rPr lang="en-US">
                <a:ea typeface="Inter"/>
              </a:rPr>
              <a:t>2. WHERE </a:t>
            </a:r>
          </a:p>
          <a:p>
            <a:pPr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Filtreerib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välja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andmeread</a:t>
            </a:r>
            <a:r>
              <a:rPr lang="en-US">
                <a:ea typeface="Inter"/>
              </a:rPr>
              <a:t>, mis </a:t>
            </a:r>
            <a:r>
              <a:rPr lang="en-US" err="1">
                <a:ea typeface="Inter"/>
              </a:rPr>
              <a:t>ei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vasta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tingimustele</a:t>
            </a:r>
            <a:r>
              <a:rPr lang="en-US">
                <a:ea typeface="Inter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>
                <a:ea typeface="Inter"/>
              </a:rPr>
              <a:t>3. GROUP BY </a:t>
            </a:r>
          </a:p>
          <a:p>
            <a:pPr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Grupeerib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andmeread</a:t>
            </a:r>
            <a:r>
              <a:rPr lang="en-US">
                <a:ea typeface="Inter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>
                <a:ea typeface="Inter"/>
              </a:rPr>
              <a:t>4. HAVING </a:t>
            </a:r>
          </a:p>
          <a:p>
            <a:pPr marL="800100"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Filtreerib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välja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grupeeritud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andmeread</a:t>
            </a:r>
            <a:r>
              <a:rPr lang="en-US">
                <a:ea typeface="Inter"/>
              </a:rPr>
              <a:t>, mis </a:t>
            </a:r>
            <a:r>
              <a:rPr lang="en-US" err="1">
                <a:ea typeface="Inter"/>
              </a:rPr>
              <a:t>ei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vasta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tingimustele</a:t>
            </a:r>
            <a:r>
              <a:rPr lang="en-US">
                <a:ea typeface="Inter"/>
              </a:rPr>
              <a:t>.</a:t>
            </a:r>
          </a:p>
          <a:p>
            <a:pPr marL="0" indent="0">
              <a:buNone/>
            </a:pPr>
            <a:r>
              <a:rPr lang="en-US">
                <a:ea typeface="Inter"/>
              </a:rPr>
              <a:t>5. SELECT </a:t>
            </a:r>
          </a:p>
          <a:p>
            <a:pPr marL="800100"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Valib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tulbad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mida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näidata</a:t>
            </a:r>
            <a:r>
              <a:rPr lang="en-US">
                <a:ea typeface="Inter"/>
              </a:rPr>
              <a:t>.</a:t>
            </a:r>
          </a:p>
          <a:p>
            <a:pPr marL="0" indent="0">
              <a:buNone/>
            </a:pPr>
            <a:r>
              <a:rPr lang="en-US">
                <a:ea typeface="Inter"/>
              </a:rPr>
              <a:t>6. ORDER BY </a:t>
            </a:r>
          </a:p>
          <a:p>
            <a:pPr marL="800100" lvl="1">
              <a:buClr>
                <a:srgbClr val="121212"/>
              </a:buClr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Sorteerib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valitud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andmeread</a:t>
            </a:r>
            <a:r>
              <a:rPr lang="en-US">
                <a:ea typeface="Inter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>
                <a:ea typeface="Inter"/>
              </a:rPr>
              <a:t>7. LIMIT</a:t>
            </a:r>
          </a:p>
          <a:p>
            <a:pPr marL="800100" lvl="1">
              <a:buFont typeface="Wingdings" panose="020B0502030000000004" pitchFamily="34" charset="0"/>
              <a:buChar char="Ø"/>
            </a:pPr>
            <a:r>
              <a:rPr lang="en-US" err="1">
                <a:ea typeface="Inter"/>
              </a:rPr>
              <a:t>Jätab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alles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ainult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täpsustatud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arvu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ridu</a:t>
            </a:r>
            <a:r>
              <a:rPr lang="en-US">
                <a:ea typeface="Inter"/>
              </a:rPr>
              <a:t>.</a:t>
            </a:r>
            <a:endParaRPr lang="en-US"/>
          </a:p>
          <a:p>
            <a:pPr marL="800100" lvl="1">
              <a:buFont typeface="Wingdings" panose="020B0502030000000004" pitchFamily="34" charset="0"/>
              <a:buChar char="Ø"/>
            </a:pPr>
            <a:endParaRPr lang="en-US"/>
          </a:p>
          <a:p>
            <a:pPr marL="285750" indent="-285750">
              <a:buClr>
                <a:srgbClr val="121212"/>
              </a:buClr>
            </a:pPr>
            <a:r>
              <a:rPr lang="en-US" err="1">
                <a:ea typeface="Inter"/>
              </a:rPr>
              <a:t>Teostamise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järjekord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muutub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oluliseks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suuremate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päringute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puhul</a:t>
            </a:r>
            <a:r>
              <a:rPr lang="en-US">
                <a:ea typeface="Inter"/>
              </a:rPr>
              <a:t>. Mida </a:t>
            </a:r>
            <a:r>
              <a:rPr lang="en-US" err="1">
                <a:ea typeface="Inter"/>
              </a:rPr>
              <a:t>varasemas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sammus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saad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päringu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tulemusi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piirata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seda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optimaalsem</a:t>
            </a:r>
            <a:r>
              <a:rPr lang="en-US">
                <a:ea typeface="Inter"/>
              </a:rPr>
              <a:t> (</a:t>
            </a:r>
            <a:r>
              <a:rPr lang="en-US" err="1">
                <a:ea typeface="Inter"/>
              </a:rPr>
              <a:t>kiirem</a:t>
            </a:r>
            <a:r>
              <a:rPr lang="en-US">
                <a:ea typeface="Inter"/>
              </a:rPr>
              <a:t>) on </a:t>
            </a:r>
            <a:r>
              <a:rPr lang="en-US" err="1">
                <a:ea typeface="Inter"/>
              </a:rPr>
              <a:t>päringu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teostus</a:t>
            </a:r>
            <a:r>
              <a:rPr lang="en-US">
                <a:ea typeface="Inter"/>
              </a:rPr>
              <a:t>.</a:t>
            </a:r>
            <a:endParaRPr lang="en-US"/>
          </a:p>
          <a:p>
            <a:endParaRPr lang="en-US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580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82FD-643F-6AFD-B782-B19E179EA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Põhilised</a:t>
            </a:r>
            <a:r>
              <a:rPr lang="en-US"/>
              <a:t> </a:t>
            </a:r>
            <a:r>
              <a:rPr lang="en-US" err="1"/>
              <a:t>andmetüübid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113B-F938-FA92-45B7-A088D0CA45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INT - </a:t>
            </a:r>
            <a:r>
              <a:rPr lang="en-US" sz="2400" err="1">
                <a:ea typeface="Inter"/>
              </a:rPr>
              <a:t>täisnumber</a:t>
            </a:r>
            <a:endParaRPr lang="en-US" sz="2400"/>
          </a:p>
          <a:p>
            <a:pPr>
              <a:lnSpc>
                <a:spcPct val="100000"/>
              </a:lnSpc>
            </a:pPr>
            <a:r>
              <a:rPr lang="en-US" sz="2400">
                <a:ea typeface="Inter"/>
              </a:rPr>
              <a:t>NUMERIC (x, y) - </a:t>
            </a:r>
            <a:r>
              <a:rPr lang="en-US" sz="2400" err="1">
                <a:ea typeface="Inter"/>
              </a:rPr>
              <a:t>komakohtadega</a:t>
            </a:r>
            <a:r>
              <a:rPr lang="en-US" sz="2400">
                <a:ea typeface="Inter"/>
              </a:rPr>
              <a:t> number, </a:t>
            </a:r>
            <a:r>
              <a:rPr lang="en-US" sz="2400" err="1">
                <a:ea typeface="Inter"/>
              </a:rPr>
              <a:t>kus</a:t>
            </a:r>
            <a:r>
              <a:rPr lang="en-US" sz="2400">
                <a:ea typeface="Inter"/>
              </a:rPr>
              <a:t> x </a:t>
            </a:r>
            <a:r>
              <a:rPr lang="en-US" sz="2400" err="1">
                <a:ea typeface="Inter"/>
              </a:rPr>
              <a:t>täpsustab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tulba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pikkuse</a:t>
            </a:r>
            <a:r>
              <a:rPr lang="en-US" sz="2400">
                <a:ea typeface="Inter"/>
              </a:rPr>
              <a:t> ja y </a:t>
            </a:r>
            <a:r>
              <a:rPr lang="en-US" sz="2400" err="1">
                <a:ea typeface="Inter"/>
              </a:rPr>
              <a:t>komakohtade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arvu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nt</a:t>
            </a:r>
            <a:r>
              <a:rPr lang="en-US" sz="2400">
                <a:ea typeface="Inter"/>
              </a:rPr>
              <a:t> 100,55 </a:t>
            </a:r>
            <a:r>
              <a:rPr lang="en-US" sz="2400" err="1">
                <a:ea typeface="Inter"/>
              </a:rPr>
              <a:t>oleks</a:t>
            </a:r>
            <a:r>
              <a:rPr lang="en-US" sz="2400">
                <a:ea typeface="Inter"/>
              </a:rPr>
              <a:t> NUMERIC(5,2)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TEXT – </a:t>
            </a:r>
            <a:r>
              <a:rPr lang="en-US" sz="2400" err="1">
                <a:ea typeface="Inter"/>
              </a:rPr>
              <a:t>pikkuse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piiranguteta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tekstiväli</a:t>
            </a:r>
            <a:endParaRPr lang="en-US" sz="240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VARCHAR (n) - </a:t>
            </a:r>
            <a:r>
              <a:rPr lang="en-US" sz="2400" err="1">
                <a:ea typeface="Inter"/>
              </a:rPr>
              <a:t>pikkuse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piiranguga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tekstiväli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kus</a:t>
            </a:r>
            <a:r>
              <a:rPr lang="en-US" sz="2400">
                <a:ea typeface="Inter"/>
              </a:rPr>
              <a:t> n </a:t>
            </a:r>
            <a:r>
              <a:rPr lang="en-US" sz="2400" err="1">
                <a:ea typeface="Inter"/>
              </a:rPr>
              <a:t>tähistab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välja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pikkust</a:t>
            </a:r>
            <a:endParaRPr lang="en-US" sz="240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BOOLEAN – </a:t>
            </a:r>
            <a:r>
              <a:rPr lang="en-US" sz="2400" err="1">
                <a:ea typeface="Inter"/>
              </a:rPr>
              <a:t>kahe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väärtusega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väli</a:t>
            </a:r>
            <a:r>
              <a:rPr lang="en-US" sz="2400">
                <a:ea typeface="Inter"/>
              </a:rPr>
              <a:t>, TRUE, FALSE ja </a:t>
            </a:r>
            <a:r>
              <a:rPr lang="en-US" sz="2400" err="1">
                <a:ea typeface="Inter"/>
              </a:rPr>
              <a:t>tühiväärtus</a:t>
            </a:r>
            <a:r>
              <a:rPr lang="en-US" sz="2400">
                <a:ea typeface="Inter"/>
              </a:rPr>
              <a:t> (NULL)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DATE - </a:t>
            </a:r>
            <a:r>
              <a:rPr lang="en-US" sz="2400" err="1">
                <a:ea typeface="Inter"/>
              </a:rPr>
              <a:t>kuupäev</a:t>
            </a:r>
            <a:endParaRPr lang="en-US" sz="240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TIMESTAMP - </a:t>
            </a:r>
            <a:r>
              <a:rPr lang="en-US" sz="2400" err="1">
                <a:ea typeface="Inter"/>
              </a:rPr>
              <a:t>kuupäev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kellaajaga</a:t>
            </a:r>
            <a:endParaRPr lang="en-US" sz="2400" err="1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9380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9E57D-0698-A888-A781-B5BA4506C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8A2B-41F3-0AD3-D3F7-DF4AC897F5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4C1C95-F9A5-B2F3-AAC1-345A2C396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215648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CDB2-9145-1517-74B9-1D85A1A09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PostgreSQL </a:t>
            </a:r>
            <a:r>
              <a:rPr lang="en-US" dirty="0" err="1"/>
              <a:t>baasi</a:t>
            </a:r>
            <a:r>
              <a:rPr lang="en-US" dirty="0"/>
              <a:t> </a:t>
            </a:r>
            <a:r>
              <a:rPr lang="en-US" dirty="0" err="1"/>
              <a:t>nimetamispraktikad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3FFA0-927B-E444-49B4-38B1CC7C83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/>
              <a:t>Tabelite</a:t>
            </a:r>
            <a:r>
              <a:rPr lang="en-US" sz="2400" dirty="0"/>
              <a:t> ja </a:t>
            </a:r>
            <a:r>
              <a:rPr lang="en-US" sz="2400" dirty="0" err="1"/>
              <a:t>tulpade</a:t>
            </a:r>
            <a:r>
              <a:rPr lang="en-US" sz="2400" dirty="0"/>
              <a:t> </a:t>
            </a:r>
            <a:r>
              <a:rPr lang="en-US" sz="2400" dirty="0" err="1"/>
              <a:t>nimed</a:t>
            </a:r>
            <a:r>
              <a:rPr lang="en-US" sz="24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Parim </a:t>
            </a:r>
            <a:r>
              <a:rPr lang="en-US" sz="2400" dirty="0" err="1"/>
              <a:t>praktika</a:t>
            </a:r>
            <a:r>
              <a:rPr lang="en-US" sz="2400" dirty="0"/>
              <a:t>: </a:t>
            </a:r>
            <a:r>
              <a:rPr lang="et-EE" sz="2400" b="1" dirty="0" err="1"/>
              <a:t>lowercase_with_underscores</a:t>
            </a:r>
            <a:r>
              <a:rPr lang="et-EE" sz="2400" dirty="0"/>
              <a:t> 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err="1"/>
              <a:t>Nt</a:t>
            </a:r>
            <a:r>
              <a:rPr lang="en-US" sz="2400" dirty="0"/>
              <a:t> </a:t>
            </a:r>
            <a:r>
              <a:rPr lang="en-US" sz="2400" dirty="0" err="1"/>
              <a:t>tabeli</a:t>
            </a:r>
            <a:r>
              <a:rPr lang="en-US" sz="2400" dirty="0"/>
              <a:t> </a:t>
            </a:r>
            <a:r>
              <a:rPr lang="en-US" sz="2400" dirty="0" err="1"/>
              <a:t>nimed</a:t>
            </a:r>
            <a:r>
              <a:rPr lang="en-US" sz="2400" dirty="0"/>
              <a:t>: </a:t>
            </a:r>
            <a:r>
              <a:rPr lang="en-US" sz="2400" dirty="0" err="1"/>
              <a:t>sales_table</a:t>
            </a:r>
            <a:r>
              <a:rPr lang="en-US" sz="2400" dirty="0"/>
              <a:t>, </a:t>
            </a:r>
            <a:r>
              <a:rPr lang="en-US" sz="2400" dirty="0" err="1"/>
              <a:t>customer_table</a:t>
            </a:r>
            <a:r>
              <a:rPr lang="en-US" sz="2400" dirty="0"/>
              <a:t>, </a:t>
            </a:r>
            <a:r>
              <a:rPr lang="en-US" sz="2400" dirty="0" err="1"/>
              <a:t>date_table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err="1"/>
              <a:t>Nt</a:t>
            </a:r>
            <a:r>
              <a:rPr lang="en-US" sz="2400" dirty="0"/>
              <a:t> </a:t>
            </a:r>
            <a:r>
              <a:rPr lang="en-US" sz="2400" dirty="0" err="1"/>
              <a:t>tulpade</a:t>
            </a:r>
            <a:r>
              <a:rPr lang="en-US" sz="2400" dirty="0"/>
              <a:t> </a:t>
            </a:r>
            <a:r>
              <a:rPr lang="en-US" sz="2400" dirty="0" err="1"/>
              <a:t>nimed</a:t>
            </a:r>
            <a:r>
              <a:rPr lang="en-US" sz="2400" dirty="0"/>
              <a:t>: </a:t>
            </a:r>
            <a:r>
              <a:rPr lang="en-US" sz="2400" dirty="0" err="1"/>
              <a:t>sale_id</a:t>
            </a:r>
            <a:r>
              <a:rPr lang="en-US" sz="2400" dirty="0"/>
              <a:t>, </a:t>
            </a:r>
            <a:r>
              <a:rPr lang="en-US" sz="2400" dirty="0" err="1"/>
              <a:t>customer_id</a:t>
            </a:r>
            <a:r>
              <a:rPr lang="en-US" sz="2400" dirty="0"/>
              <a:t>, </a:t>
            </a:r>
            <a:r>
              <a:rPr lang="en-US" sz="2400" dirty="0" err="1"/>
              <a:t>unit_price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Kui on </a:t>
            </a:r>
            <a:r>
              <a:rPr lang="en-US" sz="2400" dirty="0" err="1"/>
              <a:t>suurtähed</a:t>
            </a:r>
            <a:r>
              <a:rPr lang="en-US" sz="2400" dirty="0"/>
              <a:t> </a:t>
            </a:r>
            <a:r>
              <a:rPr lang="en-US" sz="2400" dirty="0" err="1"/>
              <a:t>või</a:t>
            </a:r>
            <a:r>
              <a:rPr lang="en-US" sz="2400" dirty="0"/>
              <a:t> </a:t>
            </a:r>
            <a:r>
              <a:rPr lang="en-US" sz="2400" dirty="0" err="1"/>
              <a:t>väike</a:t>
            </a:r>
            <a:r>
              <a:rPr lang="en-US" sz="2400" dirty="0"/>
              <a:t>-ja </a:t>
            </a:r>
            <a:r>
              <a:rPr lang="en-US" sz="2400" dirty="0" err="1"/>
              <a:t>suurtähed</a:t>
            </a:r>
            <a:r>
              <a:rPr lang="en-US" sz="2400" dirty="0"/>
              <a:t> </a:t>
            </a:r>
            <a:r>
              <a:rPr lang="en-US" sz="2400" dirty="0" err="1"/>
              <a:t>segamini</a:t>
            </a:r>
            <a:r>
              <a:rPr lang="en-US" sz="2400" dirty="0"/>
              <a:t>, </a:t>
            </a:r>
            <a:r>
              <a:rPr lang="en-US" sz="2400" dirty="0" err="1"/>
              <a:t>siis</a:t>
            </a:r>
            <a:r>
              <a:rPr lang="en-US" sz="2400" dirty="0"/>
              <a:t> </a:t>
            </a:r>
            <a:r>
              <a:rPr lang="en-US" sz="2400" dirty="0" err="1"/>
              <a:t>tulevad</a:t>
            </a:r>
            <a:r>
              <a:rPr lang="en-US" sz="2400" dirty="0"/>
              <a:t> </a:t>
            </a:r>
            <a:r>
              <a:rPr lang="en-US" sz="2400" dirty="0" err="1"/>
              <a:t>ümber</a:t>
            </a:r>
            <a:r>
              <a:rPr lang="en-US" sz="2400" dirty="0"/>
              <a:t> </a:t>
            </a:r>
            <a:r>
              <a:rPr lang="en-US" sz="2400" dirty="0" err="1"/>
              <a:t>jutumärgid</a:t>
            </a:r>
            <a:endParaRPr lang="et-EE" sz="2400" dirty="0"/>
          </a:p>
        </p:txBody>
      </p:sp>
    </p:spTree>
    <p:extLst>
      <p:ext uri="{BB962C8B-B14F-4D97-AF65-F5344CB8AC3E}">
        <p14:creationId xmlns:p14="http://schemas.microsoft.com/office/powerpoint/2010/main" val="30843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8CD66-B432-CE0D-D666-FC12193A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C1C5-CFE2-C4AB-8934-6B183158A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DBeaver</a:t>
            </a:r>
            <a:r>
              <a:rPr lang="en-US"/>
              <a:t> – </a:t>
            </a:r>
            <a:r>
              <a:rPr lang="en-US" err="1"/>
              <a:t>andmete</a:t>
            </a:r>
            <a:r>
              <a:rPr lang="en-US"/>
              <a:t> </a:t>
            </a:r>
            <a:r>
              <a:rPr lang="en-US" err="1"/>
              <a:t>lisamine</a:t>
            </a:r>
            <a:r>
              <a:rPr lang="en-US"/>
              <a:t> </a:t>
            </a:r>
            <a:r>
              <a:rPr lang="en-US" err="1"/>
              <a:t>andmebaasi</a:t>
            </a:r>
            <a:r>
              <a:rPr lang="en-US"/>
              <a:t> UI </a:t>
            </a:r>
            <a:r>
              <a:rPr lang="en-US" err="1"/>
              <a:t>kaudu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EFDB5F-311B-A003-161F-6FE2F574F6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Saab </a:t>
            </a:r>
            <a:r>
              <a:rPr lang="en-US" sz="2000" dirty="0" err="1">
                <a:ea typeface="+mn-lt"/>
                <a:cs typeface="+mn-lt"/>
              </a:rPr>
              <a:t>luua</a:t>
            </a:r>
            <a:r>
              <a:rPr lang="en-US" sz="2000" dirty="0">
                <a:ea typeface="+mn-lt"/>
                <a:cs typeface="+mn-lt"/>
              </a:rPr>
              <a:t> SQL </a:t>
            </a:r>
            <a:r>
              <a:rPr lang="en-US" sz="2000" dirty="0" err="1">
                <a:ea typeface="+mn-lt"/>
                <a:cs typeface="+mn-lt"/>
              </a:rPr>
              <a:t>koodi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abil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tabeleid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või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üles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laadida</a:t>
            </a:r>
            <a:r>
              <a:rPr lang="en-US" sz="2000" dirty="0">
                <a:ea typeface="+mn-lt"/>
                <a:cs typeface="+mn-lt"/>
              </a:rPr>
              <a:t> CSV </a:t>
            </a:r>
            <a:r>
              <a:rPr lang="en-US" sz="2000" dirty="0" err="1">
                <a:ea typeface="+mn-lt"/>
                <a:cs typeface="+mn-lt"/>
              </a:rPr>
              <a:t>faile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2000" dirty="0" err="1">
                <a:ea typeface="+mn-lt"/>
                <a:cs typeface="+mn-lt"/>
              </a:rPr>
              <a:t>Esiteks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loome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andmebaasi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ea typeface="Inter"/>
                <a:cs typeface="+mn-lt"/>
              </a:rPr>
              <a:t>"</a:t>
            </a:r>
            <a:r>
              <a:rPr lang="en-US" sz="2000" dirty="0" err="1">
                <a:ea typeface="Inter"/>
                <a:cs typeface="+mn-lt"/>
              </a:rPr>
              <a:t>salesdb</a:t>
            </a:r>
            <a:r>
              <a:rPr lang="en-US" sz="2000" dirty="0">
                <a:ea typeface="Inter"/>
                <a:cs typeface="+mn-lt"/>
              </a:rPr>
              <a:t>“: Databases </a:t>
            </a:r>
            <a:r>
              <a:rPr lang="en-US" sz="2000" dirty="0" err="1">
                <a:ea typeface="Inter"/>
                <a:cs typeface="+mn-lt"/>
              </a:rPr>
              <a:t>parem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klõps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 Create new database </a:t>
            </a:r>
            <a:endParaRPr lang="en-US" sz="2000" dirty="0">
              <a:ea typeface="Inter"/>
              <a:cs typeface="+mn-lt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2000" dirty="0" err="1">
                <a:cs typeface="+mn-lt"/>
              </a:rPr>
              <a:t>Teiseks</a:t>
            </a:r>
            <a:r>
              <a:rPr lang="en-US" sz="2000" dirty="0">
                <a:cs typeface="+mn-lt"/>
              </a:rPr>
              <a:t> </a:t>
            </a:r>
            <a:r>
              <a:rPr lang="en-US" sz="2000" dirty="0" err="1">
                <a:cs typeface="+mn-lt"/>
              </a:rPr>
              <a:t>loome</a:t>
            </a:r>
            <a:r>
              <a:rPr lang="en-US" sz="2000" dirty="0">
                <a:cs typeface="+mn-lt"/>
              </a:rPr>
              <a:t> </a:t>
            </a:r>
            <a:r>
              <a:rPr lang="en-US" sz="2000" dirty="0" err="1">
                <a:cs typeface="+mn-lt"/>
              </a:rPr>
              <a:t>skeemi</a:t>
            </a:r>
            <a:r>
              <a:rPr lang="en-US" sz="2000" dirty="0">
                <a:cs typeface="+mn-lt"/>
              </a:rPr>
              <a:t> “sales”</a:t>
            </a:r>
            <a:r>
              <a:rPr lang="en-US" sz="2000" dirty="0">
                <a:ea typeface="Inter"/>
                <a:cs typeface="+mn-lt"/>
              </a:rPr>
              <a:t>: Ava </a:t>
            </a:r>
            <a:r>
              <a:rPr lang="en-US" sz="2000" dirty="0" err="1">
                <a:ea typeface="Inter"/>
                <a:cs typeface="+mn-lt"/>
              </a:rPr>
              <a:t>salesdb</a:t>
            </a:r>
            <a:r>
              <a:rPr lang="en-US" sz="2000" dirty="0">
                <a:ea typeface="Inter"/>
                <a:cs typeface="+mn-lt"/>
              </a:rPr>
              <a:t> Schemas </a:t>
            </a:r>
            <a:r>
              <a:rPr lang="en-US" sz="2000" dirty="0" err="1">
                <a:ea typeface="Inter"/>
                <a:cs typeface="+mn-lt"/>
              </a:rPr>
              <a:t>parem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klõps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>
                <a:ea typeface="Inter"/>
                <a:cs typeface="+mn-lt"/>
                <a:sym typeface="Wingdings" panose="05000000000000000000" pitchFamily="2" charset="2"/>
              </a:rPr>
              <a:t> Create new schema</a:t>
            </a:r>
            <a:endParaRPr lang="en-US" sz="2000" dirty="0"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ea typeface="Inter"/>
                <a:cs typeface="+mn-lt"/>
              </a:rPr>
              <a:t>Laeme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üles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salestable</a:t>
            </a:r>
            <a:r>
              <a:rPr lang="en-US" sz="2000" dirty="0">
                <a:ea typeface="Inter"/>
                <a:cs typeface="+mn-lt"/>
              </a:rPr>
              <a:t> CSV </a:t>
            </a:r>
            <a:r>
              <a:rPr lang="en-US" sz="2000" dirty="0" err="1">
                <a:ea typeface="Inter"/>
                <a:cs typeface="+mn-lt"/>
              </a:rPr>
              <a:t>faili</a:t>
            </a:r>
            <a:endParaRPr lang="en-US" sz="2000" dirty="0">
              <a:ea typeface="Inter"/>
              <a:cs typeface="+mn-lt"/>
            </a:endParaRPr>
          </a:p>
          <a:p>
            <a:pPr marL="800100" lvl="1">
              <a:lnSpc>
                <a:spcPct val="150000"/>
              </a:lnSpc>
              <a:buAutoNum type="arabicPeriod"/>
            </a:pPr>
            <a:r>
              <a:rPr lang="en-US" sz="2000" dirty="0" err="1">
                <a:ea typeface="Inter"/>
                <a:cs typeface="+mn-lt"/>
              </a:rPr>
              <a:t>Skeemi</a:t>
            </a:r>
            <a:r>
              <a:rPr lang="en-US" sz="2000" dirty="0">
                <a:ea typeface="Inter"/>
                <a:cs typeface="+mn-lt"/>
              </a:rPr>
              <a:t> peal </a:t>
            </a:r>
            <a:r>
              <a:rPr lang="en-US" sz="2000" dirty="0" err="1">
                <a:ea typeface="Inter"/>
                <a:cs typeface="+mn-lt"/>
              </a:rPr>
              <a:t>parem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klõps</a:t>
            </a:r>
            <a:r>
              <a:rPr lang="en-US" sz="2000" dirty="0">
                <a:ea typeface="Inter"/>
                <a:cs typeface="+mn-lt"/>
              </a:rPr>
              <a:t> ja "Import Data"</a:t>
            </a:r>
            <a:endParaRPr lang="en-US" sz="2000" dirty="0">
              <a:cs typeface="+mn-lt"/>
            </a:endParaRPr>
          </a:p>
          <a:p>
            <a:pPr marL="12001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dirty="0" err="1">
                <a:ea typeface="Inter"/>
                <a:cs typeface="+mn-lt"/>
              </a:rPr>
              <a:t>Vaata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üle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seaded</a:t>
            </a:r>
            <a:endParaRPr lang="en-US" sz="2000" dirty="0">
              <a:cs typeface="+mn-lt"/>
            </a:endParaRPr>
          </a:p>
          <a:p>
            <a:pPr marL="12001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dirty="0" err="1">
                <a:ea typeface="Inter"/>
                <a:cs typeface="+mn-lt"/>
              </a:rPr>
              <a:t>Võimalik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andmeid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vaadata</a:t>
            </a:r>
            <a:r>
              <a:rPr lang="en-US" sz="2000" dirty="0">
                <a:ea typeface="Inter"/>
                <a:cs typeface="+mn-lt"/>
              </a:rPr>
              <a:t> - "Preview Data"</a:t>
            </a:r>
            <a:endParaRPr lang="en-US" sz="2000" dirty="0">
              <a:cs typeface="+mn-lt"/>
            </a:endParaRPr>
          </a:p>
          <a:p>
            <a:pPr marL="12001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dirty="0" err="1">
                <a:ea typeface="Inter"/>
                <a:cs typeface="+mn-lt"/>
              </a:rPr>
              <a:t>Võimalik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vormistust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muuta</a:t>
            </a:r>
            <a:r>
              <a:rPr lang="en-US" sz="2000" dirty="0">
                <a:ea typeface="Inter"/>
                <a:cs typeface="+mn-lt"/>
              </a:rPr>
              <a:t> - "Configure Data"</a:t>
            </a:r>
          </a:p>
          <a:p>
            <a:pPr marL="1657350" lvl="3">
              <a:lnSpc>
                <a:spcPct val="150000"/>
              </a:lnSpc>
              <a:buFont typeface="Inter" panose="020B0502030000000004" pitchFamily="34" charset="0"/>
              <a:buChar char="‣"/>
            </a:pPr>
            <a:r>
              <a:rPr lang="en-US" sz="2000" dirty="0" err="1">
                <a:ea typeface="Inter"/>
                <a:cs typeface="+mn-lt"/>
              </a:rPr>
              <a:t>Eemaldame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tulpade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pealkirjadest</a:t>
            </a:r>
            <a:r>
              <a:rPr lang="en-US" sz="2000" dirty="0">
                <a:ea typeface="Inter"/>
                <a:cs typeface="+mn-lt"/>
              </a:rPr>
              <a:t> "“ ja </a:t>
            </a:r>
            <a:r>
              <a:rPr lang="en-US" sz="2000" dirty="0" err="1">
                <a:ea typeface="Inter"/>
                <a:cs typeface="+mn-lt"/>
              </a:rPr>
              <a:t>muudame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väiketähtedeks</a:t>
            </a:r>
            <a:endParaRPr lang="en-US" sz="2000" dirty="0">
              <a:ea typeface="Inter"/>
              <a:cs typeface="+mn-lt"/>
            </a:endParaRPr>
          </a:p>
          <a:p>
            <a:pPr marL="28575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Laeme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samamoodi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üles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BudgetSalesRep</a:t>
            </a:r>
            <a:r>
              <a:rPr lang="en-US" sz="2000" dirty="0">
                <a:ea typeface="Inter"/>
                <a:cs typeface="+mn-lt"/>
              </a:rPr>
              <a:t> ja </a:t>
            </a:r>
            <a:r>
              <a:rPr lang="en-US" sz="2000" dirty="0" err="1">
                <a:ea typeface="Inter"/>
                <a:cs typeface="+mn-lt"/>
              </a:rPr>
              <a:t>SalesRepTable</a:t>
            </a:r>
            <a:endParaRPr lang="en-US" sz="2000" dirty="0">
              <a:ea typeface="Inter"/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solidFill>
                <a:srgbClr val="121212"/>
              </a:solidFill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cs typeface="+mn-lt"/>
            </a:endParaRPr>
          </a:p>
          <a:p>
            <a:pPr marL="0" indent="0">
              <a:buClr>
                <a:srgbClr val="121212"/>
              </a:buClr>
              <a:buNone/>
            </a:pP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14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620</Words>
  <Application>Microsoft Office PowerPoint</Application>
  <PresentationFormat>Widescreen</PresentationFormat>
  <Paragraphs>111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Inter Bold</vt:lpstr>
      <vt:lpstr>Arial</vt:lpstr>
      <vt:lpstr>Inter</vt:lpstr>
      <vt:lpstr>Poppins SemiBold</vt:lpstr>
      <vt:lpstr>Wingdings</vt:lpstr>
      <vt:lpstr>BCS</vt:lpstr>
      <vt:lpstr>Vali Andmetarkus!</vt:lpstr>
      <vt:lpstr>Päevakava - VII päev</vt:lpstr>
      <vt:lpstr>PostgreSQL</vt:lpstr>
      <vt:lpstr>SQL – tabelite ühendamine</vt:lpstr>
      <vt:lpstr>SQL –  päringu teostamise järjekord</vt:lpstr>
      <vt:lpstr>Põhilised andmetüübid</vt:lpstr>
      <vt:lpstr>Paus 10:30-10:45</vt:lpstr>
      <vt:lpstr>PostgreSQL baasi nimetamispraktikad</vt:lpstr>
      <vt:lpstr>DBeaver – andmete lisamine andmebaasi UI kaudu</vt:lpstr>
      <vt:lpstr>DBeaver – tabelite ühendamine</vt:lpstr>
      <vt:lpstr>DBeaver – andmete pärimine - alamtabelid </vt:lpstr>
      <vt:lpstr>Lõunapaus 12:15-13:15</vt:lpstr>
      <vt:lpstr>DBeaver – andmete lisamine andmebaasi SQL abil</vt:lpstr>
      <vt:lpstr>DBeaver – andmetabelite loomine ja muutmine</vt:lpstr>
      <vt:lpstr>Paus 14:45-15:00</vt:lpstr>
      <vt:lpstr>Visual Studio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36</cp:revision>
  <dcterms:created xsi:type="dcterms:W3CDTF">2021-08-27T11:35:28Z</dcterms:created>
  <dcterms:modified xsi:type="dcterms:W3CDTF">2025-09-01T16:02:57Z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