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417" r:id="rId5"/>
    <p:sldId id="457" r:id="rId6"/>
    <p:sldId id="447" r:id="rId7"/>
    <p:sldId id="448" r:id="rId8"/>
    <p:sldId id="449" r:id="rId9"/>
    <p:sldId id="579" r:id="rId10"/>
    <p:sldId id="450" r:id="rId11"/>
    <p:sldId id="603" r:id="rId12"/>
    <p:sldId id="484" r:id="rId13"/>
    <p:sldId id="460" r:id="rId14"/>
    <p:sldId id="461" r:id="rId15"/>
    <p:sldId id="580" r:id="rId16"/>
    <p:sldId id="503" r:id="rId17"/>
    <p:sldId id="480" r:id="rId18"/>
    <p:sldId id="604" r:id="rId19"/>
    <p:sldId id="581" r:id="rId20"/>
    <p:sldId id="588" r:id="rId21"/>
  </p:sldIdLst>
  <p:sldSz cx="12192000" cy="6858000"/>
  <p:notesSz cx="6858000" cy="9144000"/>
  <p:embeddedFontLst>
    <p:embeddedFont>
      <p:font typeface="Inter" panose="020B0604020202020204" charset="0"/>
      <p:regular r:id="rId24"/>
      <p:bold r:id="rId25"/>
    </p:embeddedFont>
    <p:embeddedFont>
      <p:font typeface="Inter Bold" panose="020B0604020202020204" charset="0"/>
      <p:bold r:id="rId26"/>
    </p:embeddedFont>
    <p:embeddedFont>
      <p:font typeface="Poppins SemiBold" panose="00000700000000000000" pitchFamily="2" charset="0"/>
      <p:bold r:id="rId27"/>
      <p:boldItalic r:id="rId28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E3AAF-566A-5D51-B119-77279892CBC3}" v="105" dt="2025-08-24T13:23:56.524"/>
    <p1510:client id="{A8601F25-6AF6-9169-3466-87404BF55397}" v="262" dt="2025-08-25T15:32:10.434"/>
    <p1510:client id="{B8491133-D6B9-C97F-FC73-8668DC74C4BC}" v="617" dt="2025-08-25T15:10:28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26.08.2025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Tänase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kohtumise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eesmärk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üle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vaadata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õpiväljundid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ning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kogudaa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teie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esmased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mõtted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programmi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osas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Miks </a:t>
            </a:r>
            <a:r>
              <a:rPr lang="en-US" err="1">
                <a:ea typeface="Calibri"/>
                <a:cs typeface="Calibri"/>
              </a:rPr>
              <a:t>üldse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andmeid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visualiseerida</a:t>
            </a:r>
            <a:r>
              <a:rPr lang="en-US">
                <a:ea typeface="Calibri"/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Konkreetse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näite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võtta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andmepärli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lugude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seast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r>
              <a:rPr lang="en-US" err="1">
                <a:ea typeface="Calibri"/>
                <a:cs typeface="Calibri"/>
              </a:rPr>
              <a:t>Analüütiline</a:t>
            </a:r>
            <a:r>
              <a:rPr lang="en-US">
                <a:ea typeface="Calibri"/>
                <a:cs typeface="Calibri"/>
              </a:rPr>
              <a:t> (exploratory) vs </a:t>
            </a:r>
            <a:r>
              <a:rPr lang="en-US" err="1">
                <a:ea typeface="Calibri"/>
                <a:cs typeface="Calibri"/>
              </a:rPr>
              <a:t>monitoorimine</a:t>
            </a:r>
            <a:r>
              <a:rPr lang="en-US">
                <a:ea typeface="Calibri"/>
                <a:cs typeface="Calibri"/>
              </a:rPr>
              <a:t> vs </a:t>
            </a:r>
            <a:r>
              <a:rPr lang="en-US" err="1">
                <a:ea typeface="Calibri"/>
                <a:cs typeface="Calibri"/>
              </a:rPr>
              <a:t>selgitav</a:t>
            </a:r>
            <a:r>
              <a:rPr lang="en-US">
                <a:ea typeface="Calibri"/>
                <a:cs typeface="Calibri"/>
              </a:rPr>
              <a:t> (explanatory) analüüs.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5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F933-BFB9-27D3-0A06-54399311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798A3-F9BE-1F87-DE35-F0B237A62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96194-4EDA-7C56-21BE-C0BC2ED52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Konkreetse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näite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võtta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andmepärli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lugude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seast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r>
              <a:rPr lang="en-US" err="1">
                <a:ea typeface="Calibri"/>
                <a:cs typeface="Calibri"/>
              </a:rPr>
              <a:t>Analüütiline</a:t>
            </a:r>
            <a:r>
              <a:rPr lang="en-US">
                <a:ea typeface="Calibri"/>
                <a:cs typeface="Calibri"/>
              </a:rPr>
              <a:t> (exploratory) vs </a:t>
            </a:r>
            <a:r>
              <a:rPr lang="en-US" err="1">
                <a:ea typeface="Calibri"/>
                <a:cs typeface="Calibri"/>
              </a:rPr>
              <a:t>monitoorimine</a:t>
            </a:r>
            <a:r>
              <a:rPr lang="en-US">
                <a:ea typeface="Calibri"/>
                <a:cs typeface="Calibri"/>
              </a:rPr>
              <a:t> vs </a:t>
            </a:r>
            <a:r>
              <a:rPr lang="en-US" err="1">
                <a:ea typeface="Calibri"/>
                <a:cs typeface="Calibri"/>
              </a:rPr>
              <a:t>selgitav</a:t>
            </a:r>
            <a:r>
              <a:rPr lang="en-US">
                <a:ea typeface="Calibri"/>
                <a:cs typeface="Calibri"/>
              </a:rPr>
              <a:t> (explanatory) analüüs.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C18D4-5ABA-0A67-C066-259B68425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1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26.08.2025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orytellingwithdata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at.ee/et/statistikaamet/meist/konkurss-andmepar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query-m/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plotlib-journey.com/bonus/design-princip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73FD9-D77E-162D-7041-13E961378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699D-1274-F976-3263-C742CC9390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Desktop – </a:t>
            </a:r>
            <a:r>
              <a:rPr lang="en-US" err="1"/>
              <a:t>vormistame</a:t>
            </a:r>
            <a:r>
              <a:rPr lang="en-US"/>
              <a:t> </a:t>
            </a:r>
            <a:r>
              <a:rPr lang="en-US" err="1"/>
              <a:t>raporti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1846-2AEC-E6FD-1A12-9E9DD48102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Värvid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võimalik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valida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View --&gt; Themes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solidFill>
                  <a:srgbClr val="000000"/>
                </a:solidFill>
                <a:ea typeface="Inter"/>
              </a:rPr>
              <a:t>Tihti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firmadel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enda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fondid</a:t>
            </a:r>
            <a:r>
              <a:rPr lang="en-US" sz="2000">
                <a:solidFill>
                  <a:srgbClr val="000000"/>
                </a:solidFill>
                <a:ea typeface="Inter"/>
              </a:rPr>
              <a:t> ja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värvid</a:t>
            </a:r>
            <a:r>
              <a:rPr lang="en-US" sz="2000">
                <a:solidFill>
                  <a:srgbClr val="000000"/>
                </a:solidFill>
                <a:ea typeface="Inter"/>
              </a:rPr>
              <a:t>,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siis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saab</a:t>
            </a:r>
            <a:r>
              <a:rPr lang="en-US" sz="2000">
                <a:solidFill>
                  <a:srgbClr val="000000"/>
                </a:solidFill>
                <a:ea typeface="Inter"/>
              </a:rPr>
              <a:t> </a:t>
            </a:r>
            <a:r>
              <a:rPr lang="en-US" sz="2000" err="1">
                <a:solidFill>
                  <a:srgbClr val="000000"/>
                </a:solidFill>
                <a:ea typeface="Inter"/>
              </a:rPr>
              <a:t>seadistada</a:t>
            </a:r>
            <a:r>
              <a:rPr lang="en-US" sz="2000">
                <a:solidFill>
                  <a:srgbClr val="000000"/>
                </a:solidFill>
                <a:ea typeface="Inter"/>
              </a:rPr>
              <a:t> Custom Theme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joondada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vaadata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kas on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vajalikud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elemendid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Pealkirjad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vaadata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2875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4585-D2DF-8BBA-F76F-A1F66359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2E5D-075E-DD90-191E-85206ABC8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BEB0-F68E-0C93-C7A0-ABBBB81469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Veebikeskkond</a:t>
            </a:r>
            <a:r>
              <a:rPr lang="en-US" sz="2400">
                <a:solidFill>
                  <a:srgbClr val="000000"/>
                </a:solidFill>
                <a:ea typeface="Inter"/>
              </a:rPr>
              <a:t> PBI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raportite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jagamiseks</a:t>
            </a:r>
            <a:endParaRPr lang="en-US" err="1"/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Tasuta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versioonis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My Workspace ja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teistega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Üleslaadimisel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tekib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kaks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faili</a:t>
            </a:r>
            <a:r>
              <a:rPr lang="en-US" sz="2400">
                <a:solidFill>
                  <a:srgbClr val="000000"/>
                </a:solidFill>
                <a:ea typeface="Inter"/>
              </a:rPr>
              <a:t>: 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Andmestik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Raport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5872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C2242-2C8B-7D72-D812-D7A90CB1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00C6-9E67-F7B5-9482-12F2FA61B5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BDC649-FC18-AEC5-0827-D5FAAF4BD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384712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9484-4C76-162B-D0A1-45BF448A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DC7B-D396-F1F4-9065-942A05C79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Andmeloo</a:t>
            </a:r>
            <a:r>
              <a:rPr lang="en-US"/>
              <a:t> </a:t>
            </a:r>
            <a:r>
              <a:rPr lang="en-US" err="1"/>
              <a:t>jutustamine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76C14-59CC-5214-7F12-0F82D85E4D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ea typeface="Inter"/>
              </a:rPr>
              <a:t>Kui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tahad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edasi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kindla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sõnumi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Üks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põhiline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sõnum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visuaali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kohta</a:t>
            </a:r>
            <a:endParaRPr lang="en-US" sz="240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Kirjeldava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pealkirja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asemel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järeldusega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pealkiri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Minimaalselt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värve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ea typeface="Inter"/>
              </a:rPr>
              <a:t>Inspiratsiooni: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https://www.storytellingwithdata.com/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Andmepärli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konkurss</a:t>
            </a:r>
            <a:r>
              <a:rPr lang="en-US" sz="2400">
                <a:solidFill>
                  <a:srgbClr val="000000"/>
                </a:solidFill>
                <a:ea typeface="Inter"/>
              </a:rPr>
              <a:t>: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  <a:hlinkClick r:id="rId4"/>
              </a:rPr>
              <a:t>https://stat.ee/et/statistikaamet/meist/konkurss-andmeparl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2089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2162B-AE13-BD52-4200-1745BFF2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2EF5-E4B4-624F-B619-0D4537D5B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Järelduste</a:t>
            </a:r>
            <a:r>
              <a:rPr lang="en-US"/>
              <a:t> </a:t>
            </a:r>
            <a:r>
              <a:rPr lang="en-US" err="1"/>
              <a:t>tegemine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61742-DF25-4363-F470-8E384FA03D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rgbClr val="000000"/>
                </a:solidFill>
                <a:ea typeface="Inter"/>
              </a:rPr>
              <a:t>Mida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saame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järeldada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oma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müügiandmestiku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analüüsist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  <a:endParaRPr lang="en-US" err="1">
              <a:solidFill>
                <a:srgbClr val="12121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Kuidas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analüüsi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teistega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jagada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?</a:t>
            </a:r>
            <a:endParaRPr lang="en-US" sz="2400">
              <a:solidFill>
                <a:srgbClr val="00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42616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F9ECF-1EF0-3F4D-AFB7-FEEC40A65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4B0E90-E399-3E85-BFCD-9421C7D97FE8}"/>
              </a:ext>
            </a:extLst>
          </p:cNvPr>
          <p:cNvSpPr txBox="1"/>
          <p:nvPr/>
        </p:nvSpPr>
        <p:spPr>
          <a:xfrm>
            <a:off x="589226" y="466103"/>
            <a:ext cx="103686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>
                <a:latin typeface="Inter Bold"/>
                <a:ea typeface="Inter"/>
              </a:rPr>
              <a:t>Müügiandmete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põhjal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näide</a:t>
            </a:r>
            <a:r>
              <a:rPr lang="en-US" sz="2400" b="1">
                <a:latin typeface="Inter Bold"/>
                <a:ea typeface="Inter"/>
              </a:rPr>
              <a:t> </a:t>
            </a:r>
            <a:r>
              <a:rPr lang="en-US" sz="2400" b="1" err="1">
                <a:latin typeface="Inter Bold"/>
                <a:ea typeface="Inter"/>
              </a:rPr>
              <a:t>andmeloost</a:t>
            </a:r>
            <a:endParaRPr lang="en-US" sz="2400" b="1">
              <a:latin typeface="Inter Bold"/>
              <a:ea typeface="Inter"/>
            </a:endParaRPr>
          </a:p>
        </p:txBody>
      </p:sp>
      <p:pic>
        <p:nvPicPr>
          <p:cNvPr id="3" name="Picture 2" descr="A screenshot of a price list&#10;&#10;AI-generated content may be incorrect.">
            <a:extLst>
              <a:ext uri="{FF2B5EF4-FFF2-40B4-BE49-F238E27FC236}">
                <a16:creationId xmlns:a16="http://schemas.microsoft.com/office/drawing/2014/main" id="{5710E79F-52E9-74F5-8969-7A5AEF53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624138"/>
            <a:ext cx="5438273" cy="1709988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938FF6-1A89-CFA2-0A21-F0F5D52BF284}"/>
              </a:ext>
            </a:extLst>
          </p:cNvPr>
          <p:cNvSpPr/>
          <p:nvPr/>
        </p:nvSpPr>
        <p:spPr>
          <a:xfrm>
            <a:off x="4772526" y="2626894"/>
            <a:ext cx="1072816" cy="17044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B000F-3FDF-A298-A857-299EE56275A9}"/>
              </a:ext>
            </a:extLst>
          </p:cNvPr>
          <p:cNvSpPr txBox="1"/>
          <p:nvPr/>
        </p:nvSpPr>
        <p:spPr>
          <a:xfrm>
            <a:off x="3118184" y="2105526"/>
            <a:ext cx="6045868" cy="369332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Inter"/>
              </a:rPr>
              <a:t>Pricing model needs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FEA15-4673-3222-BBD5-D47FECE98245}"/>
              </a:ext>
            </a:extLst>
          </p:cNvPr>
          <p:cNvSpPr txBox="1"/>
          <p:nvPr/>
        </p:nvSpPr>
        <p:spPr>
          <a:xfrm>
            <a:off x="3118183" y="4481763"/>
            <a:ext cx="6176209" cy="7008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400">
                <a:ea typeface="Inter"/>
              </a:rPr>
              <a:t>Costs are significantly different, but average unit prices are similar. 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1400">
                <a:ea typeface="Inter"/>
              </a:rPr>
              <a:t>Consider raising prices for Gadget C and Device 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684C0-8797-503E-DAD1-EC900E96B8A7}"/>
              </a:ext>
            </a:extLst>
          </p:cNvPr>
          <p:cNvSpPr/>
          <p:nvPr/>
        </p:nvSpPr>
        <p:spPr>
          <a:xfrm>
            <a:off x="3118184" y="2105525"/>
            <a:ext cx="6045867" cy="30780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1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15F75-FC9C-EF8C-50B5-8243CA945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A6FB-6CD2-65BA-09C4-FCC6EF0AF8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E4C20F-523D-8335-2938-F35D9E57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373158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841B-1620-7F64-AABF-17AC8BEAD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5146-E745-CD30-E5D4-2398C96FD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Müükide</a:t>
            </a:r>
            <a:r>
              <a:rPr lang="en-US"/>
              <a:t> </a:t>
            </a:r>
            <a:r>
              <a:rPr lang="en-US" err="1"/>
              <a:t>ülevaade</a:t>
            </a:r>
            <a:r>
              <a:rPr lang="en-US"/>
              <a:t> </a:t>
            </a:r>
            <a:r>
              <a:rPr lang="en-US" err="1"/>
              <a:t>müügitiimile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04B09-5239-995B-53EC-8B8446BCCF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Kuidas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edeneb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käesoleval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kuul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eelarve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täitmine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müügiesindajate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kaupa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?</a:t>
            </a: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3015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E5E7A-D9DC-2EB1-B038-C8FBD9772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5A0C-988F-422F-3820-660462E00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III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F3D34C-2699-76DE-4C1A-F379ABDEE53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24321102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M-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päringukeel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eelarve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visuaalid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visualiseerimise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parimad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praktikad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Andmeloo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jutustamine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Müükide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igapäevane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0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55E8-FBF1-AD5D-6DA0-CBD58BBEB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Päringud</a:t>
            </a:r>
            <a:r>
              <a:rPr lang="en-US"/>
              <a:t> (M-language)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7BB7F-4F12-0B50-CEE8-3F6E6A2C9E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Inter"/>
              </a:rPr>
              <a:t>Power BI </a:t>
            </a:r>
            <a:r>
              <a:rPr lang="en-US" sz="2400" err="1">
                <a:ea typeface="Inter"/>
              </a:rPr>
              <a:t>päringukeel</a:t>
            </a:r>
            <a:r>
              <a:rPr lang="en-US" sz="2400">
                <a:ea typeface="Inter"/>
              </a:rPr>
              <a:t>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Juhend</a:t>
            </a:r>
            <a:r>
              <a:rPr lang="en-US" sz="2400">
                <a:ea typeface="Inter"/>
              </a:rPr>
              <a:t>: </a:t>
            </a:r>
            <a:r>
              <a:rPr lang="en-US" sz="2400">
                <a:ea typeface="+mn-lt"/>
                <a:cs typeface="+mn-lt"/>
                <a:hlinkClick r:id="rId2"/>
              </a:rPr>
              <a:t>Power Query M formula language reference - PowerQuery M | Microsoft Learn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ea typeface="+mn-lt"/>
                <a:cs typeface="+mn-lt"/>
              </a:rPr>
              <a:t>Leitav</a:t>
            </a:r>
            <a:r>
              <a:rPr lang="en-US" sz="2400">
                <a:ea typeface="+mn-lt"/>
                <a:cs typeface="+mn-lt"/>
              </a:rPr>
              <a:t>: Model View --&gt; Edit Query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Paremal </a:t>
            </a:r>
            <a:r>
              <a:rPr lang="en-US" sz="2400" err="1">
                <a:ea typeface="+mn-lt"/>
                <a:cs typeface="+mn-lt"/>
              </a:rPr>
              <a:t>sammude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kaupa</a:t>
            </a:r>
          </a:p>
          <a:p>
            <a:pPr lvl="1" indent="-51435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ea typeface="+mn-lt"/>
                <a:cs typeface="+mn-lt"/>
              </a:rPr>
              <a:t>Advanced Editor – </a:t>
            </a:r>
            <a:r>
              <a:rPr lang="en-US" sz="2400" err="1">
                <a:ea typeface="+mn-lt"/>
                <a:cs typeface="+mn-lt"/>
              </a:rPr>
              <a:t>kogu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päring</a:t>
            </a:r>
          </a:p>
        </p:txBody>
      </p:sp>
    </p:spTree>
    <p:extLst>
      <p:ext uri="{BB962C8B-B14F-4D97-AF65-F5344CB8AC3E}">
        <p14:creationId xmlns:p14="http://schemas.microsoft.com/office/powerpoint/2010/main" val="276153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2BCF1-3C9A-3A58-37F2-D2D006BF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C9DA-68C6-2574-D71F-9682677EC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Eelarve</a:t>
            </a:r>
            <a:r>
              <a:rPr lang="en-US"/>
              <a:t> </a:t>
            </a:r>
            <a:r>
              <a:rPr lang="en-US" err="1"/>
              <a:t>faili</a:t>
            </a:r>
            <a:r>
              <a:rPr lang="en-US"/>
              <a:t> </a:t>
            </a:r>
            <a:r>
              <a:rPr lang="en-US" err="1"/>
              <a:t>lisamine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7649-761C-3A2F-3446-721B53FB49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Ühendus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kuupäeva</a:t>
            </a:r>
            <a:r>
              <a:rPr lang="en-US" sz="2000">
                <a:ea typeface="Inter"/>
              </a:rPr>
              <a:t> (</a:t>
            </a:r>
            <a:r>
              <a:rPr lang="en-US" sz="2000" err="1">
                <a:ea typeface="Inter"/>
              </a:rPr>
              <a:t>eelarve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failis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esimene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päev</a:t>
            </a:r>
            <a:r>
              <a:rPr lang="en-US" sz="2000">
                <a:ea typeface="Inter"/>
              </a:rPr>
              <a:t>) ja </a:t>
            </a:r>
            <a:r>
              <a:rPr lang="en-US" sz="2000" err="1">
                <a:ea typeface="Inter"/>
              </a:rPr>
              <a:t>SalesRep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alusel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Eelarve</a:t>
            </a:r>
            <a:r>
              <a:rPr lang="en-US" sz="2000">
                <a:ea typeface="Inter"/>
              </a:rPr>
              <a:t> fail on </a:t>
            </a:r>
            <a:r>
              <a:rPr lang="en-US" sz="2000" err="1">
                <a:ea typeface="Inter"/>
              </a:rPr>
              <a:t>risttabeli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kujul</a:t>
            </a:r>
            <a:r>
              <a:rPr lang="en-US" sz="2000">
                <a:ea typeface="Inter"/>
              </a:rPr>
              <a:t> – </a:t>
            </a:r>
            <a:r>
              <a:rPr lang="en-US" sz="2000" err="1">
                <a:ea typeface="Inter"/>
              </a:rPr>
              <a:t>vajalik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muuta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lihttabeliks</a:t>
            </a:r>
            <a:endParaRPr lang="en-US" sz="2000" err="1"/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Promote Headers</a:t>
            </a:r>
            <a:endParaRPr lang="en-US" sz="2000"/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Vali </a:t>
            </a:r>
            <a:r>
              <a:rPr lang="en-US" sz="2000" err="1">
                <a:ea typeface="Inter"/>
              </a:rPr>
              <a:t>SalesRep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</a:t>
            </a:r>
            <a:r>
              <a:rPr lang="en-US" sz="2000">
                <a:ea typeface="Inter"/>
              </a:rPr>
              <a:t> ja Unpivot other columns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 err="1">
                <a:ea typeface="Inter"/>
              </a:rPr>
              <a:t>Vaata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tulpade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formaat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Nimeta </a:t>
            </a:r>
            <a:r>
              <a:rPr lang="en-US" sz="2000" err="1">
                <a:ea typeface="Inter"/>
              </a:rPr>
              <a:t>tulbad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kirjeldavate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nimedega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Loo </a:t>
            </a:r>
            <a:r>
              <a:rPr lang="en-US" sz="2000" err="1">
                <a:ea typeface="Inter"/>
              </a:rPr>
              <a:t>ühendused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mudelis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tabelitega</a:t>
            </a:r>
          </a:p>
          <a:p>
            <a:pPr lvl="1" indent="-514350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</a:rPr>
              <a:t>Loo </a:t>
            </a:r>
            <a:r>
              <a:rPr lang="en-US" sz="2000" err="1">
                <a:ea typeface="Inter"/>
              </a:rPr>
              <a:t>visuaalid</a:t>
            </a:r>
          </a:p>
        </p:txBody>
      </p:sp>
    </p:spTree>
    <p:extLst>
      <p:ext uri="{BB962C8B-B14F-4D97-AF65-F5344CB8AC3E}">
        <p14:creationId xmlns:p14="http://schemas.microsoft.com/office/powerpoint/2010/main" val="169911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737C5-6E00-3DCD-857E-9E3F1CA50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C413F-2097-0435-884E-DC88E14FF9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Power BI – </a:t>
            </a:r>
            <a:r>
              <a:rPr lang="en-US" err="1"/>
              <a:t>päringu</a:t>
            </a:r>
            <a:r>
              <a:rPr lang="en-US"/>
              <a:t> </a:t>
            </a:r>
            <a:r>
              <a:rPr lang="en-US" err="1"/>
              <a:t>kaudu</a:t>
            </a:r>
            <a:r>
              <a:rPr lang="en-US"/>
              <a:t> </a:t>
            </a:r>
            <a:r>
              <a:rPr lang="en-US" err="1"/>
              <a:t>tulpade</a:t>
            </a:r>
            <a:r>
              <a:rPr lang="en-US"/>
              <a:t> </a:t>
            </a:r>
            <a:r>
              <a:rPr lang="en-US" err="1"/>
              <a:t>lisamine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D9C5-3791-BF32-C6DA-2B25842012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Mitmeid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võimalusi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uue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tulba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lisamiseks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Tulp </a:t>
            </a:r>
            <a:r>
              <a:rPr lang="en-US" sz="2000" err="1">
                <a:ea typeface="Inter"/>
              </a:rPr>
              <a:t>müügiesindaja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eesnime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jaoks</a:t>
            </a:r>
            <a:endParaRPr lang="en-US" sz="2000">
              <a:ea typeface="Inter"/>
            </a:endParaRPr>
          </a:p>
          <a:p>
            <a:pPr lvl="1" indent="-514350">
              <a:lnSpc>
                <a:spcPct val="150000"/>
              </a:lnSpc>
            </a:pPr>
            <a:r>
              <a:rPr lang="en-US" sz="2000">
                <a:ea typeface="Inter"/>
              </a:rPr>
              <a:t>Column from example</a:t>
            </a: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Trükime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esimesse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lahtrisse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mida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tahame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väärtusena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näha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PowerQuery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automaatselt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valemi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Vaatame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, et </a:t>
            </a:r>
            <a:r>
              <a:rPr lang="en-US" sz="2000" err="1">
                <a:ea typeface="Inter"/>
              </a:rPr>
              <a:t>õige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loogika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rakendame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kõigile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ridadele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err="1">
                <a:ea typeface="Inter"/>
              </a:rPr>
              <a:t>Vaatame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üle</a:t>
            </a:r>
            <a:r>
              <a:rPr lang="en-US" sz="2000">
                <a:ea typeface="Inter"/>
              </a:rPr>
              <a:t>, kas </a:t>
            </a:r>
            <a:r>
              <a:rPr lang="en-US" sz="2000" err="1">
                <a:ea typeface="Inter"/>
              </a:rPr>
              <a:t>tulid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korrektsed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väärtused</a:t>
            </a:r>
            <a:endParaRPr lang="en-US" sz="2000"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Tulp </a:t>
            </a:r>
            <a:r>
              <a:rPr lang="en-US" sz="2000" err="1">
                <a:ea typeface="Inter"/>
              </a:rPr>
              <a:t>müügiesindaja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tiimi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jaoks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</a:pPr>
            <a:r>
              <a:rPr lang="en-US" sz="2000">
                <a:ea typeface="Inter"/>
              </a:rPr>
              <a:t>Conditional column</a:t>
            </a:r>
          </a:p>
        </p:txBody>
      </p:sp>
    </p:spTree>
    <p:extLst>
      <p:ext uri="{BB962C8B-B14F-4D97-AF65-F5344CB8AC3E}">
        <p14:creationId xmlns:p14="http://schemas.microsoft.com/office/powerpoint/2010/main" val="20330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00673-B2ED-8144-8F2F-C8A3A2C5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C3F9-BC59-F923-A2D9-857DEA278E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545A85-9D11-3167-DEC4-B510A6A1B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97971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8AD23-21CF-7D29-8D66-63668357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95D8-D648-FA54-EB16-9C6627828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Andmete</a:t>
            </a:r>
            <a:r>
              <a:rPr lang="en-US"/>
              <a:t> </a:t>
            </a:r>
            <a:r>
              <a:rPr lang="en-US" err="1"/>
              <a:t>visualiseerimise</a:t>
            </a:r>
            <a:r>
              <a:rPr lang="en-US"/>
              <a:t> </a:t>
            </a:r>
            <a:r>
              <a:rPr lang="en-US" err="1"/>
              <a:t>parimad</a:t>
            </a:r>
            <a:r>
              <a:rPr lang="en-US"/>
              <a:t> </a:t>
            </a:r>
            <a:r>
              <a:rPr lang="en-US" err="1"/>
              <a:t>praktikad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F0EF-349F-BB4C-824A-C77DF0566A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Eesmärgipärane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Arusaadav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lisada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pealkirjad</a:t>
            </a:r>
            <a:r>
              <a:rPr lang="en-US" sz="2400">
                <a:solidFill>
                  <a:srgbClr val="000000"/>
                </a:solidFill>
                <a:ea typeface="Inter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kirjeldused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Lihtne</a:t>
            </a:r>
            <a:r>
              <a:rPr lang="en-US" sz="2400">
                <a:solidFill>
                  <a:srgbClr val="000000"/>
                </a:solidFill>
                <a:ea typeface="Inter"/>
              </a:rPr>
              <a:t> -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ainult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mõistmiseks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vajalik</a:t>
            </a:r>
            <a:r>
              <a:rPr lang="en-US" sz="2400">
                <a:solidFill>
                  <a:srgbClr val="000000"/>
                </a:solidFill>
                <a:ea typeface="Inter"/>
              </a:rPr>
              <a:t>,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muu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eemaldada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Ligipääsetav</a:t>
            </a:r>
            <a:r>
              <a:rPr lang="en-US" sz="2400">
                <a:solidFill>
                  <a:srgbClr val="000000"/>
                </a:solidFill>
                <a:ea typeface="Inter"/>
              </a:rPr>
              <a:t> (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nt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värvipimedusega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arvestamine</a:t>
            </a:r>
            <a:r>
              <a:rPr lang="en-US" sz="2400">
                <a:solidFill>
                  <a:srgbClr val="000000"/>
                </a:solidFill>
                <a:ea typeface="Inter"/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>
                <a:solidFill>
                  <a:srgbClr val="000000"/>
                </a:solidFill>
                <a:ea typeface="Inter"/>
              </a:rPr>
              <a:t>Piisav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kontrast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tausta</a:t>
            </a:r>
            <a:r>
              <a:rPr lang="en-US" sz="2400">
                <a:solidFill>
                  <a:srgbClr val="000000"/>
                </a:solidFill>
                <a:ea typeface="Inter"/>
              </a:rPr>
              <a:t> ja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graafiku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värvide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vahel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Teljed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alustada</a:t>
            </a:r>
            <a:r>
              <a:rPr lang="en-US" sz="2400">
                <a:solidFill>
                  <a:srgbClr val="000000"/>
                </a:solidFill>
                <a:ea typeface="Inter"/>
              </a:rPr>
              <a:t> 0-st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Kasutaja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loeb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vasakult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ülevalt</a:t>
            </a:r>
            <a:r>
              <a:rPr lang="en-US" sz="2400">
                <a:solidFill>
                  <a:srgbClr val="000000"/>
                </a:solidFill>
                <a:ea typeface="Inter"/>
              </a:rPr>
              <a:t> 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paremale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alla</a:t>
            </a:r>
            <a:r>
              <a:rPr lang="en-US" sz="2400">
                <a:solidFill>
                  <a:srgbClr val="000000"/>
                </a:solidFill>
                <a:ea typeface="Inter"/>
              </a:rPr>
              <a:t> – info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samas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loogikas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esitada</a:t>
            </a:r>
            <a:endParaRPr lang="en-US" sz="2400" err="1"/>
          </a:p>
          <a:p>
            <a:pPr>
              <a:lnSpc>
                <a:spcPct val="150000"/>
              </a:lnSpc>
            </a:pPr>
            <a:r>
              <a:rPr lang="en-US" sz="2400" err="1">
                <a:solidFill>
                  <a:srgbClr val="000000"/>
                </a:solidFill>
                <a:ea typeface="Inter"/>
              </a:rPr>
              <a:t>Visuaalide</a:t>
            </a:r>
            <a:r>
              <a:rPr lang="en-US" sz="2400">
                <a:solidFill>
                  <a:srgbClr val="000000"/>
                </a:solidFill>
                <a:ea typeface="Inter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Inter"/>
              </a:rPr>
              <a:t>võrdluse</a:t>
            </a:r>
            <a:r>
              <a:rPr lang="en-US" sz="2400">
                <a:solidFill>
                  <a:srgbClr val="000000"/>
                </a:solidFill>
                <a:ea typeface="Inter"/>
              </a:rPr>
              <a:t> test: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Dataviz Design Principles</a:t>
            </a: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96151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9665-760D-358F-27BE-96E726B14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Kas see on </a:t>
            </a:r>
            <a:r>
              <a:rPr lang="en-US" err="1"/>
              <a:t>hea</a:t>
            </a:r>
            <a:r>
              <a:rPr lang="en-US"/>
              <a:t> </a:t>
            </a:r>
            <a:r>
              <a:rPr lang="en-US" err="1"/>
              <a:t>visuaal</a:t>
            </a:r>
            <a:r>
              <a:rPr lang="en-US"/>
              <a:t> – </a:t>
            </a:r>
            <a:r>
              <a:rPr lang="en-US" err="1"/>
              <a:t>miks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miks</a:t>
            </a:r>
            <a:r>
              <a:rPr lang="en-US"/>
              <a:t> </a:t>
            </a:r>
            <a:r>
              <a:rPr lang="en-US" err="1"/>
              <a:t>mitte</a:t>
            </a:r>
            <a:r>
              <a:rPr lang="en-US"/>
              <a:t>?</a:t>
            </a:r>
          </a:p>
        </p:txBody>
      </p:sp>
      <p:pic>
        <p:nvPicPr>
          <p:cNvPr id="4" name="Content Placeholder 3" descr="chart, pie chart">
            <a:extLst>
              <a:ext uri="{FF2B5EF4-FFF2-40B4-BE49-F238E27FC236}">
                <a16:creationId xmlns:a16="http://schemas.microsoft.com/office/drawing/2014/main" id="{0A6BB9F2-11DF-2DBD-BD78-2AD402C8967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65810" y="1268413"/>
            <a:ext cx="5257205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95D20-17C4-BC51-A46D-45786216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CAE3B-A6BD-571A-882F-3266F13CE7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Õige </a:t>
            </a:r>
            <a:r>
              <a:rPr lang="en-US" err="1"/>
              <a:t>visuaali</a:t>
            </a:r>
            <a:r>
              <a:rPr lang="en-US"/>
              <a:t> </a:t>
            </a:r>
            <a:r>
              <a:rPr lang="en-US" err="1"/>
              <a:t>valimine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89B8-B808-32D1-3C5F-AF4D5CF10E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rgbClr val="000000"/>
              </a:solidFill>
              <a:ea typeface="Inter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80FF65D0-1C51-2845-87B7-E7BF5BF1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86" y="974912"/>
            <a:ext cx="7360206" cy="54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53973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90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Poppins SemiBold</vt:lpstr>
      <vt:lpstr>Inter</vt:lpstr>
      <vt:lpstr>Inter Bold</vt:lpstr>
      <vt:lpstr>Courier New</vt:lpstr>
      <vt:lpstr>Calibri</vt:lpstr>
      <vt:lpstr>Arial</vt:lpstr>
      <vt:lpstr>Wingdings</vt:lpstr>
      <vt:lpstr>BCS</vt:lpstr>
      <vt:lpstr>Vali Andmetarkus!</vt:lpstr>
      <vt:lpstr>Päevakava - III päev</vt:lpstr>
      <vt:lpstr>Power BI – Päringud (M-language)</vt:lpstr>
      <vt:lpstr>Power BI – Eelarve faili lisamine</vt:lpstr>
      <vt:lpstr>Power BI – päringu kaudu tulpade lisamine</vt:lpstr>
      <vt:lpstr>Paus 10:30-10:45</vt:lpstr>
      <vt:lpstr>Andmete visualiseerimise parimad praktikad</vt:lpstr>
      <vt:lpstr>Kas see on hea visuaal – miks või miks mitte?</vt:lpstr>
      <vt:lpstr>Õige visuaali valimine</vt:lpstr>
      <vt:lpstr>Power BI Desktop – vormistame raporti</vt:lpstr>
      <vt:lpstr>Power BI Service</vt:lpstr>
      <vt:lpstr>Lõunapaus 12:15-13:15</vt:lpstr>
      <vt:lpstr>Andmeloo jutustamine</vt:lpstr>
      <vt:lpstr>Järelduste tegemine</vt:lpstr>
      <vt:lpstr>PowerPoint Presentation</vt:lpstr>
      <vt:lpstr>Paus 14:45-15:00</vt:lpstr>
      <vt:lpstr>Müükide ülevaade müügitiimile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207</cp:revision>
  <dcterms:created xsi:type="dcterms:W3CDTF">2021-08-27T11:35:28Z</dcterms:created>
  <dcterms:modified xsi:type="dcterms:W3CDTF">2025-08-26T13:50:53Z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