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417" r:id="rId5"/>
    <p:sldId id="457" r:id="rId6"/>
    <p:sldId id="447" r:id="rId7"/>
    <p:sldId id="448" r:id="rId8"/>
    <p:sldId id="449" r:id="rId9"/>
    <p:sldId id="579" r:id="rId10"/>
    <p:sldId id="450" r:id="rId11"/>
    <p:sldId id="603" r:id="rId12"/>
    <p:sldId id="638" r:id="rId13"/>
    <p:sldId id="639" r:id="rId14"/>
    <p:sldId id="640" r:id="rId15"/>
    <p:sldId id="484" r:id="rId16"/>
    <p:sldId id="635" r:id="rId17"/>
    <p:sldId id="460" r:id="rId18"/>
    <p:sldId id="461" r:id="rId19"/>
    <p:sldId id="580" r:id="rId20"/>
    <p:sldId id="503" r:id="rId21"/>
    <p:sldId id="480" r:id="rId22"/>
    <p:sldId id="604" r:id="rId23"/>
    <p:sldId id="581" r:id="rId24"/>
    <p:sldId id="588" r:id="rId25"/>
  </p:sldIdLst>
  <p:sldSz cx="12192000" cy="6858000"/>
  <p:notesSz cx="6858000" cy="9144000"/>
  <p:embeddedFontLst>
    <p:embeddedFont>
      <p:font typeface="Inter" panose="020B0604020202020204" charset="0"/>
      <p:regular r:id="rId28"/>
      <p:bold r:id="rId29"/>
    </p:embeddedFont>
    <p:embeddedFont>
      <p:font typeface="Inter Bold" panose="020B0604020202020204" charset="0"/>
      <p:bold r:id="rId30"/>
    </p:embeddedFont>
    <p:embeddedFont>
      <p:font typeface="Poppins SemiBold" panose="00000700000000000000" pitchFamily="2" charset="0"/>
      <p:bold r:id="rId31"/>
      <p:boldItalic r:id="rId32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2FE40-6ED8-484D-B3BF-2DC3C51420EA}" v="23" dt="2025-08-26T16:15:46.370"/>
    <p1510:client id="{19C7C3EA-198D-3679-5220-7E0DE865FF5E}" v="111" dt="2025-08-26T15:56:24.840"/>
    <p1510:client id="{3FDD2B3C-B068-2607-9D73-F6620F82C026}" v="156" dt="2025-08-26T16:07:37.221"/>
    <p1510:client id="{A8601F25-6AF6-9169-3466-87404BF55397}" v="262" dt="2025-08-25T15:32:10.434"/>
    <p1510:client id="{B8491133-D6B9-C97F-FC73-8668DC74C4BC}" v="617" dt="2025-08-25T15:10:28.446"/>
    <p1510:client id="{C65C1195-2E73-5E4C-4A7C-AFB4C4A5B5A9}" v="79" dt="2025-08-26T15:37:3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12" autoAdjust="0"/>
  </p:normalViewPr>
  <p:slideViewPr>
    <p:cSldViewPr snapToGrid="0">
      <p:cViewPr varScale="1">
        <p:scale>
          <a:sx n="61" d="100"/>
          <a:sy n="61" d="100"/>
        </p:scale>
        <p:origin x="8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26.08.2025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933-BFB9-27D3-0A06-54399311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798A3-F9BE-1F87-DE35-F0B237A62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96194-4EDA-7C56-21BE-C0BC2ED5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8D4-5ABA-0A67-C066-259B68425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26.08.2025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ylon.com/blog/types-of-charts-graphs-examples-data-visualization" TargetMode="External"/><Relationship Id="rId2" Type="http://schemas.openxmlformats.org/officeDocument/2006/relationships/hyperlink" Target="https://www.polymersearch.com/blog/10-good-and-bad-examples-of-data-visualization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tellingwithda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.ee/et/statistikaamet/meist/konkurss-andmepar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query-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plotlib-journey.com/bonus/design-princi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olymersearch.com/blog/10-good-and-bad-examples-of-data-visual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2B20-17DB-62FA-4642-AEDF9BBE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5F4C-1D32-4631-F4CF-0F9BD91F55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A52F640-1D0A-6676-2612-F74C1B9849E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757193" y="1722741"/>
            <a:ext cx="4140445" cy="367420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DEEC26-55A7-9770-1A7A-48D155173F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88110" y="1722743"/>
            <a:ext cx="4582257" cy="3674207"/>
          </a:xfrm>
          <a:prstGeom prst="rect">
            <a:avLst/>
          </a:prstGeom>
          <a:ln>
            <a:solidFill>
              <a:schemeClr val="tx1">
                <a:lumMod val="10000"/>
                <a:lumOff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355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255-A18B-98C8-37D3-5A91EE8E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ADF3-06C6-7A42-2CFB-B3F6BEA29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CB1DB-43DC-007D-0D83-3BFBC5B29A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6455" y="1268413"/>
            <a:ext cx="4711055" cy="4131610"/>
          </a:xfrm>
          <a:prstGeom prst="rect">
            <a:avLst/>
          </a:prstGeom>
        </p:spPr>
      </p:pic>
      <p:pic>
        <p:nvPicPr>
          <p:cNvPr id="8" name="Content Placeholder 7" descr="A graph showing a number of sales&#10;&#10;AI-generated content may be incorrect.">
            <a:extLst>
              <a:ext uri="{FF2B5EF4-FFF2-40B4-BE49-F238E27FC236}">
                <a16:creationId xmlns:a16="http://schemas.microsoft.com/office/drawing/2014/main" id="{360B97AD-FC5D-BB0E-0676-B5A738A91A2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747007" y="1268412"/>
            <a:ext cx="4685143" cy="413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D38AA4-127B-D0C2-EC2D-3D9FC005B9BF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9754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5D20-17C4-BC51-A46D-45786216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E3B-A6BD-571A-882F-3266F13CE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Õige </a:t>
            </a:r>
            <a:r>
              <a:rPr lang="en-US" err="1"/>
              <a:t>visuaali</a:t>
            </a:r>
            <a:r>
              <a:rPr lang="en-US"/>
              <a:t> </a:t>
            </a:r>
            <a:r>
              <a:rPr lang="en-US" err="1"/>
              <a:t>valimine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89B8-B808-32D1-3C5F-AF4D5CF10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80FF65D0-1C51-2845-87B7-E7BF5BF1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86" y="974912"/>
            <a:ext cx="7360206" cy="5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880A-65B9-EF2C-26CD-F373C7506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Lugemist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teemal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FC58-3D89-09B2-8E5F-8B998115BB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2"/>
              </a:rPr>
              <a:t>Rand Owens. 10 Good and Bad Examples of Data Visualization in 2024.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>
                <a:ea typeface="Inter"/>
                <a:hlinkClick r:id="rId3"/>
              </a:rPr>
              <a:t>Ivan Kilin. 80 types of charts &amp; graphs for data visualization</a:t>
            </a:r>
            <a:r>
              <a:rPr lang="en-US" sz="2400">
                <a:ea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4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3FD9-D77E-162D-7041-13E9613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99D-1274-F976-3263-C742CC939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Desktop – </a:t>
            </a:r>
            <a:r>
              <a:rPr lang="en-US" err="1"/>
              <a:t>vormistame</a:t>
            </a:r>
            <a:r>
              <a:rPr lang="en-US"/>
              <a:t> </a:t>
            </a:r>
            <a:r>
              <a:rPr lang="en-US" err="1"/>
              <a:t>raporti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1846-2AEC-E6FD-1A12-9E9DD48102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võimalik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valida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View --&gt; Themes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000000"/>
                </a:solidFill>
                <a:ea typeface="Inter"/>
              </a:rPr>
              <a:t>Tihti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firmadel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enda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fondid</a:t>
            </a:r>
            <a:r>
              <a:rPr lang="en-US" sz="20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000">
                <a:solidFill>
                  <a:srgbClr val="000000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siis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saab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seadistada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Custom Theme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joondada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kas on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vajalikud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elemendid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8759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4585-D2DF-8BBA-F76F-A1F66359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E5D-075E-DD90-191E-85206ABC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BEB0-F68E-0C93-C7A0-ABBBB81469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Veebikeskkond</a:t>
            </a:r>
            <a:r>
              <a:rPr lang="en-US" sz="2400">
                <a:solidFill>
                  <a:srgbClr val="000000"/>
                </a:solidFill>
                <a:ea typeface="Inter"/>
              </a:rPr>
              <a:t> PBI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raportite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jagamiseks</a:t>
            </a:r>
            <a:endParaRPr lang="en-US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Tasuta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versioonis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My Workspace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Üleslaadimisel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tekib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kaks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faili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Andmestik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Raport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58728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2242-2C8B-7D72-D812-D7A90CB1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00C6-9E67-F7B5-9482-12F2FA61B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DC649-FC18-AEC5-0827-D5FAAF4B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84712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9484-4C76-162B-D0A1-45BF448A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C7B-D396-F1F4-9065-942A05C79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Andmeloo</a:t>
            </a:r>
            <a:r>
              <a:rPr lang="en-US"/>
              <a:t> </a:t>
            </a:r>
            <a:r>
              <a:rPr lang="en-US" err="1"/>
              <a:t>jutustamine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6C14-59CC-5214-7F12-0F82D85E4D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Kui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tahad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edasi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kindla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sõnumi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põhiline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sõnum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visuaali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kohta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Kirjeldava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asemel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pealkiri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Minimaalselt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Inspiratsiooni: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https://www.storytellingwithdata.com/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Andmepärli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konkurss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https://stat.ee/et/statistikaamet/meist/konkurss-andmeparl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2089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2162B-AE13-BD52-4200-1745BFF2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EF5-E4B4-624F-B619-0D4537D5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Järelduste</a:t>
            </a:r>
            <a:r>
              <a:rPr lang="en-US"/>
              <a:t> </a:t>
            </a:r>
            <a:r>
              <a:rPr lang="en-US" err="1"/>
              <a:t>tegemine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742-DF25-4363-F470-8E384FA03D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Mida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oma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müügiandmestiku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analüüsist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err="1">
              <a:solidFill>
                <a:srgbClr val="12121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Kuidas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26166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9ECF-1EF0-3F4D-AFB7-FEEC40A6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4B0E90-E399-3E85-BFCD-9421C7D97FE8}"/>
              </a:ext>
            </a:extLst>
          </p:cNvPr>
          <p:cNvSpPr txBox="1"/>
          <p:nvPr/>
        </p:nvSpPr>
        <p:spPr>
          <a:xfrm>
            <a:off x="589226" y="466103"/>
            <a:ext cx="10368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Inter Bold"/>
                <a:ea typeface="Inter"/>
              </a:rPr>
              <a:t>Müügiandmete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põhjal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näide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andmeloost</a:t>
            </a:r>
            <a:endParaRPr lang="en-US" sz="2400" b="1">
              <a:latin typeface="Inter Bold"/>
              <a:ea typeface="Inter"/>
            </a:endParaRPr>
          </a:p>
        </p:txBody>
      </p:sp>
      <p:pic>
        <p:nvPicPr>
          <p:cNvPr id="3" name="Picture 2" descr="A screenshot of a price list&#10;&#10;AI-generated content may be incorrect.">
            <a:extLst>
              <a:ext uri="{FF2B5EF4-FFF2-40B4-BE49-F238E27FC236}">
                <a16:creationId xmlns:a16="http://schemas.microsoft.com/office/drawing/2014/main" id="{5710E79F-52E9-74F5-8969-7A5AEF53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624138"/>
            <a:ext cx="5438273" cy="170998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38FF6-1A89-CFA2-0A21-F0F5D52BF284}"/>
              </a:ext>
            </a:extLst>
          </p:cNvPr>
          <p:cNvSpPr/>
          <p:nvPr/>
        </p:nvSpPr>
        <p:spPr>
          <a:xfrm>
            <a:off x="4772526" y="2626894"/>
            <a:ext cx="1072816" cy="1704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B000F-3FDF-A298-A857-299EE56275A9}"/>
              </a:ext>
            </a:extLst>
          </p:cNvPr>
          <p:cNvSpPr txBox="1"/>
          <p:nvPr/>
        </p:nvSpPr>
        <p:spPr>
          <a:xfrm>
            <a:off x="3118184" y="2105526"/>
            <a:ext cx="6045868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Inter"/>
              </a:rPr>
              <a:t>Pricing model needs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FEA15-4673-3222-BBD5-D47FECE98245}"/>
              </a:ext>
            </a:extLst>
          </p:cNvPr>
          <p:cNvSpPr txBox="1"/>
          <p:nvPr/>
        </p:nvSpPr>
        <p:spPr>
          <a:xfrm>
            <a:off x="3118183" y="4481763"/>
            <a:ext cx="6176209" cy="700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Costs are significantly different, but average unit prices are similar. 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Consider raising prices for Gadget C and Device 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684C0-8797-503E-DAD1-EC900E96B8A7}"/>
              </a:ext>
            </a:extLst>
          </p:cNvPr>
          <p:cNvSpPr/>
          <p:nvPr/>
        </p:nvSpPr>
        <p:spPr>
          <a:xfrm>
            <a:off x="3118184" y="2105525"/>
            <a:ext cx="6045867" cy="3078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5E7A-D9DC-2EB1-B038-C8FBD977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A0C-988F-422F-3820-660462E0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3D34C-2699-76DE-4C1A-F379ABDEE53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4321102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M-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päringukeel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eelarve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visuaalid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visualiseerimise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parimad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praktikad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Andmeloo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jutustamine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Müükide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igapäevane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05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73158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841B-1620-7F64-AABF-17AC8BEA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146-E745-CD30-E5D4-2398C96FD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Müükide</a:t>
            </a:r>
            <a:r>
              <a:rPr lang="en-US"/>
              <a:t> </a:t>
            </a:r>
            <a:r>
              <a:rPr lang="en-US" err="1"/>
              <a:t>ülevaade</a:t>
            </a:r>
            <a:r>
              <a:rPr lang="en-US"/>
              <a:t> </a:t>
            </a:r>
            <a:r>
              <a:rPr lang="en-US" err="1"/>
              <a:t>müügitiimile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4B09-5239-995B-53EC-8B8446BCCF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Kuidas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edeneb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käesoleval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kuul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eelarve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täitmine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müügiesindajate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kaupa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01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55E8-FBF1-AD5D-6DA0-CBD58BBE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Päringud</a:t>
            </a:r>
            <a:r>
              <a:rPr lang="en-US"/>
              <a:t> (M-language)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BB7F-4F12-0B50-CEE8-3F6E6A2C9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Power BI </a:t>
            </a:r>
            <a:r>
              <a:rPr lang="en-US" sz="2400" err="1">
                <a:ea typeface="Inter"/>
              </a:rPr>
              <a:t>päringukeel</a:t>
            </a:r>
            <a:r>
              <a:rPr lang="en-US" sz="2400">
                <a:ea typeface="Inter"/>
              </a:rPr>
              <a:t>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Juhend</a:t>
            </a:r>
            <a:r>
              <a:rPr lang="en-US" sz="2400">
                <a:ea typeface="Inter"/>
              </a:rPr>
              <a:t>: </a:t>
            </a:r>
            <a:r>
              <a:rPr lang="en-US" sz="2400">
                <a:ea typeface="+mn-lt"/>
                <a:cs typeface="+mn-lt"/>
                <a:hlinkClick r:id="rId2"/>
              </a:rPr>
              <a:t>Power Query M formula language reference - PowerQuery M | Microsoft Learn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+mn-lt"/>
                <a:cs typeface="+mn-lt"/>
              </a:rPr>
              <a:t>Leitav</a:t>
            </a:r>
            <a:r>
              <a:rPr lang="en-US" sz="2400">
                <a:ea typeface="+mn-lt"/>
                <a:cs typeface="+mn-lt"/>
              </a:rPr>
              <a:t>: Model View --&gt; Edit Query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Paremal </a:t>
            </a:r>
            <a:r>
              <a:rPr lang="en-US" sz="2400" err="1">
                <a:ea typeface="+mn-lt"/>
                <a:cs typeface="+mn-lt"/>
              </a:rPr>
              <a:t>sammude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kaupa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Advanced Editor – </a:t>
            </a:r>
            <a:r>
              <a:rPr lang="en-US" sz="2400" err="1">
                <a:ea typeface="+mn-lt"/>
                <a:cs typeface="+mn-lt"/>
              </a:rPr>
              <a:t>kogu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päring</a:t>
            </a:r>
          </a:p>
        </p:txBody>
      </p:sp>
    </p:spTree>
    <p:extLst>
      <p:ext uri="{BB962C8B-B14F-4D97-AF65-F5344CB8AC3E}">
        <p14:creationId xmlns:p14="http://schemas.microsoft.com/office/powerpoint/2010/main" val="27615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BCF1-3C9A-3A58-37F2-D2D006BF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9DA-68C6-2574-D71F-9682677EC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Eelarve</a:t>
            </a:r>
            <a:r>
              <a:rPr lang="en-US"/>
              <a:t> </a:t>
            </a:r>
            <a:r>
              <a:rPr lang="en-US" err="1"/>
              <a:t>faili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649-761C-3A2F-3446-721B53FB4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Ühendus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kuupäeva</a:t>
            </a:r>
            <a:r>
              <a:rPr lang="en-US" sz="2000">
                <a:ea typeface="Inter"/>
              </a:rPr>
              <a:t> (</a:t>
            </a: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failis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</a:t>
            </a:r>
            <a:r>
              <a:rPr lang="en-US" sz="2000">
                <a:ea typeface="Inter"/>
              </a:rPr>
              <a:t>) ja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fail on </a:t>
            </a:r>
            <a:r>
              <a:rPr lang="en-US" sz="2000" err="1">
                <a:ea typeface="Inter"/>
              </a:rPr>
              <a:t>risttabeli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kujul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lihttabeliks</a:t>
            </a:r>
            <a:endParaRPr lang="en-US" sz="2000" err="1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Promote Headers</a:t>
            </a:r>
            <a:endParaRPr lang="en-US" sz="2000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Vali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r>
              <a:rPr lang="en-US" sz="2000">
                <a:ea typeface="Inter"/>
              </a:rPr>
              <a:t> ja Unpivot other columns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Nimeta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nimedega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ühendused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mudelis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tabelitega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visuaalid</a:t>
            </a:r>
          </a:p>
        </p:txBody>
      </p:sp>
    </p:spTree>
    <p:extLst>
      <p:ext uri="{BB962C8B-B14F-4D97-AF65-F5344CB8AC3E}">
        <p14:creationId xmlns:p14="http://schemas.microsoft.com/office/powerpoint/2010/main" val="16991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37C5-6E00-3DCD-857E-9E3F1CA5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13F-2097-0435-884E-DC88E14FF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kaudu</a:t>
            </a:r>
            <a:r>
              <a:rPr lang="en-US"/>
              <a:t> </a:t>
            </a:r>
            <a:r>
              <a:rPr lang="en-US" err="1"/>
              <a:t>tulpade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D9C5-3791-BF32-C6DA-2B25842012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Mitmeid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võimalusi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lisamiseks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eesnime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</a:pPr>
            <a:r>
              <a:rPr lang="en-US" sz="2000">
                <a:ea typeface="Inter"/>
              </a:rPr>
              <a:t>Column from example</a:t>
            </a: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Trükime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esimesse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lahtrisse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näha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PowerQuery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automaatselt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valemi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õige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loogika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rakendame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kõigile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ridadele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kas </a:t>
            </a:r>
            <a:r>
              <a:rPr lang="en-US" sz="2000" err="1">
                <a:ea typeface="Inter"/>
              </a:rPr>
              <a:t>tulid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korrektsed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väärtused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tiimi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Inter"/>
              </a:rPr>
              <a:t>Conditional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2033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00673-B2ED-8144-8F2F-C8A3A2C5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C3F9-BC59-F923-A2D9-857DEA278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545A85-9D11-3167-DEC4-B510A6A1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797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AD23-21CF-7D29-8D66-63668357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5D8-D648-FA54-EB16-9C662782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parimad</a:t>
            </a:r>
            <a:r>
              <a:rPr lang="en-US"/>
              <a:t> </a:t>
            </a:r>
            <a:r>
              <a:rPr lang="en-US" err="1"/>
              <a:t>praktikad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F0EF-349F-BB4C-824A-C77DF0566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Eesmärgipärane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Arusaadav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lisada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kirjeldused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Lihtne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mõistmiseks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muu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eemaldada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Ligipääsetav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nt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värvipimedusega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arvestamine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solidFill>
                  <a:srgbClr val="000000"/>
                </a:solidFill>
                <a:ea typeface="Inter"/>
              </a:rPr>
              <a:t>Piisav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kontrast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tausta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graafiku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vahel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Teljed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alustada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0-st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Kasutaja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loeb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vasakult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ülevalt</a:t>
            </a:r>
            <a:r>
              <a:rPr lang="en-US" sz="2400">
                <a:solidFill>
                  <a:srgbClr val="000000"/>
                </a:solidFill>
                <a:ea typeface="Inter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paremale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info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samas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loogikas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esitada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võrdluse</a:t>
            </a:r>
            <a:r>
              <a:rPr lang="en-US" sz="2400">
                <a:solidFill>
                  <a:srgbClr val="000000"/>
                </a:solidFill>
                <a:ea typeface="Inter"/>
              </a:rPr>
              <a:t> test: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Dataviz Design Principles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15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665-760D-358F-27BE-96E726B1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Kas see on </a:t>
            </a:r>
            <a:r>
              <a:rPr lang="en-US" err="1">
                <a:ea typeface="+mj-lt"/>
                <a:cs typeface="+mj-lt"/>
              </a:rPr>
              <a:t>hea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visuaal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või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miks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mitte</a:t>
            </a:r>
            <a:r>
              <a:rPr lang="en-US">
                <a:ea typeface="+mj-lt"/>
                <a:cs typeface="+mj-lt"/>
              </a:rPr>
              <a:t>?</a:t>
            </a:r>
            <a:endParaRPr lang="en-US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Content Placeholder 3" descr="chart, pie chart">
            <a:extLst>
              <a:ext uri="{FF2B5EF4-FFF2-40B4-BE49-F238E27FC236}">
                <a16:creationId xmlns:a16="http://schemas.microsoft.com/office/drawing/2014/main" id="{0A6BB9F2-11DF-2DBD-BD78-2AD402C896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65810" y="1268413"/>
            <a:ext cx="5257205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0693-807C-0582-E2F8-D70C2E33A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Kumb </a:t>
            </a:r>
            <a:r>
              <a:rPr lang="en-US" err="1"/>
              <a:t>visuaal</a:t>
            </a:r>
            <a:r>
              <a:rPr lang="en-US"/>
              <a:t> on  </a:t>
            </a:r>
            <a:r>
              <a:rPr lang="en-US" err="1"/>
              <a:t>parem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D13E-E6C1-F13D-85FB-D41B6EB0BA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4A489-80BB-9D68-E783-307EEB7548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 descr="A graph of co2 emissions&#10;&#10;AI-generated content may be incorrect.">
            <a:extLst>
              <a:ext uri="{FF2B5EF4-FFF2-40B4-BE49-F238E27FC236}">
                <a16:creationId xmlns:a16="http://schemas.microsoft.com/office/drawing/2014/main" id="{42F28992-9372-2820-2AA9-A223EC4F3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79" y="1266546"/>
            <a:ext cx="5181752" cy="4159478"/>
          </a:xfrm>
          <a:prstGeom prst="rect">
            <a:avLst/>
          </a:prstGeom>
        </p:spPr>
      </p:pic>
      <p:pic>
        <p:nvPicPr>
          <p:cNvPr id="8" name="Content Placeholder 5" descr="A graph with a red bar and gray bars&#10;&#10;AI-generated content may be incorrect.">
            <a:extLst>
              <a:ext uri="{FF2B5EF4-FFF2-40B4-BE49-F238E27FC236}">
                <a16:creationId xmlns:a16="http://schemas.microsoft.com/office/drawing/2014/main" id="{FDC5B212-1535-8D2B-FD2B-642991781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49" y="1268413"/>
            <a:ext cx="5371682" cy="4143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BEFD3-193A-7B44-10AC-572FE16CDF23}"/>
              </a:ext>
            </a:extLst>
          </p:cNvPr>
          <p:cNvSpPr txBox="1"/>
          <p:nvPr/>
        </p:nvSpPr>
        <p:spPr>
          <a:xfrm>
            <a:off x="631795" y="6124716"/>
            <a:ext cx="857701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Inter"/>
                <a:hlinkClick r:id="rId4"/>
              </a:rPr>
              <a:t>Rand Owens. </a:t>
            </a:r>
            <a:r>
              <a:rPr lang="en-US" sz="1200">
                <a:solidFill>
                  <a:srgbClr val="000000"/>
                </a:solidFill>
                <a:hlinkClick r:id="rId4"/>
              </a:rPr>
              <a:t>10 Good and Bad Examples of Data Visualization in 2024.</a:t>
            </a:r>
            <a:endParaRPr lang="en-US" sz="12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73110062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Widescreen</PresentationFormat>
  <Paragraphs>92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 SemiBold</vt:lpstr>
      <vt:lpstr>Inter Bold</vt:lpstr>
      <vt:lpstr>Courier New</vt:lpstr>
      <vt:lpstr>Calibri</vt:lpstr>
      <vt:lpstr>Inter</vt:lpstr>
      <vt:lpstr>Arial</vt:lpstr>
      <vt:lpstr>Wingdings</vt:lpstr>
      <vt:lpstr>BCS</vt:lpstr>
      <vt:lpstr>Vali Andmetarkus!</vt:lpstr>
      <vt:lpstr>Päevakava - III päev</vt:lpstr>
      <vt:lpstr>Power BI – Päringud (M-language)</vt:lpstr>
      <vt:lpstr>Power BI – Eelarve faili lisamine</vt:lpstr>
      <vt:lpstr>Power BI – päringu kaudu tulpade lisamine</vt:lpstr>
      <vt:lpstr>Paus 10:30-10:45</vt:lpstr>
      <vt:lpstr>Andmete visualiseerimise parimad praktikad</vt:lpstr>
      <vt:lpstr>Kas see on hea visuaal – miks või miks mitte? </vt:lpstr>
      <vt:lpstr>Kumb visuaal on  parem – miks?</vt:lpstr>
      <vt:lpstr>Kumb visuaal on  parem – miks?</vt:lpstr>
      <vt:lpstr>Kumb visuaal on parem – miks?</vt:lpstr>
      <vt:lpstr>Õige visuaali valimine</vt:lpstr>
      <vt:lpstr>Lugemist visualiseerimise teemal</vt:lpstr>
      <vt:lpstr>Power BI Desktop – vormistame raporti</vt:lpstr>
      <vt:lpstr>Power BI Service</vt:lpstr>
      <vt:lpstr>Lõunapaus 12:15-13:15</vt:lpstr>
      <vt:lpstr>Andmeloo jutustamine</vt:lpstr>
      <vt:lpstr>Järelduste tegemine</vt:lpstr>
      <vt:lpstr>PowerPoint Presentation</vt:lpstr>
      <vt:lpstr>Paus 14:45-15:00</vt:lpstr>
      <vt:lpstr>Müükide ülevaade müügitiimile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2025-08-26T16:20:07Z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