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417" r:id="rId5"/>
    <p:sldId id="491" r:id="rId6"/>
    <p:sldId id="492" r:id="rId7"/>
    <p:sldId id="560" r:id="rId8"/>
    <p:sldId id="622" r:id="rId9"/>
    <p:sldId id="562" r:id="rId10"/>
    <p:sldId id="499" r:id="rId11"/>
    <p:sldId id="459" r:id="rId12"/>
    <p:sldId id="498" r:id="rId13"/>
    <p:sldId id="458" r:id="rId14"/>
    <p:sldId id="613" r:id="rId15"/>
    <p:sldId id="455" r:id="rId16"/>
    <p:sldId id="456" r:id="rId17"/>
    <p:sldId id="509" r:id="rId18"/>
    <p:sldId id="561" r:id="rId19"/>
    <p:sldId id="621" r:id="rId20"/>
    <p:sldId id="452" r:id="rId21"/>
    <p:sldId id="453" r:id="rId22"/>
    <p:sldId id="454" r:id="rId23"/>
    <p:sldId id="496" r:id="rId24"/>
    <p:sldId id="500" r:id="rId25"/>
    <p:sldId id="510" r:id="rId26"/>
    <p:sldId id="502" r:id="rId27"/>
    <p:sldId id="497" r:id="rId28"/>
  </p:sldIdLst>
  <p:sldSz cx="12192000" cy="6858000"/>
  <p:notesSz cx="6858000" cy="9144000"/>
  <p:embeddedFontLst>
    <p:embeddedFont>
      <p:font typeface="Inter" panose="020B0604020202020204" charset="0"/>
      <p:regular r:id="rId31"/>
      <p:bold r:id="rId32"/>
    </p:embeddedFont>
    <p:embeddedFont>
      <p:font typeface="Inter Bold" panose="020B0604020202020204" charset="0"/>
      <p:bold r:id="rId33"/>
    </p:embeddedFont>
    <p:embeddedFont>
      <p:font typeface="Poppins SemiBold" panose="00000700000000000000" pitchFamily="2" charset="0"/>
      <p:bold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>
      <a:defRPr lang="en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B2D"/>
    <a:srgbClr val="B78885"/>
    <a:srgbClr val="178687"/>
    <a:srgbClr val="278484"/>
    <a:srgbClr val="FEF5F0"/>
    <a:srgbClr val="FEFAEE"/>
    <a:srgbClr val="113F73"/>
    <a:srgbClr val="007ECA"/>
    <a:srgbClr val="95B1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6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ve Räni" userId="161a7437-7ef4-49ec-91bf-54882f313dfe" providerId="ADAL" clId="{6D754EED-65AA-4A21-B175-6769012CF487}"/>
    <pc:docChg chg="modSld">
      <pc:chgData name="Virve Räni" userId="161a7437-7ef4-49ec-91bf-54882f313dfe" providerId="ADAL" clId="{6D754EED-65AA-4A21-B175-6769012CF487}" dt="2025-09-04T12:21:49.227" v="3" actId="20577"/>
      <pc:docMkLst>
        <pc:docMk/>
      </pc:docMkLst>
      <pc:sldChg chg="modSp mod">
        <pc:chgData name="Virve Räni" userId="161a7437-7ef4-49ec-91bf-54882f313dfe" providerId="ADAL" clId="{6D754EED-65AA-4A21-B175-6769012CF487}" dt="2025-09-04T12:21:49.227" v="3" actId="20577"/>
        <pc:sldMkLst>
          <pc:docMk/>
          <pc:sldMk cId="2627330612" sldId="454"/>
        </pc:sldMkLst>
        <pc:graphicFrameChg chg="modGraphic">
          <ac:chgData name="Virve Räni" userId="161a7437-7ef4-49ec-91bf-54882f313dfe" providerId="ADAL" clId="{6D754EED-65AA-4A21-B175-6769012CF487}" dt="2025-09-04T12:21:49.227" v="3" actId="20577"/>
          <ac:graphicFrameMkLst>
            <pc:docMk/>
            <pc:sldMk cId="2627330612" sldId="454"/>
            <ac:graphicFrameMk id="4" creationId="{4DA7E59D-57C7-5298-8A0B-FA47579CBCC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218FC9-F60E-4273-92D7-0067195C3E9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E990451-973B-4D49-87CD-18891E2F21CD}">
      <dgm:prSet phldrT="[Text]" phldr="0"/>
      <dgm:spPr/>
      <dgm:t>
        <a:bodyPr/>
        <a:lstStyle/>
        <a:p>
          <a:pPr rtl="0"/>
          <a:r>
            <a:rPr lang="en-US">
              <a:latin typeface="Inter Bold"/>
            </a:rPr>
            <a:t> Raamatupidamissüsteem</a:t>
          </a:r>
          <a:br>
            <a:rPr lang="en-US">
              <a:latin typeface="Inter Bold"/>
            </a:rPr>
          </a:br>
          <a:r>
            <a:rPr lang="en-US">
              <a:latin typeface="Inter Bold"/>
            </a:rPr>
            <a:t> - invoices_table</a:t>
          </a:r>
          <a:endParaRPr lang="en-US"/>
        </a:p>
      </dgm:t>
    </dgm:pt>
    <dgm:pt modelId="{741FF6A3-2D04-464D-8644-F248CB34A54D}" type="parTrans" cxnId="{E68C07AD-AB99-452C-B124-EE5B6AB19396}">
      <dgm:prSet/>
      <dgm:spPr/>
    </dgm:pt>
    <dgm:pt modelId="{3F32335E-8EA0-453F-9A73-F8B7968F165E}" type="sibTrans" cxnId="{E68C07AD-AB99-452C-B124-EE5B6AB19396}">
      <dgm:prSet/>
      <dgm:spPr/>
      <dgm:t>
        <a:bodyPr/>
        <a:lstStyle/>
        <a:p>
          <a:endParaRPr lang="en-US"/>
        </a:p>
      </dgm:t>
    </dgm:pt>
    <dgm:pt modelId="{DB27AF1E-F1CF-4F94-9D1C-CBC1C72C277C}">
      <dgm:prSet phldrT="[Text]" phldr="0"/>
      <dgm:spPr/>
      <dgm:t>
        <a:bodyPr/>
        <a:lstStyle/>
        <a:p>
          <a:pPr rtl="0"/>
          <a:r>
            <a:rPr lang="en-US">
              <a:latin typeface="Inter Bold"/>
            </a:rPr>
            <a:t> </a:t>
          </a:r>
          <a:r>
            <a:rPr lang="en-US" err="1">
              <a:latin typeface="Inter Bold"/>
            </a:rPr>
            <a:t>Andmeladu</a:t>
          </a:r>
          <a:br>
            <a:rPr lang="en-US">
              <a:latin typeface="Inter Bold"/>
            </a:rPr>
          </a:br>
          <a:r>
            <a:rPr lang="en-US">
              <a:latin typeface="Inter Bold"/>
            </a:rPr>
            <a:t> - F_INVOICE</a:t>
          </a:r>
          <a:endParaRPr lang="en-US"/>
        </a:p>
      </dgm:t>
    </dgm:pt>
    <dgm:pt modelId="{4FFE32DE-0024-41E5-B450-2E747BF3B137}" type="parTrans" cxnId="{1AC0EE84-B358-423C-AD0B-28FEFAB63B8E}">
      <dgm:prSet/>
      <dgm:spPr/>
    </dgm:pt>
    <dgm:pt modelId="{02ED490A-2039-49D0-B625-D6822E4AD28F}" type="sibTrans" cxnId="{1AC0EE84-B358-423C-AD0B-28FEFAB63B8E}">
      <dgm:prSet/>
      <dgm:spPr/>
      <dgm:t>
        <a:bodyPr/>
        <a:lstStyle/>
        <a:p>
          <a:endParaRPr lang="en-US"/>
        </a:p>
      </dgm:t>
    </dgm:pt>
    <dgm:pt modelId="{BF9CCDDA-0E2C-4B01-A358-098FFDAF6628}">
      <dgm:prSet phldrT="[Text]" phldr="0"/>
      <dgm:spPr/>
      <dgm:t>
        <a:bodyPr/>
        <a:lstStyle/>
        <a:p>
          <a:pPr rtl="0"/>
          <a:r>
            <a:rPr lang="en-US">
              <a:latin typeface="Inter Bold"/>
            </a:rPr>
            <a:t>Power BI</a:t>
          </a:r>
          <a:br>
            <a:rPr lang="en-US">
              <a:solidFill>
                <a:srgbClr val="000000"/>
              </a:solidFill>
              <a:latin typeface="Inter Bold"/>
            </a:rPr>
          </a:br>
          <a:r>
            <a:rPr lang="en-US">
              <a:latin typeface="Inter Bold"/>
            </a:rPr>
            <a:t> - </a:t>
          </a:r>
          <a:r>
            <a:rPr lang="en-US" err="1">
              <a:latin typeface="Inter Bold"/>
            </a:rPr>
            <a:t>Maksmata</a:t>
          </a:r>
          <a:r>
            <a:rPr lang="en-US">
              <a:latin typeface="Inter Bold"/>
            </a:rPr>
            <a:t> </a:t>
          </a:r>
          <a:r>
            <a:rPr lang="en-US" err="1">
              <a:latin typeface="Inter Bold"/>
            </a:rPr>
            <a:t>arved</a:t>
          </a:r>
          <a:r>
            <a:rPr lang="en-US">
              <a:latin typeface="Inter Bold"/>
            </a:rPr>
            <a:t> raport</a:t>
          </a:r>
        </a:p>
      </dgm:t>
    </dgm:pt>
    <dgm:pt modelId="{951C2AE2-C7F7-408D-AD34-2F7C58B38075}" type="parTrans" cxnId="{B2CDEF6F-88C9-4FDE-ACB0-64854B46C725}">
      <dgm:prSet/>
      <dgm:spPr/>
    </dgm:pt>
    <dgm:pt modelId="{EB260C4F-1CE4-4A1E-A75A-E98638C0BD70}" type="sibTrans" cxnId="{B2CDEF6F-88C9-4FDE-ACB0-64854B46C725}">
      <dgm:prSet/>
      <dgm:spPr/>
      <dgm:t>
        <a:bodyPr/>
        <a:lstStyle/>
        <a:p>
          <a:endParaRPr lang="en-US"/>
        </a:p>
      </dgm:t>
    </dgm:pt>
    <dgm:pt modelId="{21713F31-066B-4FB8-AD85-A95361CE3585}" type="pres">
      <dgm:prSet presAssocID="{F6218FC9-F60E-4273-92D7-0067195C3E9E}" presName="Name0" presStyleCnt="0">
        <dgm:presLayoutVars>
          <dgm:dir/>
          <dgm:resizeHandles val="exact"/>
        </dgm:presLayoutVars>
      </dgm:prSet>
      <dgm:spPr/>
    </dgm:pt>
    <dgm:pt modelId="{34F93E54-8D04-4F63-AED9-D39D2B56BA78}" type="pres">
      <dgm:prSet presAssocID="{5E990451-973B-4D49-87CD-18891E2F21CD}" presName="node" presStyleLbl="node1" presStyleIdx="0" presStyleCnt="3">
        <dgm:presLayoutVars>
          <dgm:bulletEnabled val="1"/>
        </dgm:presLayoutVars>
      </dgm:prSet>
      <dgm:spPr/>
    </dgm:pt>
    <dgm:pt modelId="{04CC52EE-90DC-48E7-B1EE-805C9ED26BA9}" type="pres">
      <dgm:prSet presAssocID="{3F32335E-8EA0-453F-9A73-F8B7968F165E}" presName="sibTrans" presStyleLbl="sibTrans2D1" presStyleIdx="0" presStyleCnt="2"/>
      <dgm:spPr/>
    </dgm:pt>
    <dgm:pt modelId="{C9A46B45-1AB4-4D46-B35C-333CFD984B3F}" type="pres">
      <dgm:prSet presAssocID="{3F32335E-8EA0-453F-9A73-F8B7968F165E}" presName="connectorText" presStyleLbl="sibTrans2D1" presStyleIdx="0" presStyleCnt="2"/>
      <dgm:spPr/>
    </dgm:pt>
    <dgm:pt modelId="{C24F7B8C-A393-48CA-8023-259A1D20EADB}" type="pres">
      <dgm:prSet presAssocID="{DB27AF1E-F1CF-4F94-9D1C-CBC1C72C277C}" presName="node" presStyleLbl="node1" presStyleIdx="1" presStyleCnt="3">
        <dgm:presLayoutVars>
          <dgm:bulletEnabled val="1"/>
        </dgm:presLayoutVars>
      </dgm:prSet>
      <dgm:spPr/>
    </dgm:pt>
    <dgm:pt modelId="{17A69E49-C4A7-491F-A317-97C44A9E6CFA}" type="pres">
      <dgm:prSet presAssocID="{02ED490A-2039-49D0-B625-D6822E4AD28F}" presName="sibTrans" presStyleLbl="sibTrans2D1" presStyleIdx="1" presStyleCnt="2"/>
      <dgm:spPr/>
    </dgm:pt>
    <dgm:pt modelId="{A78116A7-B536-464E-BD89-654E0AC64620}" type="pres">
      <dgm:prSet presAssocID="{02ED490A-2039-49D0-B625-D6822E4AD28F}" presName="connectorText" presStyleLbl="sibTrans2D1" presStyleIdx="1" presStyleCnt="2"/>
      <dgm:spPr/>
    </dgm:pt>
    <dgm:pt modelId="{B477CCF7-DD9C-4569-9A05-E5234CC8F5D9}" type="pres">
      <dgm:prSet presAssocID="{BF9CCDDA-0E2C-4B01-A358-098FFDAF6628}" presName="node" presStyleLbl="node1" presStyleIdx="2" presStyleCnt="3">
        <dgm:presLayoutVars>
          <dgm:bulletEnabled val="1"/>
        </dgm:presLayoutVars>
      </dgm:prSet>
      <dgm:spPr/>
    </dgm:pt>
  </dgm:ptLst>
  <dgm:cxnLst>
    <dgm:cxn modelId="{F0168900-714A-4437-81D0-ADC7CE81BF28}" type="presOf" srcId="{02ED490A-2039-49D0-B625-D6822E4AD28F}" destId="{17A69E49-C4A7-491F-A317-97C44A9E6CFA}" srcOrd="0" destOrd="0" presId="urn:microsoft.com/office/officeart/2005/8/layout/process1"/>
    <dgm:cxn modelId="{9855C405-468A-4947-A5F8-D2D3882E7B3C}" type="presOf" srcId="{BF9CCDDA-0E2C-4B01-A358-098FFDAF6628}" destId="{B477CCF7-DD9C-4569-9A05-E5234CC8F5D9}" srcOrd="0" destOrd="0" presId="urn:microsoft.com/office/officeart/2005/8/layout/process1"/>
    <dgm:cxn modelId="{57DAA842-4476-482F-A6D8-6A70EBAD1180}" type="presOf" srcId="{5E990451-973B-4D49-87CD-18891E2F21CD}" destId="{34F93E54-8D04-4F63-AED9-D39D2B56BA78}" srcOrd="0" destOrd="0" presId="urn:microsoft.com/office/officeart/2005/8/layout/process1"/>
    <dgm:cxn modelId="{BF174769-7130-44A3-BF08-7F42B4938AA7}" type="presOf" srcId="{DB27AF1E-F1CF-4F94-9D1C-CBC1C72C277C}" destId="{C24F7B8C-A393-48CA-8023-259A1D20EADB}" srcOrd="0" destOrd="0" presId="urn:microsoft.com/office/officeart/2005/8/layout/process1"/>
    <dgm:cxn modelId="{B2CDEF6F-88C9-4FDE-ACB0-64854B46C725}" srcId="{F6218FC9-F60E-4273-92D7-0067195C3E9E}" destId="{BF9CCDDA-0E2C-4B01-A358-098FFDAF6628}" srcOrd="2" destOrd="0" parTransId="{951C2AE2-C7F7-408D-AD34-2F7C58B38075}" sibTransId="{EB260C4F-1CE4-4A1E-A75A-E98638C0BD70}"/>
    <dgm:cxn modelId="{18303084-9BD4-4150-8947-53CFAA5885CF}" type="presOf" srcId="{F6218FC9-F60E-4273-92D7-0067195C3E9E}" destId="{21713F31-066B-4FB8-AD85-A95361CE3585}" srcOrd="0" destOrd="0" presId="urn:microsoft.com/office/officeart/2005/8/layout/process1"/>
    <dgm:cxn modelId="{1AC0EE84-B358-423C-AD0B-28FEFAB63B8E}" srcId="{F6218FC9-F60E-4273-92D7-0067195C3E9E}" destId="{DB27AF1E-F1CF-4F94-9D1C-CBC1C72C277C}" srcOrd="1" destOrd="0" parTransId="{4FFE32DE-0024-41E5-B450-2E747BF3B137}" sibTransId="{02ED490A-2039-49D0-B625-D6822E4AD28F}"/>
    <dgm:cxn modelId="{A5FBFC85-7A0C-4CBA-BDFA-E9B88752FCB3}" type="presOf" srcId="{02ED490A-2039-49D0-B625-D6822E4AD28F}" destId="{A78116A7-B536-464E-BD89-654E0AC64620}" srcOrd="1" destOrd="0" presId="urn:microsoft.com/office/officeart/2005/8/layout/process1"/>
    <dgm:cxn modelId="{62ABDC96-AA68-4138-BF7F-553EE5A19C65}" type="presOf" srcId="{3F32335E-8EA0-453F-9A73-F8B7968F165E}" destId="{C9A46B45-1AB4-4D46-B35C-333CFD984B3F}" srcOrd="1" destOrd="0" presId="urn:microsoft.com/office/officeart/2005/8/layout/process1"/>
    <dgm:cxn modelId="{E68C07AD-AB99-452C-B124-EE5B6AB19396}" srcId="{F6218FC9-F60E-4273-92D7-0067195C3E9E}" destId="{5E990451-973B-4D49-87CD-18891E2F21CD}" srcOrd="0" destOrd="0" parTransId="{741FF6A3-2D04-464D-8644-F248CB34A54D}" sibTransId="{3F32335E-8EA0-453F-9A73-F8B7968F165E}"/>
    <dgm:cxn modelId="{2AA54ED2-5817-4374-A679-86C1E3B4A631}" type="presOf" srcId="{3F32335E-8EA0-453F-9A73-F8B7968F165E}" destId="{04CC52EE-90DC-48E7-B1EE-805C9ED26BA9}" srcOrd="0" destOrd="0" presId="urn:microsoft.com/office/officeart/2005/8/layout/process1"/>
    <dgm:cxn modelId="{22D71225-FF1F-4E2C-829E-9285E2C85EFB}" type="presParOf" srcId="{21713F31-066B-4FB8-AD85-A95361CE3585}" destId="{34F93E54-8D04-4F63-AED9-D39D2B56BA78}" srcOrd="0" destOrd="0" presId="urn:microsoft.com/office/officeart/2005/8/layout/process1"/>
    <dgm:cxn modelId="{22EC9D34-77D3-4C09-AFF1-A8B7B32B8EAB}" type="presParOf" srcId="{21713F31-066B-4FB8-AD85-A95361CE3585}" destId="{04CC52EE-90DC-48E7-B1EE-805C9ED26BA9}" srcOrd="1" destOrd="0" presId="urn:microsoft.com/office/officeart/2005/8/layout/process1"/>
    <dgm:cxn modelId="{105CEAD6-34DD-45B9-BAF7-D722080DEA52}" type="presParOf" srcId="{04CC52EE-90DC-48E7-B1EE-805C9ED26BA9}" destId="{C9A46B45-1AB4-4D46-B35C-333CFD984B3F}" srcOrd="0" destOrd="0" presId="urn:microsoft.com/office/officeart/2005/8/layout/process1"/>
    <dgm:cxn modelId="{520C2C94-9DDA-4060-8534-E0B2EA19CD09}" type="presParOf" srcId="{21713F31-066B-4FB8-AD85-A95361CE3585}" destId="{C24F7B8C-A393-48CA-8023-259A1D20EADB}" srcOrd="2" destOrd="0" presId="urn:microsoft.com/office/officeart/2005/8/layout/process1"/>
    <dgm:cxn modelId="{65E5ECBF-638E-4459-8426-468C2C748B3C}" type="presParOf" srcId="{21713F31-066B-4FB8-AD85-A95361CE3585}" destId="{17A69E49-C4A7-491F-A317-97C44A9E6CFA}" srcOrd="3" destOrd="0" presId="urn:microsoft.com/office/officeart/2005/8/layout/process1"/>
    <dgm:cxn modelId="{EE155F95-C463-400F-A0F3-2F21CA10F173}" type="presParOf" srcId="{17A69E49-C4A7-491F-A317-97C44A9E6CFA}" destId="{A78116A7-B536-464E-BD89-654E0AC64620}" srcOrd="0" destOrd="0" presId="urn:microsoft.com/office/officeart/2005/8/layout/process1"/>
    <dgm:cxn modelId="{CA9BEFC2-ED72-4C78-8C14-252CDC511CCA}" type="presParOf" srcId="{21713F31-066B-4FB8-AD85-A95361CE3585}" destId="{B477CCF7-DD9C-4569-9A05-E5234CC8F5D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93E54-8D04-4F63-AED9-D39D2B56BA78}">
      <dsp:nvSpPr>
        <dsp:cNvPr id="0" name=""/>
        <dsp:cNvSpPr/>
      </dsp:nvSpPr>
      <dsp:spPr>
        <a:xfrm>
          <a:off x="8391" y="1484276"/>
          <a:ext cx="2508060" cy="1504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Inter Bold"/>
            </a:rPr>
            <a:t> Raamatupidamissüsteem</a:t>
          </a:r>
          <a:br>
            <a:rPr lang="en-US" sz="1400" kern="1200">
              <a:latin typeface="Inter Bold"/>
            </a:rPr>
          </a:br>
          <a:r>
            <a:rPr lang="en-US" sz="1400" kern="1200">
              <a:latin typeface="Inter Bold"/>
            </a:rPr>
            <a:t> - invoices_table</a:t>
          </a:r>
          <a:endParaRPr lang="en-US" sz="1400" kern="1200"/>
        </a:p>
      </dsp:txBody>
      <dsp:txXfrm>
        <a:off x="52466" y="1528351"/>
        <a:ext cx="2419910" cy="1416686"/>
      </dsp:txXfrm>
    </dsp:sp>
    <dsp:sp modelId="{04CC52EE-90DC-48E7-B1EE-805C9ED26BA9}">
      <dsp:nvSpPr>
        <dsp:cNvPr id="0" name=""/>
        <dsp:cNvSpPr/>
      </dsp:nvSpPr>
      <dsp:spPr>
        <a:xfrm>
          <a:off x="2767257" y="1925695"/>
          <a:ext cx="531708" cy="6219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767257" y="2050095"/>
        <a:ext cx="372196" cy="373198"/>
      </dsp:txXfrm>
    </dsp:sp>
    <dsp:sp modelId="{C24F7B8C-A393-48CA-8023-259A1D20EADB}">
      <dsp:nvSpPr>
        <dsp:cNvPr id="0" name=""/>
        <dsp:cNvSpPr/>
      </dsp:nvSpPr>
      <dsp:spPr>
        <a:xfrm>
          <a:off x="3519675" y="1484276"/>
          <a:ext cx="2508060" cy="1504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Inter Bold"/>
            </a:rPr>
            <a:t> </a:t>
          </a:r>
          <a:r>
            <a:rPr lang="en-US" sz="1400" kern="1200" err="1">
              <a:latin typeface="Inter Bold"/>
            </a:rPr>
            <a:t>Andmeladu</a:t>
          </a:r>
          <a:br>
            <a:rPr lang="en-US" sz="1400" kern="1200">
              <a:latin typeface="Inter Bold"/>
            </a:rPr>
          </a:br>
          <a:r>
            <a:rPr lang="en-US" sz="1400" kern="1200">
              <a:latin typeface="Inter Bold"/>
            </a:rPr>
            <a:t> - F_INVOICE</a:t>
          </a:r>
          <a:endParaRPr lang="en-US" sz="1400" kern="1200"/>
        </a:p>
      </dsp:txBody>
      <dsp:txXfrm>
        <a:off x="3563750" y="1528351"/>
        <a:ext cx="2419910" cy="1416686"/>
      </dsp:txXfrm>
    </dsp:sp>
    <dsp:sp modelId="{17A69E49-C4A7-491F-A317-97C44A9E6CFA}">
      <dsp:nvSpPr>
        <dsp:cNvPr id="0" name=""/>
        <dsp:cNvSpPr/>
      </dsp:nvSpPr>
      <dsp:spPr>
        <a:xfrm>
          <a:off x="6278541" y="1925695"/>
          <a:ext cx="531708" cy="6219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278541" y="2050095"/>
        <a:ext cx="372196" cy="373198"/>
      </dsp:txXfrm>
    </dsp:sp>
    <dsp:sp modelId="{B477CCF7-DD9C-4569-9A05-E5234CC8F5D9}">
      <dsp:nvSpPr>
        <dsp:cNvPr id="0" name=""/>
        <dsp:cNvSpPr/>
      </dsp:nvSpPr>
      <dsp:spPr>
        <a:xfrm>
          <a:off x="7030959" y="1484276"/>
          <a:ext cx="2508060" cy="1504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Inter Bold"/>
            </a:rPr>
            <a:t>Power BI</a:t>
          </a:r>
          <a:br>
            <a:rPr lang="en-US" sz="1400" kern="1200">
              <a:solidFill>
                <a:srgbClr val="000000"/>
              </a:solidFill>
              <a:latin typeface="Inter Bold"/>
            </a:rPr>
          </a:br>
          <a:r>
            <a:rPr lang="en-US" sz="1400" kern="1200">
              <a:latin typeface="Inter Bold"/>
            </a:rPr>
            <a:t> - </a:t>
          </a:r>
          <a:r>
            <a:rPr lang="en-US" sz="1400" kern="1200" err="1">
              <a:latin typeface="Inter Bold"/>
            </a:rPr>
            <a:t>Maksmata</a:t>
          </a:r>
          <a:r>
            <a:rPr lang="en-US" sz="1400" kern="1200">
              <a:latin typeface="Inter Bold"/>
            </a:rPr>
            <a:t> </a:t>
          </a:r>
          <a:r>
            <a:rPr lang="en-US" sz="1400" kern="1200" err="1">
              <a:latin typeface="Inter Bold"/>
            </a:rPr>
            <a:t>arved</a:t>
          </a:r>
          <a:r>
            <a:rPr lang="en-US" sz="1400" kern="1200">
              <a:latin typeface="Inter Bold"/>
            </a:rPr>
            <a:t> raport</a:t>
          </a:r>
        </a:p>
      </dsp:txBody>
      <dsp:txXfrm>
        <a:off x="7075034" y="1528351"/>
        <a:ext cx="2419910" cy="1416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8B2033-DCEB-4EE5-8D74-06B1A107DB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05E87-9E14-405A-8EC3-7560300E98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2AD6E-DEDD-49A0-A4BE-7A081A9112DA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941CC-E8C9-4FDE-B9E2-B4C258E0C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0A66F-906D-4597-B704-A85E8A2989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20B76-795F-4136-B2E6-506229A9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0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9C1A6-4321-41FA-B001-4140F0E2457F}" type="datetimeFigureOut">
              <a:t>04.09.2025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99514-027B-49BD-8B49-5054CA40EC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B46-E75F-42CA-84D1-20ABA0EA91A6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1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Andmekorraldus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aitab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ettevõttel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luua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andmetest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väärtust</a:t>
            </a:r>
            <a:r>
              <a:rPr lang="en-US">
                <a:ea typeface="Calibri"/>
                <a:cs typeface="Calibri"/>
              </a:rPr>
              <a:t>.  </a:t>
            </a:r>
            <a:r>
              <a:rPr lang="en-US" err="1">
                <a:ea typeface="Calibri"/>
                <a:cs typeface="Calibri"/>
              </a:rPr>
              <a:t>Andmekorraldus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koosneb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mitmetest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sammudest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0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FAIR </a:t>
            </a:r>
            <a:r>
              <a:rPr lang="en-US" err="1">
                <a:ea typeface="Calibri"/>
                <a:cs typeface="Calibri"/>
              </a:rPr>
              <a:t>põhimõtted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tagavad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võimaluse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andmeid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kasutada</a:t>
            </a:r>
            <a:r>
              <a:rPr lang="en-US">
                <a:ea typeface="Calibri"/>
                <a:cs typeface="Calibri"/>
              </a:rPr>
              <a:t>. </a:t>
            </a:r>
            <a:br>
              <a:rPr lang="en-US">
                <a:cs typeface="+mn-lt"/>
              </a:rPr>
            </a:br>
            <a:r>
              <a:rPr lang="en-US" err="1">
                <a:ea typeface="Calibri"/>
                <a:cs typeface="Calibri"/>
              </a:rPr>
              <a:t>Esiteks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peavad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olema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leitavad</a:t>
            </a:r>
            <a:r>
              <a:rPr lang="en-US">
                <a:ea typeface="Calibri"/>
                <a:cs typeface="Calibri"/>
              </a:rPr>
              <a:t> – </a:t>
            </a:r>
            <a:r>
              <a:rPr lang="en-US" err="1">
                <a:ea typeface="Calibri"/>
                <a:cs typeface="Calibri"/>
              </a:rPr>
              <a:t>selleks</a:t>
            </a:r>
            <a:r>
              <a:rPr lang="en-US">
                <a:ea typeface="Calibri"/>
                <a:cs typeface="Calibri"/>
              </a:rPr>
              <a:t> on </a:t>
            </a:r>
            <a:r>
              <a:rPr lang="en-US" err="1">
                <a:ea typeface="Calibri"/>
                <a:cs typeface="Calibri"/>
              </a:rPr>
              <a:t>vajalik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kirjeldada</a:t>
            </a:r>
            <a:r>
              <a:rPr lang="en-US">
                <a:ea typeface="Calibri"/>
                <a:cs typeface="Calibri"/>
              </a:rPr>
              <a:t> ja </a:t>
            </a:r>
            <a:r>
              <a:rPr lang="en-US" err="1">
                <a:ea typeface="Calibri"/>
                <a:cs typeface="Calibri"/>
              </a:rPr>
              <a:t>luua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koht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kus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talletatakse</a:t>
            </a:r>
            <a:r>
              <a:rPr lang="en-US">
                <a:ea typeface="Calibri"/>
                <a:cs typeface="Calibri"/>
              </a:rPr>
              <a:t>. </a:t>
            </a:r>
            <a:br>
              <a:rPr lang="en-US">
                <a:ea typeface="Calibri"/>
                <a:cs typeface="+mn-lt"/>
              </a:rPr>
            </a:br>
            <a:r>
              <a:rPr lang="en-US" err="1">
                <a:ea typeface="Calibri"/>
                <a:cs typeface="Calibri"/>
              </a:rPr>
              <a:t>Teiseks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peavad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olema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kättesaadavad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õigetele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inimestele</a:t>
            </a:r>
            <a:r>
              <a:rPr lang="en-US">
                <a:ea typeface="Calibri"/>
                <a:cs typeface="Calibri"/>
              </a:rPr>
              <a:t> – </a:t>
            </a:r>
            <a:r>
              <a:rPr lang="en-US" err="1">
                <a:ea typeface="Calibri"/>
                <a:cs typeface="Calibri"/>
              </a:rPr>
              <a:t>selleks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peab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looma</a:t>
            </a:r>
            <a:r>
              <a:rPr lang="en-US">
                <a:ea typeface="Calibri"/>
                <a:cs typeface="Calibri"/>
              </a:rPr>
              <a:t> ja </a:t>
            </a:r>
            <a:r>
              <a:rPr lang="en-US" err="1">
                <a:ea typeface="Calibri"/>
                <a:cs typeface="Calibri"/>
              </a:rPr>
              <a:t>rakendama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juurdepääsu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reeglid</a:t>
            </a:r>
            <a:r>
              <a:rPr lang="en-US">
                <a:ea typeface="Calibri"/>
                <a:cs typeface="Calibri"/>
              </a:rPr>
              <a:t>. </a:t>
            </a:r>
            <a:br>
              <a:rPr lang="en-US">
                <a:cs typeface="+mn-lt"/>
              </a:rPr>
            </a:br>
            <a:r>
              <a:rPr lang="en-US" err="1">
                <a:ea typeface="Calibri"/>
                <a:cs typeface="Calibri"/>
              </a:rPr>
              <a:t>Kolmandaks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peavad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olema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taaskasutatavad</a:t>
            </a:r>
            <a:r>
              <a:rPr lang="en-US">
                <a:ea typeface="Calibri"/>
                <a:cs typeface="Calibri"/>
              </a:rPr>
              <a:t> – </a:t>
            </a:r>
            <a:r>
              <a:rPr lang="en-US" err="1">
                <a:ea typeface="Calibri"/>
                <a:cs typeface="Calibri"/>
              </a:rPr>
              <a:t>selleks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peavad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olema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kokku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lepitud</a:t>
            </a:r>
            <a:r>
              <a:rPr lang="en-US">
                <a:ea typeface="Calibri"/>
                <a:cs typeface="Calibri"/>
              </a:rPr>
              <a:t> ja </a:t>
            </a:r>
            <a:r>
              <a:rPr lang="en-US" err="1">
                <a:ea typeface="Calibri"/>
                <a:cs typeface="Calibri"/>
              </a:rPr>
              <a:t>selgelt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dokumenteeritud</a:t>
            </a:r>
            <a:r>
              <a:rPr lang="en-US">
                <a:ea typeface="Calibri"/>
                <a:cs typeface="Calibri"/>
              </a:rPr>
              <a:t>, mis </a:t>
            </a:r>
            <a:r>
              <a:rPr lang="en-US" err="1">
                <a:ea typeface="Calibri"/>
                <a:cs typeface="Calibri"/>
              </a:rPr>
              <a:t>eesmärgil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võib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andmeid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kasutada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ning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tagatud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selline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vorm</a:t>
            </a:r>
            <a:r>
              <a:rPr lang="en-US">
                <a:ea typeface="Calibri"/>
                <a:cs typeface="Calibri"/>
              </a:rPr>
              <a:t>, mis </a:t>
            </a:r>
            <a:r>
              <a:rPr lang="en-US" err="1">
                <a:ea typeface="Calibri"/>
                <a:cs typeface="Calibri"/>
              </a:rPr>
              <a:t>võimaldab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nende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analüüsi</a:t>
            </a:r>
            <a:r>
              <a:rPr lang="en-US">
                <a:ea typeface="Calibri"/>
                <a:cs typeface="Calibri"/>
              </a:rPr>
              <a:t>. </a:t>
            </a:r>
            <a:br>
              <a:rPr lang="en-US">
                <a:ea typeface="Calibri"/>
                <a:cs typeface="+mn-lt"/>
              </a:rPr>
            </a:br>
            <a:r>
              <a:rPr lang="en-US" err="1">
                <a:ea typeface="Calibri"/>
                <a:cs typeface="Calibri"/>
              </a:rPr>
              <a:t>Neljandaks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peavad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olema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ühilduvad</a:t>
            </a:r>
            <a:r>
              <a:rPr lang="en-US">
                <a:ea typeface="Calibri"/>
                <a:cs typeface="Calibri"/>
              </a:rPr>
              <a:t> - see </a:t>
            </a:r>
            <a:r>
              <a:rPr lang="en-US" err="1">
                <a:ea typeface="Calibri"/>
                <a:cs typeface="Calibri"/>
              </a:rPr>
              <a:t>tähendab</a:t>
            </a:r>
            <a:r>
              <a:rPr lang="en-US">
                <a:ea typeface="Calibri"/>
                <a:cs typeface="Calibri"/>
              </a:rPr>
              <a:t>, et </a:t>
            </a:r>
            <a:r>
              <a:rPr lang="en-US" err="1">
                <a:ea typeface="Calibri"/>
                <a:cs typeface="Calibri"/>
              </a:rPr>
              <a:t>kogutud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andmeid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saab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ühendada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teiste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andmetega</a:t>
            </a:r>
            <a:r>
              <a:rPr lang="en-US">
                <a:ea typeface="Calibri"/>
                <a:cs typeface="Calibri"/>
              </a:rPr>
              <a:t>. Selleks on </a:t>
            </a:r>
            <a:r>
              <a:rPr lang="en-US" err="1">
                <a:ea typeface="Calibri"/>
                <a:cs typeface="Calibri"/>
              </a:rPr>
              <a:t>oluline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kasutada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avatud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failivorminguid</a:t>
            </a:r>
            <a:r>
              <a:rPr lang="en-US">
                <a:ea typeface="Calibri"/>
                <a:cs typeface="Calibri"/>
              </a:rPr>
              <a:t> ja </a:t>
            </a:r>
            <a:r>
              <a:rPr lang="en-US" err="1">
                <a:ea typeface="Calibri"/>
                <a:cs typeface="Calibri"/>
              </a:rPr>
              <a:t>ühtlustada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terminite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kasutus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93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t-EE" smtClean="0"/>
              <a:t>16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750051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Seadusest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tulenevad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nõuded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ärisaladus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vajaduspõhine</a:t>
            </a:r>
            <a:r>
              <a:rPr lang="en-US">
                <a:ea typeface="Calibri"/>
                <a:cs typeface="Calibri"/>
              </a:rPr>
              <a:t> (</a:t>
            </a:r>
            <a:r>
              <a:rPr lang="en-US" err="1">
                <a:ea typeface="Calibri"/>
                <a:cs typeface="Calibri"/>
              </a:rPr>
              <a:t>minimaalsus</a:t>
            </a:r>
            <a:r>
              <a:rPr lang="en-US">
                <a:ea typeface="Calibri"/>
                <a:cs typeface="Calibri"/>
              </a:rPr>
              <a:t>). Korra ja </a:t>
            </a:r>
            <a:r>
              <a:rPr lang="en-US" err="1">
                <a:ea typeface="Calibri"/>
                <a:cs typeface="Calibri"/>
              </a:rPr>
              <a:t>selguse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loomine</a:t>
            </a:r>
            <a:r>
              <a:rPr lang="en-US">
                <a:ea typeface="Calibri"/>
                <a:cs typeface="Calibri"/>
              </a:rPr>
              <a:t>. </a:t>
            </a:r>
            <a:r>
              <a:rPr lang="en-US" err="1">
                <a:ea typeface="Calibri"/>
                <a:cs typeface="Calibri"/>
              </a:rPr>
              <a:t>Ligipääsu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tasandid</a:t>
            </a:r>
            <a:r>
              <a:rPr lang="en-US">
                <a:ea typeface="Calibri"/>
                <a:cs typeface="Calibri"/>
              </a:rPr>
              <a:t> – </a:t>
            </a:r>
            <a:r>
              <a:rPr lang="en-US" err="1">
                <a:ea typeface="Calibri"/>
                <a:cs typeface="Calibri"/>
              </a:rPr>
              <a:t>lugemine</a:t>
            </a:r>
            <a:r>
              <a:rPr lang="en-US">
                <a:ea typeface="Calibri"/>
                <a:cs typeface="Calibri"/>
              </a:rPr>
              <a:t> vs </a:t>
            </a:r>
            <a:r>
              <a:rPr lang="en-US" err="1">
                <a:ea typeface="Calibri"/>
                <a:cs typeface="Calibri"/>
              </a:rPr>
              <a:t>ülekirjutamine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97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93919-F68A-68D7-18D2-9C7D1AEAD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1F1568-AF88-E680-C889-D4151EBEE6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F4B832-FE6A-97CC-5045-57E27E1DD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Seadusest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tulenevad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nõuded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ärisaladus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vajaduspõhine</a:t>
            </a:r>
            <a:r>
              <a:rPr lang="en-US">
                <a:ea typeface="Calibri"/>
                <a:cs typeface="Calibri"/>
              </a:rPr>
              <a:t> (</a:t>
            </a:r>
            <a:r>
              <a:rPr lang="en-US" err="1">
                <a:ea typeface="Calibri"/>
                <a:cs typeface="Calibri"/>
              </a:rPr>
              <a:t>minimaalsus</a:t>
            </a:r>
            <a:r>
              <a:rPr lang="en-US">
                <a:ea typeface="Calibri"/>
                <a:cs typeface="Calibri"/>
              </a:rPr>
              <a:t>). Korra </a:t>
            </a:r>
            <a:r>
              <a:rPr lang="en-US" err="1">
                <a:ea typeface="Calibri"/>
                <a:cs typeface="Calibri"/>
              </a:rPr>
              <a:t>loomine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95FD5-4426-908B-7AD7-B6C93902F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6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130EE5B-F23B-E4DB-13FE-697ED7C6C0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41994"/>
            <a:ext cx="6462712" cy="2694956"/>
          </a:xfrm>
        </p:spPr>
        <p:txBody>
          <a:bodyPr anchor="t" anchorCtr="0">
            <a:noAutofit/>
          </a:bodyPr>
          <a:lstStyle>
            <a:lvl1pPr algn="l">
              <a:lnSpc>
                <a:spcPct val="95000"/>
              </a:lnSpc>
              <a:defRPr sz="6200" b="0"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B97D0E-73EB-BAD4-3CFB-2138F7744F0C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AE936BE-AA0B-4172-C4F1-90132CA6197C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bg1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EEF418A-33E3-0868-30D5-750D58C8D19F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027C4A-BCFD-A430-6EC6-BF9B9906B3A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7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_Full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1999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15192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colums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970B30A-1A11-111C-7375-C4E28C8B78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03950" y="1268412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2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igh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3949" y="1268413"/>
            <a:ext cx="5364163" cy="2052637"/>
          </a:xfrm>
        </p:spPr>
        <p:txBody>
          <a:bodyPr anchor="b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03950" y="3536951"/>
            <a:ext cx="5364162" cy="227602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1C530DF0-5615-D097-6790-1E5B0817F179}"/>
              </a:ext>
            </a:extLst>
          </p:cNvPr>
          <p:cNvSpPr/>
          <p:nvPr userDrawn="1"/>
        </p:nvSpPr>
        <p:spPr>
          <a:xfrm>
            <a:off x="610509" y="832419"/>
            <a:ext cx="5202462" cy="52024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8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lang="en-US" dirty="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55AF90-CA6C-9E9E-5C3A-7308548107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218"/>
            <a:ext cx="5364162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0644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00644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559187-4E33-B7B4-8D15-856E22A8AD26}"/>
              </a:ext>
            </a:extLst>
          </p:cNvPr>
          <p:cNvCxnSpPr>
            <a:cxnSpLocks/>
          </p:cNvCxnSpPr>
          <p:nvPr userDrawn="1"/>
        </p:nvCxnSpPr>
        <p:spPr>
          <a:xfrm>
            <a:off x="5988050" y="6414621"/>
            <a:ext cx="4165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47E56-EDA9-6104-5D9F-C924F8780C79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C9CA37-0D36-8191-BBE8-0EBA7F837CA9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BCB4D6-D14A-E657-80A8-ADEE68384148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27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96033E-16B2-F7F6-089E-CB47C4A72E4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5580062" cy="205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9C816E65-AE13-D020-EC0E-E5FCD3F98B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2FFEC68-013B-C052-8EF2-43EC0E75A6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3950" y="6396621"/>
            <a:ext cx="3949138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064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uth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95386" y="4643022"/>
            <a:ext cx="6547755" cy="1236142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3FFCB1E3-6430-7B36-3E4A-D0BCB7E229BA}"/>
              </a:ext>
            </a:extLst>
          </p:cNvPr>
          <p:cNvSpPr/>
          <p:nvPr userDrawn="1"/>
        </p:nvSpPr>
        <p:spPr>
          <a:xfrm rot="10800000">
            <a:off x="623888" y="836612"/>
            <a:ext cx="1723308" cy="137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1"/>
                </a:moveTo>
                <a:lnTo>
                  <a:pt x="0" y="21600"/>
                </a:lnTo>
                <a:lnTo>
                  <a:pt x="8640" y="21600"/>
                </a:lnTo>
                <a:lnTo>
                  <a:pt x="8640" y="10801"/>
                </a:lnTo>
                <a:lnTo>
                  <a:pt x="4320" y="10801"/>
                </a:lnTo>
                <a:cubicBezTo>
                  <a:pt x="4320" y="10801"/>
                  <a:pt x="4320" y="5401"/>
                  <a:pt x="8640" y="5401"/>
                </a:cubicBezTo>
                <a:lnTo>
                  <a:pt x="8640" y="0"/>
                </a:lnTo>
                <a:cubicBezTo>
                  <a:pt x="8640" y="0"/>
                  <a:pt x="0" y="0"/>
                  <a:pt x="0" y="10801"/>
                </a:cubicBezTo>
                <a:close/>
                <a:moveTo>
                  <a:pt x="21600" y="5401"/>
                </a:moveTo>
                <a:lnTo>
                  <a:pt x="21600" y="0"/>
                </a:lnTo>
                <a:cubicBezTo>
                  <a:pt x="21600" y="0"/>
                  <a:pt x="12960" y="0"/>
                  <a:pt x="12960" y="10801"/>
                </a:cubicBezTo>
                <a:lnTo>
                  <a:pt x="12960" y="21600"/>
                </a:lnTo>
                <a:lnTo>
                  <a:pt x="21600" y="21600"/>
                </a:lnTo>
                <a:lnTo>
                  <a:pt x="21600" y="10801"/>
                </a:lnTo>
                <a:lnTo>
                  <a:pt x="17280" y="10801"/>
                </a:lnTo>
                <a:cubicBezTo>
                  <a:pt x="17280" y="10801"/>
                  <a:pt x="17280" y="5401"/>
                  <a:pt x="21600" y="540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lnSpc>
                <a:spcPct val="93000"/>
              </a:lnSpc>
              <a:defRPr sz="1800" cap="none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65829" y="1268413"/>
            <a:ext cx="9630569" cy="3114900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2800" b="0" spc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“Quote”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397722-9BD2-656F-AB8C-84A3608F65D9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8C9B42-2591-A853-1CFF-B2BEEAA36BA1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1175848-9909-5007-545C-1F2ADABDCADF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38E77D-FF10-DFD7-06B6-D5E95101DE44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Picture Placeholder 40">
            <a:extLst>
              <a:ext uri="{FF2B5EF4-FFF2-40B4-BE49-F238E27FC236}">
                <a16:creationId xmlns:a16="http://schemas.microsoft.com/office/drawing/2014/main" id="{8E73DA40-056E-A0CA-9CF7-3C98514681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829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92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Slide_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Thank you slide</a:t>
            </a:r>
          </a:p>
        </p:txBody>
      </p:sp>
      <p:sp>
        <p:nvSpPr>
          <p:cNvPr id="14" name="Picture Placeholder 40">
            <a:extLst>
              <a:ext uri="{FF2B5EF4-FFF2-40B4-BE49-F238E27FC236}">
                <a16:creationId xmlns:a16="http://schemas.microsoft.com/office/drawing/2014/main" id="{B822B543-F1AB-CFE7-EFFD-248F586968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887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2BC2FA-0D30-5C2F-5931-62B0B5A62B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3037" y="4800606"/>
            <a:ext cx="6789813" cy="93344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name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E6EF1FF-751D-4E83-81CA-AC460BA1FF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E7884FD-17EE-C642-8912-0A2B6DE88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802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72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74EC-2D5E-C21A-9C6E-B40D3F70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E198-26FE-CDB4-0E6E-95B8B272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5057-B3F3-2A40-9B41-F7887DE3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A40-73C8-4048-8140-49F5D65BB431}" type="datetimeFigureOut">
              <a:rPr lang="et-EE" smtClean="0"/>
              <a:t>04.09.2025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DFE4-4A97-5B73-A1FA-A4E96048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87FC-FCC5-92FF-B08A-8FAE7F80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E80D-6AD2-4F09-8BE9-BBDC507698A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8095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783386E9-4AC9-AC05-D73C-5748D8B66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226222-9CC4-151E-1D0E-E7E11278D1CA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7AEF9D-2EDF-226F-7EF8-9900253B468B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tx2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E8340A1-A4C3-B4A8-903B-E6AD1C96E552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7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51259C3-5465-7C2C-BA4A-EF08245C1B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94600" y="0"/>
            <a:ext cx="4597400" cy="6858000"/>
          </a:xfrm>
          <a:custGeom>
            <a:avLst/>
            <a:gdLst>
              <a:gd name="connsiteX0" fmla="*/ 1535049 w 4597400"/>
              <a:gd name="connsiteY0" fmla="*/ 0 h 6858000"/>
              <a:gd name="connsiteX1" fmla="*/ 4597400 w 4597400"/>
              <a:gd name="connsiteY1" fmla="*/ 0 h 6858000"/>
              <a:gd name="connsiteX2" fmla="*/ 4597400 w 4597400"/>
              <a:gd name="connsiteY2" fmla="*/ 6858000 h 6858000"/>
              <a:gd name="connsiteX3" fmla="*/ 1535049 w 4597400"/>
              <a:gd name="connsiteY3" fmla="*/ 6858000 h 6858000"/>
              <a:gd name="connsiteX4" fmla="*/ 0 w 4597400"/>
              <a:gd name="connsiteY4" fmla="*/ 3429000 h 6858000"/>
              <a:gd name="connsiteX5" fmla="*/ 1535049 w 45974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7400" h="6858000">
                <a:moveTo>
                  <a:pt x="1535049" y="0"/>
                </a:moveTo>
                <a:lnTo>
                  <a:pt x="4597400" y="0"/>
                </a:lnTo>
                <a:lnTo>
                  <a:pt x="4597400" y="6858000"/>
                </a:lnTo>
                <a:lnTo>
                  <a:pt x="1535049" y="6858000"/>
                </a:lnTo>
                <a:cubicBezTo>
                  <a:pt x="593027" y="6016117"/>
                  <a:pt x="0" y="4791837"/>
                  <a:pt x="0" y="3429000"/>
                </a:cubicBezTo>
                <a:cubicBezTo>
                  <a:pt x="0" y="2066163"/>
                  <a:pt x="593027" y="841883"/>
                  <a:pt x="15350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6616AE3-7059-CA28-4049-1FD2D926CC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66048" y="841994"/>
            <a:ext cx="2302064" cy="92753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4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593005B9-0C6A-A613-72D7-DAD05049A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4"/>
            <a:ext cx="8208962" cy="2484436"/>
          </a:xfrm>
        </p:spPr>
        <p:txBody>
          <a:bodyPr anchor="t" anchorCtr="0">
            <a:noAutofit/>
          </a:bodyPr>
          <a:lstStyle>
            <a:lvl1pPr algn="l">
              <a:defRPr sz="54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94E7AC-F3D3-4E49-AF79-E2577E5DB17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7" y="3536951"/>
            <a:ext cx="8208961" cy="2197099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4FF64E-8497-A211-A371-1EB95CEA8720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8E36BEB-E564-BDC5-2D0E-683B7463D71B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A31E304-8E0C-1BA3-DA8A-B2FA8A2B3396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9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0B63FBE-00C9-95E0-891B-2B4DF7E644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536950"/>
            <a:ext cx="8208962" cy="219710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1A6316-FA00-F7B0-625F-5C5C70FE690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94281D-AB6E-C8DE-96BB-CD897F804E48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B54EF8-DDA0-DB1B-14AF-6A9C645C1C71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bg1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2959C4-500F-ED38-1509-871D5B4B659B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452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9A7D0D-AD55-4BB5-927F-67EB9F19F8B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351A01D-54B1-4CD7-8EA9-62E0D922E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165258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1CAD510-2AAC-48E8-A46D-A29F5F9F0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87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_T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479570"/>
            <a:ext cx="5364163" cy="5541818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3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3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D1EF65-6FC4-E89A-FE48-A37D18ADC94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974D7-D7DF-712E-FC1A-80D95C80879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7590D4B-E844-7F04-93D3-6756624DE990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05141D-209F-2213-31A6-104F82A16275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1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0941050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21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 noChangeAspect="1"/>
          </p:cNvSpPr>
          <p:nvPr>
            <p:ph type="media" sz="quarter" idx="10" hasCustomPrompt="1"/>
          </p:nvPr>
        </p:nvSpPr>
        <p:spPr>
          <a:xfrm>
            <a:off x="623888" y="1273729"/>
            <a:ext cx="8440283" cy="4747659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68D58F-8AA8-FB7F-EF48-F29430C08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EC4F1CB-CF46-70C8-F053-0FA68D45842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89144" y="1268413"/>
            <a:ext cx="2275794" cy="474765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lnSpc>
                <a:spcPct val="110000"/>
              </a:lnSpc>
              <a:buNone/>
              <a:defRPr sz="1600"/>
            </a:lvl2pPr>
            <a:lvl3pPr marL="914400" indent="0">
              <a:lnSpc>
                <a:spcPct val="110000"/>
              </a:lnSpc>
              <a:buNone/>
              <a:defRPr sz="1600"/>
            </a:lvl3pPr>
            <a:lvl4pPr marL="1371600" indent="0">
              <a:lnSpc>
                <a:spcPct val="110000"/>
              </a:lnSpc>
              <a:buNone/>
              <a:defRPr sz="1600"/>
            </a:lvl4pPr>
            <a:lvl5pPr marL="1828800" indent="0">
              <a:lnSpc>
                <a:spcPct val="110000"/>
              </a:lnSpc>
              <a:buNone/>
              <a:defRPr sz="1600"/>
            </a:lvl5pPr>
          </a:lstStyle>
          <a:p>
            <a:pPr lvl="0"/>
            <a:r>
              <a:rPr lang="en-US"/>
              <a:t>Click to edit </a:t>
            </a:r>
            <a:r>
              <a:rPr lang="en-US" err="1"/>
              <a:t>contet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3B80-CD6D-DB45-84E3-24CAFB7A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836613"/>
            <a:ext cx="10944225" cy="1178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DABE-FC7B-C144-96F1-E13398B7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2015411"/>
            <a:ext cx="10944225" cy="4005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7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2" r:id="rId3"/>
    <p:sldLayoutId id="2147483662" r:id="rId4"/>
    <p:sldLayoutId id="2147483661" r:id="rId5"/>
    <p:sldLayoutId id="2147483664" r:id="rId6"/>
    <p:sldLayoutId id="2147483673" r:id="rId7"/>
    <p:sldLayoutId id="2147483658" r:id="rId8"/>
    <p:sldLayoutId id="2147483674" r:id="rId9"/>
    <p:sldLayoutId id="2147483675" r:id="rId10"/>
    <p:sldLayoutId id="2147483670" r:id="rId11"/>
    <p:sldLayoutId id="2147483676" r:id="rId12"/>
    <p:sldLayoutId id="2147483666" r:id="rId13"/>
    <p:sldLayoutId id="2147483665" r:id="rId14"/>
    <p:sldLayoutId id="2147483669" r:id="rId15"/>
    <p:sldLayoutId id="2147483668" r:id="rId16"/>
    <p:sldLayoutId id="2147483655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150">
          <a:solidFill>
            <a:schemeClr val="tx1"/>
          </a:solidFill>
          <a:latin typeface="+mj-lt"/>
          <a:ea typeface="Inter Semi Bold" panose="02000503000000020004" pitchFamily="2" charset="0"/>
          <a:cs typeface="Inter Semi Bold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0"/>
        </a:spcBef>
        <a:buClr>
          <a:schemeClr val="tx1"/>
        </a:buClr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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092" userDrawn="1">
          <p15:clr>
            <a:srgbClr val="F26B43"/>
          </p15:clr>
        </p15:guide>
        <p15:guide id="4" orient="horz" pos="2228" userDrawn="1">
          <p15:clr>
            <a:srgbClr val="F26B43"/>
          </p15:clr>
        </p15:guide>
        <p15:guide id="5" orient="horz" pos="3793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527" userDrawn="1">
          <p15:clr>
            <a:srgbClr val="F26B43"/>
          </p15:clr>
        </p15:guide>
        <p15:guide id="8" pos="393" userDrawn="1">
          <p15:clr>
            <a:srgbClr val="F26B43"/>
          </p15:clr>
        </p15:guide>
        <p15:guide id="9" pos="2048" userDrawn="1">
          <p15:clr>
            <a:srgbClr val="F26B43"/>
          </p15:clr>
        </p15:guide>
        <p15:guide id="10" pos="2116" userDrawn="1">
          <p15:clr>
            <a:srgbClr val="F26B43"/>
          </p15:clr>
        </p15:guide>
        <p15:guide id="11" pos="2184" userDrawn="1">
          <p15:clr>
            <a:srgbClr val="F26B43"/>
          </p15:clr>
        </p15:guide>
        <p15:guide id="12" pos="3772" userDrawn="1">
          <p15:clr>
            <a:srgbClr val="F26B43"/>
          </p15:clr>
        </p15:guide>
        <p15:guide id="13" pos="3908" userDrawn="1">
          <p15:clr>
            <a:srgbClr val="F26B43"/>
          </p15:clr>
        </p15:guide>
        <p15:guide id="14" pos="5496" userDrawn="1">
          <p15:clr>
            <a:srgbClr val="F26B43"/>
          </p15:clr>
        </p15:guide>
        <p15:guide id="15" pos="5564" userDrawn="1">
          <p15:clr>
            <a:srgbClr val="F26B43"/>
          </p15:clr>
        </p15:guide>
        <p15:guide id="16" pos="5632" userDrawn="1">
          <p15:clr>
            <a:srgbClr val="F26B43"/>
          </p15:clr>
        </p15:guide>
        <p15:guide id="17" pos="7287" userDrawn="1">
          <p15:clr>
            <a:srgbClr val="F26B43"/>
          </p15:clr>
        </p15:guide>
        <p15:guide id="18" orient="horz" pos="3612" userDrawn="1">
          <p15:clr>
            <a:srgbClr val="F26B43"/>
          </p15:clr>
        </p15:guide>
        <p15:guide id="19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riigiakadeemia.ee/course/view.php?id=66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lassifikaatorid.stat.ee/item/stat.ee/1e38c151-38ae-4be3-ab46-a591c0096b99/6" TargetMode="External"/><Relationship Id="rId2" Type="http://schemas.openxmlformats.org/officeDocument/2006/relationships/hyperlink" Target="https://klassifikaatorid.stat.ee/item/stat.ee/b8fdb2b9-8269-41ca-b29e-5454df555147/60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klassifikaatorid.stat.e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raw.io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tutorialjinni.com/entity-relationship-diagram-erd-for-point-of-sale-system-po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riigiakadeemia.ee/enrol/index.php?id=65" TargetMode="External"/><Relationship Id="rId2" Type="http://schemas.openxmlformats.org/officeDocument/2006/relationships/hyperlink" Target="https://stat.ee/et/statistikaamet/andmehaldus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virverani/portfolio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.ee/et/statistikaamet/andmehaldus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82D4282-6F49-4A70-83AA-7E8F5DD5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6255884" cy="4897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Poppins SemiBold"/>
              </a:rPr>
              <a:t>Vali </a:t>
            </a:r>
            <a:r>
              <a:rPr lang="en-US" err="1">
                <a:cs typeface="Poppins SemiBold"/>
              </a:rPr>
              <a:t>Andmetarkus</a:t>
            </a:r>
            <a:r>
              <a:rPr lang="en-US">
                <a:cs typeface="Poppins SemiBold"/>
              </a:rPr>
              <a:t>!</a:t>
            </a:r>
            <a:endParaRPr lang="en-US"/>
          </a:p>
        </p:txBody>
      </p:sp>
      <p:pic>
        <p:nvPicPr>
          <p:cNvPr id="3" name="Picture Placeholder 11" descr="A person sitting at a table&#10;&#10;AI-generated content may be incorrect.">
            <a:extLst>
              <a:ext uri="{FF2B5EF4-FFF2-40B4-BE49-F238E27FC236}">
                <a16:creationId xmlns:a16="http://schemas.microsoft.com/office/drawing/2014/main" id="{59426EB3-96A0-6F7B-BD8A-B89C052D4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82457" y="3084343"/>
            <a:ext cx="1765059" cy="1765059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496B8E7-2B01-285F-88ED-B3ADE66A3D31}"/>
              </a:ext>
            </a:extLst>
          </p:cNvPr>
          <p:cNvSpPr txBox="1">
            <a:spLocks/>
          </p:cNvSpPr>
          <p:nvPr/>
        </p:nvSpPr>
        <p:spPr>
          <a:xfrm>
            <a:off x="2645677" y="3645338"/>
            <a:ext cx="6897763" cy="9334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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Inter"/>
              </a:rPr>
              <a:t>Virve </a:t>
            </a:r>
            <a:r>
              <a:rPr lang="en-US" err="1">
                <a:ea typeface="Inter"/>
              </a:rPr>
              <a:t>Räni</a:t>
            </a:r>
            <a:endParaRPr lang="en-US" err="1"/>
          </a:p>
          <a:p>
            <a:r>
              <a:rPr lang="en-US">
                <a:ea typeface="Inter"/>
              </a:rPr>
              <a:t>virve.rani@bcs.ee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D57E3-DC27-D0D9-3806-9CF13BE03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09B3-7FAE-491E-F632-107E9BEF8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Andmete</a:t>
            </a:r>
            <a:r>
              <a:rPr lang="en-US"/>
              <a:t> </a:t>
            </a:r>
            <a:r>
              <a:rPr lang="en-US" err="1"/>
              <a:t>kirjeldamine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5DFD8-5D97-11AA-F254-89CB1F727F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>
                <a:ea typeface="Inter"/>
              </a:rPr>
              <a:t>"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Andmed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on </a:t>
            </a:r>
            <a:r>
              <a:rPr lang="en-US" sz="2400" b="1" err="1">
                <a:solidFill>
                  <a:srgbClr val="000000"/>
                </a:solidFill>
                <a:ea typeface="+mn-lt"/>
                <a:cs typeface="+mn-lt"/>
              </a:rPr>
              <a:t>väärtuslikud</a:t>
            </a: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ja</a:t>
            </a: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neist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on</a:t>
            </a: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2400" b="1" err="1">
                <a:solidFill>
                  <a:srgbClr val="000000"/>
                </a:solidFill>
                <a:ea typeface="+mn-lt"/>
                <a:cs typeface="+mn-lt"/>
              </a:rPr>
              <a:t>kasu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kui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nad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on </a:t>
            </a:r>
            <a:r>
              <a:rPr lang="en-US" sz="2400" b="1" err="1">
                <a:solidFill>
                  <a:srgbClr val="000000"/>
                </a:solidFill>
                <a:ea typeface="+mn-lt"/>
                <a:cs typeface="+mn-lt"/>
              </a:rPr>
              <a:t>mõistetavad</a:t>
            </a: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400" b="1" err="1">
                <a:solidFill>
                  <a:srgbClr val="000000"/>
                </a:solidFill>
                <a:ea typeface="+mn-lt"/>
                <a:cs typeface="+mn-lt"/>
              </a:rPr>
              <a:t>taaskasutatavad</a:t>
            </a: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 ja </a:t>
            </a:r>
            <a:r>
              <a:rPr lang="en-US" sz="2400" b="1" err="1">
                <a:solidFill>
                  <a:srgbClr val="000000"/>
                </a:solidFill>
                <a:ea typeface="+mn-lt"/>
                <a:cs typeface="+mn-lt"/>
              </a:rPr>
              <a:t>leitavad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. Selle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jaoks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on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suur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roll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andmekirjeldusel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mille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käigus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tuleb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andmed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kirjeldada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ära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2400" b="1" err="1">
                <a:solidFill>
                  <a:srgbClr val="000000"/>
                </a:solidFill>
                <a:ea typeface="+mn-lt"/>
                <a:cs typeface="+mn-lt"/>
              </a:rPr>
              <a:t>kvaliteetselt</a:t>
            </a: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ja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kõigile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2400" b="1" err="1">
                <a:solidFill>
                  <a:srgbClr val="000000"/>
                </a:solidFill>
                <a:ea typeface="+mn-lt"/>
                <a:cs typeface="+mn-lt"/>
              </a:rPr>
              <a:t>üheselt</a:t>
            </a: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000000"/>
                </a:solidFill>
                <a:ea typeface="+mn-lt"/>
                <a:cs typeface="+mn-lt"/>
              </a:rPr>
              <a:t>mõistetavalt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." 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en-US" sz="1800" err="1">
                <a:solidFill>
                  <a:srgbClr val="000000"/>
                </a:solidFill>
                <a:ea typeface="+mn-lt"/>
                <a:cs typeface="+mn-lt"/>
              </a:rPr>
              <a:t>Kursus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 „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  <a:hlinkClick r:id="rId2"/>
              </a:rPr>
              <a:t>Andmekirjelduse loomine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, www.digiriigiakadeemia.ee")</a:t>
            </a:r>
            <a:endParaRPr lang="en-US" sz="1800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86859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FB820-D4B1-12B6-8441-C57B3AB91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7ED97-5D9B-0830-BF5C-065B482AA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Klassifikaatorid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50F48-24A0-92FF-D210-739EA567CC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err="1">
                <a:ea typeface="Inter"/>
              </a:rPr>
              <a:t>Klassifikaator</a:t>
            </a:r>
            <a:r>
              <a:rPr lang="en-US" sz="2400" dirty="0">
                <a:ea typeface="Inter"/>
              </a:rPr>
              <a:t> – </a:t>
            </a:r>
            <a:r>
              <a:rPr lang="en-US" sz="2400" dirty="0" err="1">
                <a:ea typeface="Inter"/>
              </a:rPr>
              <a:t>kategooriaks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jaotamise</a:t>
            </a:r>
            <a:r>
              <a:rPr lang="en-US" sz="2400" dirty="0">
                <a:ea typeface="Inter"/>
              </a:rPr>
              <a:t> alus 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 dirty="0" err="1">
                <a:ea typeface="Inter"/>
              </a:rPr>
              <a:t>Nt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  <a:hlinkClick r:id="rId2"/>
              </a:rPr>
              <a:t>Ametite</a:t>
            </a:r>
            <a:r>
              <a:rPr lang="en-US" sz="2400" dirty="0">
                <a:ea typeface="Inter"/>
                <a:hlinkClick r:id="rId2"/>
              </a:rPr>
              <a:t> </a:t>
            </a:r>
            <a:r>
              <a:rPr lang="en-US" sz="2400" dirty="0" err="1">
                <a:ea typeface="Inter"/>
                <a:hlinkClick r:id="rId2"/>
              </a:rPr>
              <a:t>klassifikaator</a:t>
            </a:r>
            <a:r>
              <a:rPr lang="en-US" sz="2400" dirty="0">
                <a:ea typeface="Inter"/>
              </a:rPr>
              <a:t>, </a:t>
            </a:r>
            <a:r>
              <a:rPr lang="en-US" sz="2400" dirty="0" err="1">
                <a:ea typeface="Inter"/>
                <a:hlinkClick r:id="rId3"/>
              </a:rPr>
              <a:t>Omandatud</a:t>
            </a:r>
            <a:r>
              <a:rPr lang="en-US" sz="2400" dirty="0">
                <a:ea typeface="Inter"/>
                <a:hlinkClick r:id="rId3"/>
              </a:rPr>
              <a:t> </a:t>
            </a:r>
            <a:r>
              <a:rPr lang="en-US" sz="2400" dirty="0" err="1">
                <a:ea typeface="Inter"/>
                <a:hlinkClick r:id="rId3"/>
              </a:rPr>
              <a:t>kõrgeim</a:t>
            </a:r>
            <a:r>
              <a:rPr lang="en-US" sz="2400" dirty="0">
                <a:ea typeface="Inter"/>
                <a:hlinkClick r:id="rId3"/>
              </a:rPr>
              <a:t> </a:t>
            </a:r>
            <a:r>
              <a:rPr lang="en-US" sz="2400" dirty="0" err="1">
                <a:ea typeface="Inter"/>
                <a:hlinkClick r:id="rId3"/>
              </a:rPr>
              <a:t>haridus</a:t>
            </a:r>
            <a:endParaRPr lang="en-US" sz="2400" dirty="0">
              <a:solidFill>
                <a:srgbClr val="121212"/>
              </a:solidFill>
              <a:latin typeface="Inter"/>
              <a:ea typeface="Inter"/>
              <a:cs typeface="Roboto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ea typeface="Inter"/>
              </a:rPr>
              <a:t>Riiklikult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kasutusel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olevad</a:t>
            </a:r>
            <a:r>
              <a:rPr lang="en-US" sz="2400" dirty="0">
                <a:ea typeface="Inter"/>
              </a:rPr>
              <a:t>: </a:t>
            </a:r>
            <a:r>
              <a:rPr lang="en-US" sz="2400" dirty="0">
                <a:latin typeface="Inter"/>
                <a:ea typeface="Inter"/>
                <a:hlinkClick r:id="rId4"/>
              </a:rPr>
              <a:t>klassifikaatorid.stat.ee</a:t>
            </a:r>
            <a:r>
              <a:rPr lang="en-US" sz="2400" dirty="0">
                <a:latin typeface="Inter"/>
                <a:ea typeface="Inter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ea typeface="Inter"/>
              </a:rPr>
              <a:t>Samade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klassifikaatorite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kasutamine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võimaldab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eri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andmestike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omavahel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kergemini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ühildada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145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6B716-2EFF-3A4C-AC10-9210B86D7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DE2C-A918-B467-39CC-0CA615231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Ärisõnastik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AAA2-C000-7AE3-A32A-B4655669206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Äriliselt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olulised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mõisted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lahti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kirjeldatud</a:t>
            </a:r>
            <a:endParaRPr lang="en-US" sz="2000">
              <a:ea typeface="Inter"/>
            </a:endParaRPr>
          </a:p>
          <a:p>
            <a:pPr indent="-285750">
              <a:lnSpc>
                <a:spcPct val="150000"/>
              </a:lnSpc>
              <a:buClr>
                <a:srgbClr val="121212"/>
              </a:buClr>
            </a:pPr>
            <a:endParaRPr lang="en-US" sz="2000">
              <a:ea typeface="Inter"/>
            </a:endParaRPr>
          </a:p>
          <a:p>
            <a:pPr indent="-285750"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ea typeface="Inter"/>
              </a:rPr>
              <a:t>Näiteks</a:t>
            </a:r>
            <a:r>
              <a:rPr lang="en-US" sz="2000">
                <a:ea typeface="Inter"/>
              </a:rPr>
              <a:t> e-</a:t>
            </a:r>
            <a:r>
              <a:rPr lang="en-US" sz="2000" err="1">
                <a:ea typeface="Inter"/>
              </a:rPr>
              <a:t>poe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müükide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ärisõnastik</a:t>
            </a:r>
            <a:r>
              <a:rPr lang="en-US" sz="2000">
                <a:ea typeface="Inter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000" err="1">
                <a:ea typeface="Inter"/>
              </a:rPr>
              <a:t>Klient</a:t>
            </a:r>
            <a:r>
              <a:rPr lang="en-US" sz="2000">
                <a:ea typeface="Inter"/>
              </a:rPr>
              <a:t> – </a:t>
            </a:r>
            <a:r>
              <a:rPr lang="en-US" sz="2000" err="1">
                <a:ea typeface="Inter"/>
              </a:rPr>
              <a:t>ostu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sooritanud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isik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või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firma</a:t>
            </a:r>
            <a:r>
              <a:rPr lang="en-US" sz="2000">
                <a:ea typeface="Inter"/>
              </a:rPr>
              <a:t>, </a:t>
            </a:r>
            <a:r>
              <a:rPr lang="en-US" sz="2000" err="1">
                <a:ea typeface="Inter"/>
              </a:rPr>
              <a:t>unikaalsus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emaili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alusel</a:t>
            </a:r>
          </a:p>
          <a:p>
            <a:pPr lvl="1">
              <a:lnSpc>
                <a:spcPct val="150000"/>
              </a:lnSpc>
            </a:pPr>
            <a:r>
              <a:rPr lang="en-US" sz="2000" err="1">
                <a:ea typeface="Inter"/>
              </a:rPr>
              <a:t>Müük</a:t>
            </a:r>
            <a:r>
              <a:rPr lang="en-US" sz="2000">
                <a:ea typeface="Inter"/>
              </a:rPr>
              <a:t> - </a:t>
            </a:r>
            <a:r>
              <a:rPr lang="en-US" sz="2000" err="1">
                <a:ea typeface="Inter"/>
              </a:rPr>
              <a:t>toote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ost</a:t>
            </a:r>
            <a:r>
              <a:rPr lang="en-US" sz="2000">
                <a:ea typeface="Inter"/>
              </a:rPr>
              <a:t>, </a:t>
            </a:r>
            <a:r>
              <a:rPr lang="en-US" sz="2000" err="1">
                <a:ea typeface="Inter"/>
              </a:rPr>
              <a:t>unikaalsus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klient</a:t>
            </a:r>
            <a:r>
              <a:rPr lang="en-US" sz="2000">
                <a:ea typeface="Inter"/>
              </a:rPr>
              <a:t>, </a:t>
            </a:r>
            <a:r>
              <a:rPr lang="en-US" sz="2000" err="1">
                <a:ea typeface="Inter"/>
              </a:rPr>
              <a:t>aeg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toode</a:t>
            </a:r>
            <a:endParaRPr lang="en-US" sz="2000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153243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F3B90-5C53-DDA3-CF1D-4DEC4838A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FE9D-12DB-C358-5029-80F5162E7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Andmesõnastik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C2CC2-0EA9-D1A6-4021-7E9D6B5132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Kirjeldab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andmed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seob</a:t>
            </a:r>
            <a:r>
              <a:rPr lang="en-US" sz="2000">
                <a:ea typeface="Inter"/>
              </a:rPr>
              <a:t> need </a:t>
            </a:r>
            <a:r>
              <a:rPr lang="en-US" sz="2000" err="1">
                <a:ea typeface="Inter"/>
              </a:rPr>
              <a:t>organisatsioonis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kasutavate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mõistetega</a:t>
            </a:r>
            <a:r>
              <a:rPr lang="en-US" sz="2000">
                <a:ea typeface="Inter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E4B4BA-894E-911D-BC2B-DA4930256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34397"/>
              </p:ext>
            </p:extLst>
          </p:nvPr>
        </p:nvGraphicFramePr>
        <p:xfrm>
          <a:off x="894488" y="1926590"/>
          <a:ext cx="10403000" cy="4070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03484">
                  <a:extLst>
                    <a:ext uri="{9D8B030D-6E8A-4147-A177-3AD203B41FA5}">
                      <a16:colId xmlns:a16="http://schemas.microsoft.com/office/drawing/2014/main" val="266816868"/>
                    </a:ext>
                  </a:extLst>
                </a:gridCol>
                <a:gridCol w="764928">
                  <a:extLst>
                    <a:ext uri="{9D8B030D-6E8A-4147-A177-3AD203B41FA5}">
                      <a16:colId xmlns:a16="http://schemas.microsoft.com/office/drawing/2014/main" val="751859032"/>
                    </a:ext>
                  </a:extLst>
                </a:gridCol>
                <a:gridCol w="991585">
                  <a:extLst>
                    <a:ext uri="{9D8B030D-6E8A-4147-A177-3AD203B41FA5}">
                      <a16:colId xmlns:a16="http://schemas.microsoft.com/office/drawing/2014/main" val="3516754472"/>
                    </a:ext>
                  </a:extLst>
                </a:gridCol>
                <a:gridCol w="1151792">
                  <a:extLst>
                    <a:ext uri="{9D8B030D-6E8A-4147-A177-3AD203B41FA5}">
                      <a16:colId xmlns:a16="http://schemas.microsoft.com/office/drawing/2014/main" val="470084086"/>
                    </a:ext>
                  </a:extLst>
                </a:gridCol>
                <a:gridCol w="1269058">
                  <a:extLst>
                    <a:ext uri="{9D8B030D-6E8A-4147-A177-3AD203B41FA5}">
                      <a16:colId xmlns:a16="http://schemas.microsoft.com/office/drawing/2014/main" val="1818195323"/>
                    </a:ext>
                  </a:extLst>
                </a:gridCol>
                <a:gridCol w="4722153">
                  <a:extLst>
                    <a:ext uri="{9D8B030D-6E8A-4147-A177-3AD203B41FA5}">
                      <a16:colId xmlns:a16="http://schemas.microsoft.com/office/drawing/2014/main" val="1011776324"/>
                    </a:ext>
                  </a:extLst>
                </a:gridCol>
              </a:tblGrid>
              <a:tr h="369275"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1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Mõiste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1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Allikas</a:t>
                      </a:r>
                    </a:p>
                  </a:txBody>
                  <a:tcPr marL="99060" marR="99060" marT="49529" marB="49529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1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Tabel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325"/>
                        </a:lnSpc>
                        <a:buNone/>
                      </a:pPr>
                      <a:r>
                        <a:rPr lang="en-US" sz="1800" b="1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Väli</a:t>
                      </a:r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325"/>
                        </a:lnSpc>
                        <a:buNone/>
                      </a:pPr>
                      <a:r>
                        <a:rPr lang="en-US" sz="1800" b="1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Tüüp</a:t>
                      </a:r>
                      <a:endParaRPr lang="en-US" b="1" i="0" err="1">
                        <a:solidFill>
                          <a:srgbClr val="FFFFFF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325"/>
                        </a:lnSpc>
                        <a:buNone/>
                      </a:pPr>
                      <a:r>
                        <a:rPr lang="en-US" sz="1800" b="1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Kirjeldus</a:t>
                      </a:r>
                      <a:endParaRPr lang="en-US" b="1" i="0" err="1">
                        <a:solidFill>
                          <a:srgbClr val="FFFFFF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10632"/>
                  </a:ext>
                </a:extLst>
              </a:tr>
              <a:tr h="633041"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Müük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CRM</a:t>
                      </a:r>
                    </a:p>
                  </a:txBody>
                  <a:tcPr marL="99060" marR="99060" marT="49529" marB="49529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SALES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SaleID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TEXT</a:t>
                      </a:r>
                      <a:endParaRPr lang="en-US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Müügi</a:t>
                      </a: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unikaalne</a:t>
                      </a: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ID. </a:t>
                      </a: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Luuakse</a:t>
                      </a: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ostu</a:t>
                      </a: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vormistamisel</a:t>
                      </a: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igale</a:t>
                      </a: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tootereale</a:t>
                      </a: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ostukorvis</a:t>
                      </a: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.</a:t>
                      </a:r>
                      <a:endParaRPr lang="en-US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504944"/>
                  </a:ext>
                </a:extLst>
              </a:tr>
              <a:tr h="369275"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Müügiaeg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CRM</a:t>
                      </a:r>
                      <a:endParaRPr lang="en-US"/>
                    </a:p>
                  </a:txBody>
                  <a:tcPr marL="99060" marR="99060" marT="49529" marB="49529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SALES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Date</a:t>
                      </a:r>
                      <a:endParaRPr lang="en-US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DATE</a:t>
                      </a:r>
                      <a:endParaRPr lang="en-US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Müügi</a:t>
                      </a: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kuupäev</a:t>
                      </a: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kujul</a:t>
                      </a: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YYYY-MM-DD.</a:t>
                      </a:r>
                      <a:endParaRPr lang="en-US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140075"/>
                  </a:ext>
                </a:extLst>
              </a:tr>
              <a:tr h="369275"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Kliendi</a:t>
                      </a: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nimi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CRM</a:t>
                      </a:r>
                      <a:endParaRPr lang="en-US"/>
                    </a:p>
                  </a:txBody>
                  <a:tcPr marL="99060" marR="99060" marT="49529" marB="49529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CUSTOMER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CustomerName</a:t>
                      </a:r>
                      <a:endParaRPr lang="en-US" err="1"/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TEXT</a:t>
                      </a:r>
                      <a:endParaRPr lang="en-US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Kliendi</a:t>
                      </a: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nimi</a:t>
                      </a: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18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eraisiku</a:t>
                      </a: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puhul</a:t>
                      </a: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eesnimi</a:t>
                      </a: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ja </a:t>
                      </a:r>
                      <a:r>
                        <a:rPr lang="en-US" sz="18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perekonnanimi</a:t>
                      </a: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, </a:t>
                      </a:r>
                      <a:r>
                        <a:rPr lang="en-US" sz="18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ettevõtte</a:t>
                      </a: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puhul</a:t>
                      </a: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firma</a:t>
                      </a: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nimi</a:t>
                      </a: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.</a:t>
                      </a:r>
                      <a:endParaRPr lang="en-US" u="none" strike="noStrike" noProof="0"/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285822"/>
                  </a:ext>
                </a:extLst>
              </a:tr>
              <a:tr h="369275"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Allahindlus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CRM</a:t>
                      </a:r>
                      <a:endParaRPr lang="en-US"/>
                    </a:p>
                  </a:txBody>
                  <a:tcPr marL="99060" marR="99060" marT="49529" marB="49529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SALES</a:t>
                      </a:r>
                      <a:endParaRPr lang="en-US"/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Discount</a:t>
                      </a:r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DECIMAL (3, 2)</a:t>
                      </a:r>
                      <a:endParaRPr lang="en-US"/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Toote </a:t>
                      </a:r>
                      <a:r>
                        <a:rPr lang="en-US" sz="18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allahindlus</a:t>
                      </a: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, </a:t>
                      </a:r>
                      <a:r>
                        <a:rPr lang="en-US" sz="18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vahemikus</a:t>
                      </a: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0-1 ja </a:t>
                      </a:r>
                      <a:r>
                        <a:rPr lang="en-US" sz="18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kuni</a:t>
                      </a: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kahe</a:t>
                      </a: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komakohaga</a:t>
                      </a: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.</a:t>
                      </a:r>
                      <a:endParaRPr lang="en-US" u="none" strike="noStrike" noProof="0"/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21858"/>
                  </a:ext>
                </a:extLst>
              </a:tr>
              <a:tr h="369275"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Kogus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CRM</a:t>
                      </a:r>
                      <a:endParaRPr lang="en-US"/>
                    </a:p>
                  </a:txBody>
                  <a:tcPr marL="99060" marR="99060" marT="49529" marB="49529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SALES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Quantity</a:t>
                      </a:r>
                      <a:endParaRPr lang="en-US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INTEGER</a:t>
                      </a:r>
                      <a:endParaRPr lang="en-US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Toote </a:t>
                      </a: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ostetud</a:t>
                      </a: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kogus</a:t>
                      </a: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.</a:t>
                      </a:r>
                      <a:endParaRPr lang="en-US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856157"/>
                  </a:ext>
                </a:extLst>
              </a:tr>
              <a:tr h="369274"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….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….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….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….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...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…..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021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259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A33F9-001A-31FE-9969-89CA59901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05F1-A190-5E6C-8299-F42DFCA81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Andmemudel</a:t>
            </a:r>
            <a:r>
              <a:rPr lang="en-US"/>
              <a:t> (Entity Relationship Diagram)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1D8078-5DF0-C04A-1000-A757CCCB9B3B}"/>
              </a:ext>
            </a:extLst>
          </p:cNvPr>
          <p:cNvSpPr txBox="1"/>
          <p:nvPr/>
        </p:nvSpPr>
        <p:spPr>
          <a:xfrm>
            <a:off x="635431" y="5860093"/>
            <a:ext cx="85127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Inter"/>
              </a:rPr>
              <a:t>Andmemudeli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joonistamiseks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tasuta</a:t>
            </a:r>
            <a:r>
              <a:rPr lang="en-US">
                <a:ea typeface="Inter"/>
              </a:rPr>
              <a:t>  </a:t>
            </a:r>
            <a:r>
              <a:rPr lang="en-US" err="1">
                <a:ea typeface="Inter"/>
              </a:rPr>
              <a:t>programm</a:t>
            </a:r>
            <a:r>
              <a:rPr lang="en-US">
                <a:ea typeface="Inter"/>
              </a:rPr>
              <a:t>: </a:t>
            </a:r>
            <a:r>
              <a:rPr lang="en-US">
                <a:ea typeface="+mn-lt"/>
                <a:cs typeface="+mn-lt"/>
                <a:hlinkClick r:id="rId2"/>
              </a:rPr>
              <a:t>https://draw.io/</a:t>
            </a:r>
            <a:r>
              <a:rPr lang="en-US">
                <a:ea typeface="+mn-lt"/>
                <a:cs typeface="+mn-lt"/>
              </a:rPr>
              <a:t> </a:t>
            </a:r>
            <a:endParaRPr lang="en-US"/>
          </a:p>
        </p:txBody>
      </p:sp>
      <p:pic>
        <p:nvPicPr>
          <p:cNvPr id="4" name="Picture 3" descr="Point of Sale System ERD">
            <a:extLst>
              <a:ext uri="{FF2B5EF4-FFF2-40B4-BE49-F238E27FC236}">
                <a16:creationId xmlns:a16="http://schemas.microsoft.com/office/drawing/2014/main" id="{30EE408D-2C73-8DBB-36F3-00E1C1608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473" y="1514231"/>
            <a:ext cx="6909670" cy="3428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2BDE1D-C69A-D7A3-24A4-0D3BDA24EE43}"/>
              </a:ext>
            </a:extLst>
          </p:cNvPr>
          <p:cNvSpPr txBox="1"/>
          <p:nvPr/>
        </p:nvSpPr>
        <p:spPr>
          <a:xfrm>
            <a:off x="2059123" y="5150584"/>
            <a:ext cx="945048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Inter"/>
              </a:rPr>
              <a:t>Allikas: </a:t>
            </a:r>
            <a:r>
              <a:rPr lang="en-US" sz="1400">
                <a:ea typeface="+mn-lt"/>
                <a:cs typeface="+mn-lt"/>
                <a:hlinkClick r:id="rId4"/>
              </a:rPr>
              <a:t>https://www.tutorialjinni.com/entity-relationship-diagram-erd-for-point-of-sale-system-pos.html</a:t>
            </a:r>
            <a:endParaRPr lang="en-US" sz="1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5350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61302-AF69-03F4-BC3A-52BB2F28D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4B79C-FAF7-6934-1DAD-99EDFE457F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190094-A671-5A3B-26E9-FEDEED690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1336" y="2675333"/>
            <a:ext cx="6575007" cy="357043"/>
          </a:xfrm>
        </p:spPr>
        <p:txBody>
          <a:bodyPr/>
          <a:lstStyle/>
          <a:p>
            <a:r>
              <a:rPr lang="en-US" err="1"/>
              <a:t>Lõunapaus</a:t>
            </a:r>
            <a:r>
              <a:rPr lang="en-US"/>
              <a:t> 12:15-13:15</a:t>
            </a:r>
          </a:p>
        </p:txBody>
      </p:sp>
    </p:spTree>
    <p:extLst>
      <p:ext uri="{BB962C8B-B14F-4D97-AF65-F5344CB8AC3E}">
        <p14:creationId xmlns:p14="http://schemas.microsoft.com/office/powerpoint/2010/main" val="3284150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263A7-7F8E-2095-C326-2D3675601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7197-AE28-0817-98B8-3F5AC5EF4C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5E7578-D42C-B3A7-9799-6306D8D21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14:45-15:00</a:t>
            </a:r>
          </a:p>
        </p:txBody>
      </p:sp>
    </p:spTree>
    <p:extLst>
      <p:ext uri="{BB962C8B-B14F-4D97-AF65-F5344CB8AC3E}">
        <p14:creationId xmlns:p14="http://schemas.microsoft.com/office/powerpoint/2010/main" val="892811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3CDCE-AB6A-0834-21DC-616CF0364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1848-4024-90AE-900F-04E4741A9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Andmetabelite</a:t>
            </a:r>
            <a:r>
              <a:rPr lang="en-US"/>
              <a:t> </a:t>
            </a:r>
            <a:r>
              <a:rPr lang="en-US" err="1"/>
              <a:t>kirjeldus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3A1DC-52C0-C27A-ACA7-7420186455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Andmetabeli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kirjeldus</a:t>
            </a:r>
            <a:endParaRPr lang="en-US" sz="2000">
              <a:ea typeface="Inter"/>
            </a:endParaRPr>
          </a:p>
          <a:p>
            <a:pPr lvl="1" indent="-51435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Mis, </a:t>
            </a:r>
            <a:r>
              <a:rPr lang="en-US" sz="2000" err="1">
                <a:ea typeface="Inter"/>
              </a:rPr>
              <a:t>kuidas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täitub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kui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tihti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uueneb</a:t>
            </a:r>
            <a:r>
              <a:rPr lang="en-US" sz="2000">
                <a:ea typeface="Inter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Andmetulba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kirjeldus</a:t>
            </a:r>
            <a:endParaRPr lang="en-US" sz="2000">
              <a:ea typeface="Inter"/>
            </a:endParaRPr>
          </a:p>
          <a:p>
            <a:pPr lvl="1" indent="-51435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Nimi</a:t>
            </a:r>
          </a:p>
          <a:p>
            <a:pPr lvl="1" indent="-51435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</a:rPr>
              <a:t>Formaat</a:t>
            </a:r>
          </a:p>
          <a:p>
            <a:pPr lvl="1" indent="-51435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Sisu</a:t>
            </a:r>
          </a:p>
        </p:txBody>
      </p:sp>
    </p:spTree>
    <p:extLst>
      <p:ext uri="{BB962C8B-B14F-4D97-AF65-F5344CB8AC3E}">
        <p14:creationId xmlns:p14="http://schemas.microsoft.com/office/powerpoint/2010/main" val="971682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799A6-3F42-9928-7224-9DDC86DA0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0EB4-26E6-205E-5F39-DF444BAE8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Andmete</a:t>
            </a:r>
            <a:r>
              <a:rPr lang="en-US"/>
              <a:t> </a:t>
            </a:r>
            <a:r>
              <a:rPr lang="en-US" err="1"/>
              <a:t>kirjeldus</a:t>
            </a:r>
            <a:r>
              <a:rPr lang="en-US"/>
              <a:t> - </a:t>
            </a:r>
            <a:r>
              <a:rPr lang="en-US" err="1"/>
              <a:t>näide</a:t>
            </a:r>
            <a:r>
              <a:rPr lang="en-US"/>
              <a:t> - F_SALE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6ED8E-9BC2-B5B5-F959-BE9395BBE0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>
                <a:ea typeface="Inter"/>
              </a:rPr>
              <a:t>F_SALE </a:t>
            </a:r>
            <a:r>
              <a:rPr lang="en-US" sz="2000" err="1">
                <a:ea typeface="Inter"/>
              </a:rPr>
              <a:t>sisaldab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endas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müüke</a:t>
            </a:r>
            <a:r>
              <a:rPr lang="en-US" sz="2000">
                <a:ea typeface="Inter"/>
              </a:rPr>
              <a:t>. Iga </a:t>
            </a:r>
            <a:r>
              <a:rPr lang="en-US" sz="2000" err="1">
                <a:ea typeface="Inter"/>
              </a:rPr>
              <a:t>rida</a:t>
            </a:r>
            <a:r>
              <a:rPr lang="en-US" sz="2000">
                <a:ea typeface="Inter"/>
              </a:rPr>
              <a:t> on </a:t>
            </a:r>
            <a:r>
              <a:rPr lang="en-US" sz="2000" err="1">
                <a:ea typeface="Inter"/>
              </a:rPr>
              <a:t>toote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müük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ühele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kliendile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kindlal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ajal</a:t>
            </a:r>
            <a:r>
              <a:rPr lang="en-US" sz="2000">
                <a:ea typeface="Inter"/>
              </a:rPr>
              <a:t>. </a:t>
            </a:r>
            <a:r>
              <a:rPr lang="en-US" sz="2000" err="1">
                <a:ea typeface="Inter"/>
              </a:rPr>
              <a:t>Tabeli</a:t>
            </a:r>
            <a:r>
              <a:rPr lang="en-US" sz="2000">
                <a:ea typeface="Inter"/>
              </a:rPr>
              <a:t> info </a:t>
            </a:r>
            <a:r>
              <a:rPr lang="en-US" sz="2000" err="1">
                <a:ea typeface="Inter"/>
              </a:rPr>
              <a:t>tuleb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müügisüsteemist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uuendatakse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üks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kord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päevas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kell</a:t>
            </a:r>
            <a:r>
              <a:rPr lang="en-US" sz="2000">
                <a:ea typeface="Inter"/>
              </a:rPr>
              <a:t> 6 </a:t>
            </a:r>
            <a:r>
              <a:rPr lang="en-US" sz="2000" err="1">
                <a:ea typeface="Inter"/>
              </a:rPr>
              <a:t>hommikul</a:t>
            </a:r>
            <a:r>
              <a:rPr lang="en-US" sz="2000">
                <a:ea typeface="Inter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9C2953-B2E8-41F0-27A3-70014EF99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830218"/>
              </p:ext>
            </p:extLst>
          </p:nvPr>
        </p:nvGraphicFramePr>
        <p:xfrm>
          <a:off x="1143000" y="2276230"/>
          <a:ext cx="10403017" cy="397763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2614">
                  <a:extLst>
                    <a:ext uri="{9D8B030D-6E8A-4147-A177-3AD203B41FA5}">
                      <a16:colId xmlns:a16="http://schemas.microsoft.com/office/drawing/2014/main" val="19993931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212824284"/>
                    </a:ext>
                  </a:extLst>
                </a:gridCol>
                <a:gridCol w="6877303">
                  <a:extLst>
                    <a:ext uri="{9D8B030D-6E8A-4147-A177-3AD203B41FA5}">
                      <a16:colId xmlns:a16="http://schemas.microsoft.com/office/drawing/2014/main" val="3153868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Nimi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Formaat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Kirjeldus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25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SaleID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Müügi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unikaalne</a:t>
                      </a:r>
                      <a:r>
                        <a:rPr lang="en-US"/>
                        <a:t> ID. </a:t>
                      </a:r>
                      <a:r>
                        <a:rPr lang="en-US" err="1"/>
                        <a:t>Luuakse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ostu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vormistamisel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igale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tootereale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ostukorvis</a:t>
                      </a:r>
                      <a:r>
                        <a:rPr lang="en-US"/>
                        <a:t>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86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Date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DATE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Müügi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kuupäev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kujul</a:t>
                      </a:r>
                      <a:r>
                        <a:rPr lang="en-US"/>
                        <a:t> YYYY-MM-DD.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84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CustomerID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Kliendi</a:t>
                      </a:r>
                      <a:r>
                        <a:rPr lang="en-US"/>
                        <a:t> ID, </a:t>
                      </a:r>
                      <a:r>
                        <a:rPr lang="en-US" err="1"/>
                        <a:t>viide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klienditabelile</a:t>
                      </a:r>
                      <a:r>
                        <a:rPr lang="en-US"/>
                        <a:t>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28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ProductID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Toote ID, </a:t>
                      </a:r>
                      <a:r>
                        <a:rPr lang="en-US" err="1"/>
                        <a:t>viide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tootetabelile</a:t>
                      </a:r>
                      <a:r>
                        <a:rPr lang="en-US"/>
                        <a:t>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2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Quantity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Toote </a:t>
                      </a:r>
                      <a:r>
                        <a:rPr lang="en-US" err="1"/>
                        <a:t>ostetud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kogus</a:t>
                      </a:r>
                      <a:r>
                        <a:rPr lang="en-US"/>
                        <a:t>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99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UnitPrice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DECIMAL (6, 2)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Ühe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toote</a:t>
                      </a:r>
                      <a:r>
                        <a:rPr lang="en-US"/>
                        <a:t> hind, </a:t>
                      </a:r>
                      <a:r>
                        <a:rPr lang="en-US" err="1"/>
                        <a:t>maksimaalne</a:t>
                      </a:r>
                      <a:r>
                        <a:rPr lang="en-US"/>
                        <a:t> 9999,99 </a:t>
                      </a:r>
                      <a:r>
                        <a:rPr lang="en-US" err="1"/>
                        <a:t>eurot</a:t>
                      </a:r>
                      <a:r>
                        <a:rPr lang="en-US"/>
                        <a:t>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62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Discount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DECIMAL (3, 2)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Toote </a:t>
                      </a:r>
                      <a:r>
                        <a:rPr lang="en-US" err="1"/>
                        <a:t>allahindlus</a:t>
                      </a:r>
                      <a:r>
                        <a:rPr lang="en-US"/>
                        <a:t>, </a:t>
                      </a:r>
                      <a:r>
                        <a:rPr lang="en-US" err="1"/>
                        <a:t>vahemikus</a:t>
                      </a:r>
                      <a:r>
                        <a:rPr lang="en-US"/>
                        <a:t> 0-1 ja </a:t>
                      </a:r>
                      <a:r>
                        <a:rPr lang="en-US" err="1"/>
                        <a:t>kuni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kahe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komakohaga</a:t>
                      </a:r>
                      <a:r>
                        <a:rPr lang="en-US"/>
                        <a:t>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95732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SalesRepID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TEXT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Müügiesindaja</a:t>
                      </a:r>
                      <a:r>
                        <a:rPr lang="en-US"/>
                        <a:t> ID, </a:t>
                      </a:r>
                      <a:r>
                        <a:rPr lang="en-US" err="1"/>
                        <a:t>viide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müügiesindaja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tabelile</a:t>
                      </a:r>
                      <a:r>
                        <a:rPr lang="en-US"/>
                        <a:t>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51727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RegionID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TEXT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Regiooni</a:t>
                      </a:r>
                      <a:r>
                        <a:rPr lang="en-US"/>
                        <a:t> ID, </a:t>
                      </a:r>
                      <a:r>
                        <a:rPr lang="en-US" err="1"/>
                        <a:t>viide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regioonitabelile</a:t>
                      </a:r>
                      <a:r>
                        <a:rPr lang="en-US"/>
                        <a:t>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861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723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19687-7C5E-1145-EA36-C5E8D2F69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456C-F309-CC4D-4753-C979AEEEBC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Andmete</a:t>
            </a:r>
            <a:r>
              <a:rPr lang="en-US"/>
              <a:t> </a:t>
            </a:r>
            <a:r>
              <a:rPr lang="en-US" err="1"/>
              <a:t>kirjeldus</a:t>
            </a:r>
            <a:r>
              <a:rPr lang="en-US"/>
              <a:t> - </a:t>
            </a:r>
            <a:r>
              <a:rPr lang="en-US" err="1"/>
              <a:t>näide</a:t>
            </a:r>
            <a:r>
              <a:rPr lang="en-US"/>
              <a:t> - D_CUSTOMER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13B9B-1033-3C86-0A44-8323AE0C30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>
                <a:ea typeface="Inter"/>
              </a:rPr>
              <a:t>D_CUSTOMER </a:t>
            </a:r>
            <a:r>
              <a:rPr lang="en-US" sz="2000" err="1">
                <a:ea typeface="Inter"/>
              </a:rPr>
              <a:t>sisaldab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kliendi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andmeid</a:t>
            </a:r>
            <a:r>
              <a:rPr lang="en-US" sz="2000">
                <a:ea typeface="Inter"/>
              </a:rPr>
              <a:t>. Iga </a:t>
            </a:r>
            <a:r>
              <a:rPr lang="en-US" sz="2000" err="1">
                <a:ea typeface="Inter"/>
              </a:rPr>
              <a:t>rida</a:t>
            </a:r>
            <a:r>
              <a:rPr lang="en-US" sz="2000">
                <a:ea typeface="Inter"/>
              </a:rPr>
              <a:t> on </a:t>
            </a:r>
            <a:r>
              <a:rPr lang="en-US" sz="2000" err="1">
                <a:ea typeface="Inter"/>
              </a:rPr>
              <a:t>süsteemis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loodud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unikaalne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klient</a:t>
            </a:r>
            <a:r>
              <a:rPr lang="en-US" sz="2000">
                <a:ea typeface="Inter"/>
              </a:rPr>
              <a:t>. </a:t>
            </a:r>
            <a:r>
              <a:rPr lang="en-US" sz="2000" err="1">
                <a:ea typeface="Inter"/>
              </a:rPr>
              <a:t>Tabeli</a:t>
            </a:r>
            <a:r>
              <a:rPr lang="en-US" sz="2000">
                <a:ea typeface="Inter"/>
              </a:rPr>
              <a:t> info </a:t>
            </a:r>
            <a:r>
              <a:rPr lang="en-US" sz="2000" err="1">
                <a:ea typeface="Inter"/>
              </a:rPr>
              <a:t>tuleb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müügisüsteemist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uuendatakse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üks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kord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päevas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kell</a:t>
            </a:r>
            <a:r>
              <a:rPr lang="en-US" sz="2000">
                <a:ea typeface="Inter"/>
              </a:rPr>
              <a:t> 6 </a:t>
            </a:r>
            <a:r>
              <a:rPr lang="en-US" sz="2000" err="1">
                <a:ea typeface="Inter"/>
              </a:rPr>
              <a:t>hommikul</a:t>
            </a:r>
            <a:r>
              <a:rPr lang="en-US" sz="2000">
                <a:ea typeface="Inter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A7E59D-57C7-5298-8A0B-FA47579CB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93800"/>
              </p:ext>
            </p:extLst>
          </p:nvPr>
        </p:nvGraphicFramePr>
        <p:xfrm>
          <a:off x="1543538" y="2563102"/>
          <a:ext cx="9559142" cy="2494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48607">
                  <a:extLst>
                    <a:ext uri="{9D8B030D-6E8A-4147-A177-3AD203B41FA5}">
                      <a16:colId xmlns:a16="http://schemas.microsoft.com/office/drawing/2014/main" val="1999393101"/>
                    </a:ext>
                  </a:extLst>
                </a:gridCol>
                <a:gridCol w="1837590">
                  <a:extLst>
                    <a:ext uri="{9D8B030D-6E8A-4147-A177-3AD203B41FA5}">
                      <a16:colId xmlns:a16="http://schemas.microsoft.com/office/drawing/2014/main" val="1212824284"/>
                    </a:ext>
                  </a:extLst>
                </a:gridCol>
                <a:gridCol w="5672945">
                  <a:extLst>
                    <a:ext uri="{9D8B030D-6E8A-4147-A177-3AD203B41FA5}">
                      <a16:colId xmlns:a16="http://schemas.microsoft.com/office/drawing/2014/main" val="3153868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Nimi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Formaat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Kirjeldus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25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121212"/>
                          </a:solidFill>
                          <a:latin typeface="Inter"/>
                        </a:rPr>
                        <a:t>CustomerID</a:t>
                      </a:r>
                      <a:endParaRPr lang="en-US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Kliendi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unikaalne</a:t>
                      </a:r>
                      <a:r>
                        <a:rPr lang="en-US"/>
                        <a:t> ID.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86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CustomerName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Kliendi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nimi</a:t>
                      </a:r>
                      <a:r>
                        <a:rPr lang="en-US"/>
                        <a:t> – </a:t>
                      </a:r>
                      <a:r>
                        <a:rPr lang="en-US" err="1"/>
                        <a:t>eraisiku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puhul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eesnimi</a:t>
                      </a:r>
                      <a:r>
                        <a:rPr lang="en-US"/>
                        <a:t> ja </a:t>
                      </a:r>
                      <a:r>
                        <a:rPr lang="en-US" err="1"/>
                        <a:t>perekonnanimi</a:t>
                      </a:r>
                      <a:r>
                        <a:rPr lang="en-US"/>
                        <a:t>, </a:t>
                      </a:r>
                      <a:r>
                        <a:rPr lang="en-US" err="1"/>
                        <a:t>ettevõtte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puhul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firma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nimi</a:t>
                      </a:r>
                      <a:r>
                        <a:rPr lang="en-US"/>
                        <a:t>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84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Industry</a:t>
                      </a:r>
                      <a:endParaRPr lang="en-US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Kliendi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ärisektor</a:t>
                      </a:r>
                      <a:r>
                        <a:rPr lang="en-US"/>
                        <a:t>.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28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Country</a:t>
                      </a:r>
                      <a:endParaRPr lang="en-US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Kliendi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riik</a:t>
                      </a:r>
                      <a:r>
                        <a:rPr lang="en-US"/>
                        <a:t>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2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RegionID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Kliendi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regiooni</a:t>
                      </a:r>
                      <a:r>
                        <a:rPr lang="en-US" dirty="0"/>
                        <a:t> ID, </a:t>
                      </a:r>
                      <a:r>
                        <a:rPr lang="en-US" dirty="0" err="1"/>
                        <a:t>viide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regioonitabelile</a:t>
                      </a:r>
                      <a:r>
                        <a:rPr lang="en-US" dirty="0"/>
                        <a:t>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990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3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9E33E-6A96-97D5-307C-F2922F0D9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DE7CB-D025-5C37-DDED-83BAF2B56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Päevakava</a:t>
            </a:r>
            <a:r>
              <a:rPr lang="en-US" sz="3600" b="1">
                <a:ea typeface="+mj-lt"/>
                <a:cs typeface="+mj-lt"/>
              </a:rPr>
              <a:t> - IX </a:t>
            </a:r>
            <a:r>
              <a:rPr lang="en-US" sz="3600" b="1" err="1">
                <a:ea typeface="+mj-lt"/>
                <a:cs typeface="+mj-lt"/>
              </a:rPr>
              <a:t>päev</a:t>
            </a:r>
            <a:endParaRPr lang="en-US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EAD0368-D5F4-A2D8-4857-3146CC68212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23414053"/>
              </p:ext>
            </p:extLst>
          </p:nvPr>
        </p:nvGraphicFramePr>
        <p:xfrm>
          <a:off x="623888" y="1268413"/>
          <a:ext cx="10941050" cy="409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41050">
                  <a:extLst>
                    <a:ext uri="{9D8B030D-6E8A-4147-A177-3AD203B41FA5}">
                      <a16:colId xmlns:a16="http://schemas.microsoft.com/office/drawing/2014/main" val="265845882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09:00 – 10:30 – Koolitus – SQL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ülesannete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ülevaade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ja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portfoolio</a:t>
                      </a:r>
                      <a:endParaRPr lang="en-US" b="0" i="0" dirty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976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10:30 – 10:45 –  Paus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82460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10:45 – 12:15 – 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+mn-lt"/>
                        </a:rPr>
                        <a:t>Koolitus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+mn-lt"/>
                        </a:rPr>
                        <a:t>Sissejuhatus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+mn-lt"/>
                        </a:rPr>
                        <a:t>andmehaldusesse</a:t>
                      </a:r>
                      <a:endParaRPr lang="en-US" b="0" i="0" dirty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0537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12:15 – 13:15 –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Lõunapaus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endParaRPr lang="en-US" b="0" i="0" u="none" strike="noStrike" noProof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82074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13:15 – 14:45 – Koolitus – </a:t>
                      </a:r>
                      <a:r>
                        <a:rPr lang="en-US" sz="2400" b="0" i="0" u="none" strike="noStrike" noProof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Janika – </a:t>
                      </a:r>
                      <a:r>
                        <a:rPr lang="en-US" sz="2400" b="0" i="0" u="none" strike="noStrike" noProof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Andmete</a:t>
                      </a:r>
                      <a:r>
                        <a:rPr lang="en-US" sz="2400" b="0" i="0" u="none" strike="noStrike" noProof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kasutamine</a:t>
                      </a:r>
                      <a:r>
                        <a:rPr lang="en-US" sz="2400" b="0" i="0" u="none" strike="noStrike" noProof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panganduses</a:t>
                      </a:r>
                      <a:endParaRPr lang="en-US" b="0" i="0" dirty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4087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14:45 – 15:00 – Paus </a:t>
                      </a:r>
                      <a:endParaRPr lang="en-US" b="0" i="0" dirty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35736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15:00 – 16:30 – 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+mn-lt"/>
                        </a:rPr>
                        <a:t>Koolitus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+mn-lt"/>
                        </a:rPr>
                        <a:t>Andmete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+mn-lt"/>
                        </a:rPr>
                        <a:t>kirjeldamine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+mn-lt"/>
                        </a:rPr>
                        <a:t> ja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+mn-lt"/>
                        </a:rPr>
                        <a:t>andmemudel</a:t>
                      </a:r>
                      <a:endParaRPr lang="en-US" sz="2400" b="0" i="0" dirty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123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A62F4-30A7-1405-7295-F089121A9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66E5-0CB9-E251-0040-819DC496D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err="1"/>
              <a:t>Ülesanne</a:t>
            </a:r>
            <a:r>
              <a:rPr lang="en-US" sz="2800"/>
              <a:t> - loo </a:t>
            </a:r>
            <a:r>
              <a:rPr lang="en-US" sz="2800" err="1"/>
              <a:t>andmete</a:t>
            </a:r>
            <a:r>
              <a:rPr lang="en-US" sz="2800"/>
              <a:t> </a:t>
            </a:r>
            <a:r>
              <a:rPr lang="en-US" sz="2800" err="1"/>
              <a:t>kirjeldus</a:t>
            </a:r>
            <a:r>
              <a:rPr lang="en-US" sz="2800"/>
              <a:t> </a:t>
            </a:r>
            <a:r>
              <a:rPr lang="en-US" sz="2800" err="1"/>
              <a:t>tabelile</a:t>
            </a:r>
            <a:r>
              <a:rPr lang="en-US" sz="2800"/>
              <a:t> D_PRODUCT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846F2-0E47-FFA4-3C42-8C91B6996F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311797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B3068-FB4C-8505-0ACE-3E05FA605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02B6-C2BB-2D0C-329D-FEF3AFB55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err="1"/>
              <a:t>Andmete</a:t>
            </a:r>
            <a:r>
              <a:rPr lang="en-US" sz="2800"/>
              <a:t> </a:t>
            </a:r>
            <a:r>
              <a:rPr lang="en-US" sz="2800" err="1"/>
              <a:t>ligipääs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45AC9-14F7-F43C-F38E-2D4AE76BE2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05968-47C4-A055-CEA5-A9A3272FD1E8}"/>
              </a:ext>
            </a:extLst>
          </p:cNvPr>
          <p:cNvSpPr txBox="1"/>
          <p:nvPr/>
        </p:nvSpPr>
        <p:spPr>
          <a:xfrm>
            <a:off x="635431" y="1149828"/>
            <a:ext cx="11034325" cy="22434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err="1">
                <a:ea typeface="Inter"/>
              </a:rPr>
              <a:t>Selgelt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dokumenteeritud</a:t>
            </a:r>
            <a:r>
              <a:rPr lang="en-US" sz="2400">
                <a:ea typeface="Inter"/>
              </a:rPr>
              <a:t>, </a:t>
            </a:r>
            <a:r>
              <a:rPr lang="en-US" sz="2400" err="1">
                <a:ea typeface="Inter"/>
              </a:rPr>
              <a:t>kes</a:t>
            </a:r>
            <a:r>
              <a:rPr lang="en-US" sz="2400">
                <a:ea typeface="Inter"/>
              </a:rPr>
              <a:t>, mis </a:t>
            </a:r>
            <a:r>
              <a:rPr lang="en-US" sz="2400" err="1">
                <a:ea typeface="Inter"/>
              </a:rPr>
              <a:t>alustel</a:t>
            </a:r>
            <a:r>
              <a:rPr lang="en-US" sz="2400">
                <a:ea typeface="Inter"/>
              </a:rPr>
              <a:t> ja </a:t>
            </a:r>
            <a:r>
              <a:rPr lang="en-US" sz="2400" err="1">
                <a:ea typeface="Inter"/>
              </a:rPr>
              <a:t>miks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andmetele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ligi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pääseb</a:t>
            </a:r>
            <a:endParaRPr lang="en-US" sz="2400">
              <a:ea typeface="Inter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err="1">
                <a:ea typeface="Inter"/>
              </a:rPr>
              <a:t>Logitud</a:t>
            </a:r>
            <a:r>
              <a:rPr lang="en-US" sz="2400">
                <a:ea typeface="Inter"/>
              </a:rPr>
              <a:t>, </a:t>
            </a:r>
            <a:r>
              <a:rPr lang="en-US" sz="2400" err="1">
                <a:ea typeface="Inter"/>
              </a:rPr>
              <a:t>kes</a:t>
            </a:r>
            <a:r>
              <a:rPr lang="en-US" sz="2400">
                <a:ea typeface="Inter"/>
              </a:rPr>
              <a:t>, </a:t>
            </a:r>
            <a:r>
              <a:rPr lang="en-US" sz="2400" err="1">
                <a:ea typeface="Inter"/>
              </a:rPr>
              <a:t>millal</a:t>
            </a:r>
            <a:r>
              <a:rPr lang="en-US" sz="2400">
                <a:ea typeface="Inter"/>
              </a:rPr>
              <a:t> ja </a:t>
            </a:r>
            <a:r>
              <a:rPr lang="en-US" sz="2400" err="1">
                <a:ea typeface="Inter"/>
              </a:rPr>
              <a:t>milleks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andmeid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kasutas</a:t>
            </a:r>
            <a:r>
              <a:rPr lang="en-US" sz="2400">
                <a:ea typeface="Inter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400" err="1">
                <a:ea typeface="Inter"/>
              </a:rPr>
              <a:t>Näiteks</a:t>
            </a:r>
            <a:r>
              <a:rPr lang="en-US" sz="2400">
                <a:ea typeface="Inter"/>
              </a:rPr>
              <a:t> eesti.ee --&gt; </a:t>
            </a:r>
            <a:r>
              <a:rPr lang="en-US" sz="2400" err="1">
                <a:ea typeface="Inter"/>
              </a:rPr>
              <a:t>Andmejälgija</a:t>
            </a:r>
          </a:p>
          <a:p>
            <a:pPr>
              <a:lnSpc>
                <a:spcPct val="150000"/>
              </a:lnSpc>
            </a:pPr>
            <a:endParaRPr lang="en-US" sz="2400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501543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AA82F-17B2-0B84-AACA-870316873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3EA2-150D-D910-85D4-CCE940301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err="1"/>
              <a:t>Organisatsioonivälistele</a:t>
            </a:r>
            <a:r>
              <a:rPr lang="en-US" sz="2800"/>
              <a:t> </a:t>
            </a:r>
            <a:r>
              <a:rPr lang="en-US" sz="2800" err="1"/>
              <a:t>andmetele</a:t>
            </a:r>
            <a:r>
              <a:rPr lang="en-US" sz="2800"/>
              <a:t> </a:t>
            </a:r>
            <a:r>
              <a:rPr lang="en-US" sz="2800" err="1"/>
              <a:t>juurdepääs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5AB7-7CAF-E94F-6970-A27EFE3934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Peab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järgima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algset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eesmärki</a:t>
            </a:r>
          </a:p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Andmevahetuslepingu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sõlmimine</a:t>
            </a:r>
          </a:p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468310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A0012-15FA-5288-7560-CA1A56DEC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7615-0AE5-9D46-F051-4696482F5E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err="1"/>
              <a:t>Andmevoog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665DA-49F3-761E-E1F4-807F27E71D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9E0AB-C5DB-350A-19C1-61C3AFE6776D}"/>
              </a:ext>
            </a:extLst>
          </p:cNvPr>
          <p:cNvSpPr txBox="1"/>
          <p:nvPr/>
        </p:nvSpPr>
        <p:spPr>
          <a:xfrm>
            <a:off x="635431" y="1149828"/>
            <a:ext cx="11034325" cy="11355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err="1">
                <a:ea typeface="Inter"/>
              </a:rPr>
              <a:t>Kaardistada</a:t>
            </a:r>
            <a:r>
              <a:rPr lang="en-US" sz="2400">
                <a:ea typeface="Inter"/>
              </a:rPr>
              <a:t>, </a:t>
            </a:r>
            <a:r>
              <a:rPr lang="en-US" sz="2400" err="1">
                <a:ea typeface="Inter"/>
              </a:rPr>
              <a:t>kust</a:t>
            </a:r>
            <a:r>
              <a:rPr lang="en-US" sz="2400">
                <a:ea typeface="Inter"/>
              </a:rPr>
              <a:t>, </a:t>
            </a:r>
            <a:r>
              <a:rPr lang="en-US" sz="2400" err="1">
                <a:ea typeface="Inter"/>
              </a:rPr>
              <a:t>kuhu</a:t>
            </a:r>
            <a:r>
              <a:rPr lang="en-US" sz="2400">
                <a:ea typeface="Inter"/>
              </a:rPr>
              <a:t> ja </a:t>
            </a:r>
            <a:r>
              <a:rPr lang="en-US" sz="2400" err="1">
                <a:ea typeface="Inter"/>
              </a:rPr>
              <a:t>kuidas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andmed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liiguvad</a:t>
            </a:r>
            <a:endParaRPr lang="en-US" sz="2400"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>
              <a:ea typeface="Inter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99D0AB8-967C-F77A-8C31-55BD002EF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4230511"/>
              </p:ext>
            </p:extLst>
          </p:nvPr>
        </p:nvGraphicFramePr>
        <p:xfrm>
          <a:off x="1649507" y="1851211"/>
          <a:ext cx="9547411" cy="4473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5008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FF8D3-EACF-E7DE-CA02-C4D2CB8D9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34FE-3AA7-31B6-1D11-0C380744A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err="1"/>
              <a:t>Andmehalduse</a:t>
            </a:r>
            <a:r>
              <a:rPr lang="en-US" sz="2800"/>
              <a:t> </a:t>
            </a:r>
            <a:r>
              <a:rPr lang="en-US" sz="2800" err="1"/>
              <a:t>lisamaterjalid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F9CD-23B9-F9BB-29F2-F74C7E4957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91EF3-CDC9-F07E-BCDA-8BF376700902}"/>
              </a:ext>
            </a:extLst>
          </p:cNvPr>
          <p:cNvSpPr txBox="1"/>
          <p:nvPr/>
        </p:nvSpPr>
        <p:spPr>
          <a:xfrm>
            <a:off x="633198" y="1169657"/>
            <a:ext cx="10219116" cy="9616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err="1">
                <a:ea typeface="+mn-lt"/>
                <a:cs typeface="+mn-lt"/>
              </a:rPr>
              <a:t>Statistikaamet</a:t>
            </a:r>
            <a:r>
              <a:rPr lang="en-US" sz="2000">
                <a:ea typeface="+mn-lt"/>
                <a:cs typeface="+mn-lt"/>
              </a:rPr>
              <a:t>: </a:t>
            </a:r>
            <a:r>
              <a:rPr lang="en-US" sz="2000">
                <a:ea typeface="+mn-lt"/>
                <a:cs typeface="+mn-lt"/>
                <a:hlinkClick r:id="rId2"/>
              </a:rPr>
              <a:t>https://stat.ee/et/statistikaamet/andmehaldus</a:t>
            </a:r>
            <a:r>
              <a:rPr lang="en-US" sz="2000">
                <a:ea typeface="+mn-lt"/>
                <a:cs typeface="+mn-lt"/>
              </a:rPr>
              <a:t> </a:t>
            </a:r>
            <a:endParaRPr lang="en-US" sz="2000">
              <a:ea typeface="Inter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err="1">
                <a:ea typeface="Inter"/>
              </a:rPr>
              <a:t>Digiriigiakadeemia</a:t>
            </a:r>
            <a:r>
              <a:rPr lang="en-US" sz="2000">
                <a:ea typeface="Inter"/>
              </a:rPr>
              <a:t>: </a:t>
            </a:r>
            <a:r>
              <a:rPr lang="en-US" sz="2000">
                <a:ea typeface="+mn-lt"/>
                <a:cs typeface="+mn-lt"/>
                <a:hlinkClick r:id="rId3"/>
              </a:rPr>
              <a:t>https://digiriigiakadeemia.ee/enrol/index.php?id=65</a:t>
            </a:r>
            <a:r>
              <a:rPr lang="en-US" sz="2000"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691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20294-3B0C-1FA8-EA29-F48F16C2F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87FE-C19E-B5D7-602C-B58CD8DC8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SQL </a:t>
            </a:r>
            <a:r>
              <a:rPr lang="en-US" err="1"/>
              <a:t>päring</a:t>
            </a:r>
            <a:r>
              <a:rPr lang="en-US"/>
              <a:t> </a:t>
            </a:r>
            <a:r>
              <a:rPr lang="en-US" err="1"/>
              <a:t>müügiandmete</a:t>
            </a:r>
            <a:r>
              <a:rPr lang="en-US"/>
              <a:t> </a:t>
            </a:r>
            <a:r>
              <a:rPr lang="en-US" err="1"/>
              <a:t>analüüsiks</a:t>
            </a:r>
            <a:r>
              <a:rPr lang="en-US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CF221A-8E5D-03C4-56B6-F5CA02C825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sz="2000" dirty="0">
                <a:ea typeface="Inter"/>
                <a:cs typeface="+mn-lt"/>
              </a:rPr>
              <a:t>Leia </a:t>
            </a:r>
            <a:r>
              <a:rPr lang="en-US" sz="2000" dirty="0" err="1">
                <a:ea typeface="Inter"/>
                <a:cs typeface="+mn-lt"/>
              </a:rPr>
              <a:t>müügisummad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toodete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kaupa</a:t>
            </a:r>
            <a:endParaRPr lang="en-US" sz="2000" dirty="0">
              <a:cs typeface="+mn-lt"/>
            </a:endParaRPr>
          </a:p>
          <a:p>
            <a:pPr marL="285750" indent="-285750">
              <a:lnSpc>
                <a:spcPct val="150000"/>
              </a:lnSpc>
            </a:pPr>
            <a:r>
              <a:rPr lang="en-US" sz="2000" dirty="0">
                <a:ea typeface="Inter"/>
                <a:cs typeface="+mn-lt"/>
              </a:rPr>
              <a:t>Leia </a:t>
            </a:r>
            <a:r>
              <a:rPr lang="en-US" sz="2000" dirty="0" err="1">
                <a:ea typeface="Inter"/>
                <a:cs typeface="+mn-lt"/>
              </a:rPr>
              <a:t>müügisummad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klientide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kaupa</a:t>
            </a:r>
            <a:endParaRPr lang="en-US" sz="2000" dirty="0">
              <a:cs typeface="+mn-lt"/>
            </a:endParaRPr>
          </a:p>
          <a:p>
            <a:pPr marL="285750" indent="-285750">
              <a:lnSpc>
                <a:spcPct val="150000"/>
              </a:lnSpc>
              <a:buClr>
                <a:srgbClr val="121212"/>
              </a:buClr>
            </a:pPr>
            <a:r>
              <a:rPr lang="en-US" sz="2000" dirty="0">
                <a:ea typeface="Inter"/>
                <a:cs typeface="+mn-lt"/>
              </a:rPr>
              <a:t>Leia </a:t>
            </a:r>
            <a:r>
              <a:rPr lang="en-US" sz="2000" dirty="0" err="1">
                <a:ea typeface="Inter"/>
                <a:cs typeface="+mn-lt"/>
              </a:rPr>
              <a:t>müügisummad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müügiesindajate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kaupa</a:t>
            </a:r>
            <a:endParaRPr lang="en-US" sz="2000" dirty="0">
              <a:cs typeface="+mn-lt"/>
            </a:endParaRPr>
          </a:p>
          <a:p>
            <a:pPr marL="285750" indent="-285750">
              <a:lnSpc>
                <a:spcPct val="150000"/>
              </a:lnSpc>
              <a:buClr>
                <a:srgbClr val="121212"/>
              </a:buClr>
            </a:pPr>
            <a:r>
              <a:rPr lang="en-US" sz="2000" dirty="0">
                <a:ea typeface="Inter"/>
                <a:cs typeface="+mn-lt"/>
              </a:rPr>
              <a:t>Leia </a:t>
            </a:r>
            <a:r>
              <a:rPr lang="en-US" sz="2000" dirty="0" err="1">
                <a:ea typeface="Inter"/>
                <a:cs typeface="+mn-lt"/>
              </a:rPr>
              <a:t>müügisummad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aastate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kaupa</a:t>
            </a:r>
            <a:endParaRPr lang="en-US" sz="2000" dirty="0">
              <a:cs typeface="+mn-lt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 dirty="0">
                <a:ea typeface="Inter"/>
                <a:cs typeface="+mn-lt"/>
              </a:rPr>
              <a:t>Lisa </a:t>
            </a:r>
            <a:r>
              <a:rPr lang="en-US" sz="2000" dirty="0" err="1">
                <a:ea typeface="Inter"/>
                <a:cs typeface="+mn-lt"/>
              </a:rPr>
              <a:t>müükidele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müügisumma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kategooriad</a:t>
            </a:r>
            <a:endParaRPr lang="en-US" sz="2000" dirty="0">
              <a:cs typeface="+mn-lt"/>
            </a:endParaRPr>
          </a:p>
          <a:p>
            <a:pPr marL="857250" lvl="1">
              <a:lnSpc>
                <a:spcPct val="150000"/>
              </a:lnSpc>
              <a:buAutoNum type="arabicPeriod"/>
            </a:pPr>
            <a:r>
              <a:rPr lang="en-US" sz="2000" dirty="0">
                <a:ea typeface="Inter"/>
                <a:cs typeface="+mn-lt"/>
              </a:rPr>
              <a:t>Large Sale &gt; 500</a:t>
            </a:r>
            <a:endParaRPr lang="en-US" sz="2000" dirty="0">
              <a:cs typeface="+mn-lt"/>
            </a:endParaRPr>
          </a:p>
          <a:p>
            <a:pPr marL="857250" lvl="1">
              <a:lnSpc>
                <a:spcPct val="150000"/>
              </a:lnSpc>
              <a:buAutoNum type="arabicPeriod"/>
            </a:pPr>
            <a:r>
              <a:rPr lang="en-US" sz="2000" dirty="0">
                <a:ea typeface="Inter"/>
                <a:cs typeface="+mn-lt"/>
              </a:rPr>
              <a:t>Medium Sale &lt;= 500 and &gt;= 250</a:t>
            </a:r>
            <a:endParaRPr lang="en-US" sz="2000" dirty="0">
              <a:cs typeface="+mn-lt"/>
            </a:endParaRPr>
          </a:p>
          <a:p>
            <a:pPr marL="857250" lvl="1">
              <a:lnSpc>
                <a:spcPct val="150000"/>
              </a:lnSpc>
              <a:buAutoNum type="arabicPeriod"/>
            </a:pPr>
            <a:r>
              <a:rPr lang="en-US" sz="2000" dirty="0">
                <a:ea typeface="Inter"/>
                <a:cs typeface="+mn-lt"/>
              </a:rPr>
              <a:t>Small Sale &lt; 250</a:t>
            </a:r>
            <a:endParaRPr lang="en-US" sz="2000" dirty="0">
              <a:cs typeface="+mn-lt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 dirty="0">
                <a:ea typeface="Inter"/>
                <a:cs typeface="+mn-lt"/>
              </a:rPr>
              <a:t>Leia </a:t>
            </a:r>
            <a:r>
              <a:rPr lang="en-US" sz="2000" dirty="0" err="1">
                <a:ea typeface="Inter"/>
                <a:cs typeface="+mn-lt"/>
              </a:rPr>
              <a:t>müükide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arv</a:t>
            </a:r>
            <a:r>
              <a:rPr lang="en-US" sz="2000" dirty="0">
                <a:ea typeface="Inter"/>
                <a:cs typeface="+mn-lt"/>
              </a:rPr>
              <a:t> ja </a:t>
            </a:r>
            <a:r>
              <a:rPr lang="en-US" sz="2000" dirty="0" err="1">
                <a:ea typeface="Inter"/>
                <a:cs typeface="+mn-lt"/>
              </a:rPr>
              <a:t>müügisumma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müügisumma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kategooriate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kaupa</a:t>
            </a:r>
            <a:endParaRPr lang="en-US" sz="2000" dirty="0">
              <a:cs typeface="+mn-lt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 dirty="0">
                <a:ea typeface="Inter"/>
                <a:cs typeface="+mn-lt"/>
              </a:rPr>
              <a:t>Mida </a:t>
            </a:r>
            <a:r>
              <a:rPr lang="en-US" sz="2000" dirty="0" err="1">
                <a:ea typeface="Inter"/>
                <a:cs typeface="+mn-lt"/>
              </a:rPr>
              <a:t>veel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võiks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leida</a:t>
            </a:r>
            <a:r>
              <a:rPr lang="en-US" sz="2000" dirty="0">
                <a:ea typeface="Inter"/>
                <a:cs typeface="+mn-lt"/>
              </a:rPr>
              <a:t>?</a:t>
            </a:r>
            <a:endParaRPr lang="en-US" sz="2000" dirty="0"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endParaRPr lang="en-US" dirty="0">
              <a:cs typeface="+mn-lt"/>
            </a:endParaRPr>
          </a:p>
          <a:p>
            <a:pPr marL="0" indent="0">
              <a:buNone/>
            </a:pPr>
            <a:endParaRPr lang="en-US" dirty="0">
              <a:cs typeface="+mn-lt"/>
            </a:endParaRPr>
          </a:p>
          <a:p>
            <a:endParaRPr lang="en-US" dirty="0"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412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7CF3F-998F-1D31-7E8E-9D5F969A2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0649-EFC7-3BC7-AD8E-166B52053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SQL </a:t>
            </a:r>
            <a:r>
              <a:rPr lang="en-US" err="1"/>
              <a:t>kokkuvõte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BB9B6E-2766-B1D4-87B8-66368A8732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sz="2000" dirty="0" err="1">
                <a:ea typeface="Inter"/>
                <a:cs typeface="+mn-lt"/>
              </a:rPr>
              <a:t>Andmebaasidega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suhtlemiseks</a:t>
            </a:r>
            <a:endParaRPr lang="en-US" sz="2000" dirty="0">
              <a:cs typeface="+mn-lt"/>
            </a:endParaRPr>
          </a:p>
          <a:p>
            <a:pPr marL="800100" lvl="1" indent="-285750">
              <a:lnSpc>
                <a:spcPct val="150000"/>
              </a:lnSpc>
            </a:pPr>
            <a:r>
              <a:rPr lang="en-US" sz="2000" dirty="0" err="1">
                <a:ea typeface="Inter"/>
                <a:cs typeface="+mn-lt"/>
              </a:rPr>
              <a:t>Andmetabelite</a:t>
            </a:r>
            <a:r>
              <a:rPr lang="en-US" sz="2000" dirty="0">
                <a:ea typeface="Inter"/>
                <a:cs typeface="+mn-lt"/>
              </a:rPr>
              <a:t> sisu </a:t>
            </a:r>
            <a:r>
              <a:rPr lang="en-US" sz="2000" dirty="0" err="1">
                <a:ea typeface="Inter"/>
                <a:cs typeface="+mn-lt"/>
              </a:rPr>
              <a:t>pärimiseks</a:t>
            </a:r>
            <a:endParaRPr lang="en-US" sz="2000" dirty="0">
              <a:ea typeface="Inter"/>
              <a:cs typeface="+mn-lt"/>
            </a:endParaRPr>
          </a:p>
          <a:p>
            <a:pPr marL="800100" lvl="1" indent="-285750">
              <a:lnSpc>
                <a:spcPct val="150000"/>
              </a:lnSpc>
            </a:pPr>
            <a:r>
              <a:rPr lang="en-US" sz="2000" dirty="0" err="1">
                <a:ea typeface="Inter"/>
                <a:cs typeface="+mn-lt"/>
              </a:rPr>
              <a:t>Andmeteisenduste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tegemiseks</a:t>
            </a:r>
            <a:endParaRPr lang="en-US" sz="2000" dirty="0">
              <a:ea typeface="Inter"/>
              <a:cs typeface="+mn-lt"/>
            </a:endParaRPr>
          </a:p>
          <a:p>
            <a:pPr marL="800100" lvl="1" indent="-285750">
              <a:lnSpc>
                <a:spcPct val="150000"/>
              </a:lnSpc>
            </a:pPr>
            <a:r>
              <a:rPr lang="en-US" sz="2000" dirty="0" err="1">
                <a:ea typeface="Inter"/>
                <a:cs typeface="+mn-lt"/>
              </a:rPr>
              <a:t>Statistiliste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kokkuvõtete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tegemiseks</a:t>
            </a:r>
            <a:endParaRPr lang="en-US" sz="2000" dirty="0">
              <a:cs typeface="+mn-lt"/>
            </a:endParaRPr>
          </a:p>
          <a:p>
            <a:pPr marL="857250" lvl="1" indent="-342900">
              <a:lnSpc>
                <a:spcPct val="150000"/>
              </a:lnSpc>
            </a:pPr>
            <a:endParaRPr lang="en-US" dirty="0">
              <a:cs typeface="+mn-lt"/>
            </a:endParaRPr>
          </a:p>
          <a:p>
            <a:pPr marL="0" indent="0">
              <a:buNone/>
            </a:pPr>
            <a:endParaRPr lang="en-US" dirty="0">
              <a:cs typeface="+mn-lt"/>
            </a:endParaRPr>
          </a:p>
          <a:p>
            <a:endParaRPr lang="en-US" dirty="0"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052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6C1E-8975-C367-C8C0-3F6A7EDC6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Portfoolio</a:t>
            </a:r>
            <a:r>
              <a:rPr lang="en-US" dirty="0"/>
              <a:t> </a:t>
            </a:r>
            <a:r>
              <a:rPr lang="en-US" dirty="0" err="1"/>
              <a:t>loomine</a:t>
            </a:r>
            <a:r>
              <a:rPr lang="en-US" dirty="0"/>
              <a:t> </a:t>
            </a:r>
            <a:r>
              <a:rPr lang="en-US" dirty="0" err="1"/>
              <a:t>Githubis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BFBF1-9A05-E3F1-D8A5-28376149EB4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Loome</a:t>
            </a:r>
            <a:r>
              <a:rPr lang="en-US" dirty="0"/>
              <a:t> </a:t>
            </a:r>
            <a:r>
              <a:rPr lang="en-US" dirty="0" err="1"/>
              <a:t>uue</a:t>
            </a:r>
            <a:r>
              <a:rPr lang="en-US" dirty="0"/>
              <a:t> repository, </a:t>
            </a:r>
            <a:r>
              <a:rPr lang="en-US" dirty="0" err="1"/>
              <a:t>kuhu</a:t>
            </a:r>
            <a:r>
              <a:rPr lang="en-US" dirty="0"/>
              <a:t> </a:t>
            </a:r>
            <a:r>
              <a:rPr lang="en-US" dirty="0" err="1"/>
              <a:t>hakkame</a:t>
            </a:r>
            <a:r>
              <a:rPr lang="en-US" dirty="0"/>
              <a:t> </a:t>
            </a:r>
            <a:r>
              <a:rPr lang="en-US" dirty="0" err="1"/>
              <a:t>koguma</a:t>
            </a:r>
            <a:r>
              <a:rPr lang="en-US" dirty="0"/>
              <a:t> </a:t>
            </a:r>
            <a:r>
              <a:rPr lang="en-US" dirty="0" err="1"/>
              <a:t>tehtud</a:t>
            </a:r>
            <a:r>
              <a:rPr lang="en-US" dirty="0"/>
              <a:t> </a:t>
            </a:r>
            <a:r>
              <a:rPr lang="en-US" dirty="0" err="1"/>
              <a:t>lahendusi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Näiteks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github.com/</a:t>
            </a:r>
            <a:r>
              <a:rPr lang="en-US" dirty="0" err="1">
                <a:hlinkClick r:id="rId2"/>
              </a:rPr>
              <a:t>virverani</a:t>
            </a:r>
            <a:r>
              <a:rPr lang="en-US" dirty="0">
                <a:hlinkClick r:id="rId2"/>
              </a:rPr>
              <a:t>/portfolio/</a:t>
            </a:r>
            <a:r>
              <a:rPr lang="en-US" dirty="0"/>
              <a:t>  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66093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47D32-A542-9924-C6AA-DDB1AC597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C4630-31D8-6499-4D21-1DAEF95AE5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D33368-2038-3DB3-CDE5-FB9253607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10:30-10:45</a:t>
            </a:r>
          </a:p>
        </p:txBody>
      </p:sp>
    </p:spTree>
    <p:extLst>
      <p:ext uri="{BB962C8B-B14F-4D97-AF65-F5344CB8AC3E}">
        <p14:creationId xmlns:p14="http://schemas.microsoft.com/office/powerpoint/2010/main" val="312949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CB881-04EF-663F-DDA6-5A9BACFA9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7ED1-B1D5-3DF3-7DCE-31C037794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Andmehaldus</a:t>
            </a:r>
            <a:r>
              <a:rPr lang="en-US"/>
              <a:t> ja </a:t>
            </a:r>
            <a:r>
              <a:rPr lang="en-US" err="1"/>
              <a:t>andmehalduse</a:t>
            </a:r>
            <a:r>
              <a:rPr lang="en-US"/>
              <a:t> </a:t>
            </a:r>
            <a:r>
              <a:rPr lang="en-US" err="1"/>
              <a:t>eesmärk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1CC0-FF96-CB18-76A7-CC64FF3E5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latin typeface="Inter"/>
                <a:ea typeface="Roboto"/>
                <a:cs typeface="Roboto"/>
              </a:rPr>
              <a:t>Andmehaldus</a:t>
            </a:r>
            <a:r>
              <a:rPr lang="en-US" sz="2400">
                <a:solidFill>
                  <a:srgbClr val="000000"/>
                </a:solidFill>
                <a:latin typeface="Inter"/>
                <a:ea typeface="Roboto"/>
                <a:cs typeface="Roboto"/>
              </a:rPr>
              <a:t> on </a:t>
            </a:r>
            <a:r>
              <a:rPr lang="en-US" sz="2400" err="1">
                <a:solidFill>
                  <a:srgbClr val="000000"/>
                </a:solidFill>
                <a:latin typeface="Inter"/>
                <a:ea typeface="Roboto"/>
                <a:cs typeface="Roboto"/>
              </a:rPr>
              <a:t>organisatsiooni</a:t>
            </a:r>
            <a:r>
              <a:rPr lang="en-US" sz="2400">
                <a:solidFill>
                  <a:srgbClr val="000000"/>
                </a:solidFill>
                <a:latin typeface="Inter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Inter"/>
                <a:ea typeface="Roboto"/>
                <a:cs typeface="Roboto"/>
              </a:rPr>
              <a:t>tegevusvaldkond</a:t>
            </a:r>
            <a:r>
              <a:rPr lang="en-US" sz="2400">
                <a:solidFill>
                  <a:srgbClr val="000000"/>
                </a:solidFill>
                <a:latin typeface="Inter"/>
                <a:ea typeface="Roboto"/>
                <a:cs typeface="Roboto"/>
              </a:rPr>
              <a:t>, mis </a:t>
            </a:r>
            <a:r>
              <a:rPr lang="en-US" sz="2400" err="1">
                <a:solidFill>
                  <a:srgbClr val="000000"/>
                </a:solidFill>
                <a:latin typeface="Inter"/>
                <a:ea typeface="Roboto"/>
                <a:cs typeface="Roboto"/>
              </a:rPr>
              <a:t>võimaldab</a:t>
            </a:r>
            <a:r>
              <a:rPr lang="en-US" sz="2400">
                <a:solidFill>
                  <a:srgbClr val="000000"/>
                </a:solidFill>
                <a:latin typeface="Inter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Inter"/>
                <a:ea typeface="Roboto"/>
                <a:cs typeface="Roboto"/>
              </a:rPr>
              <a:t>hallata</a:t>
            </a:r>
            <a:r>
              <a:rPr lang="en-US" sz="2400">
                <a:solidFill>
                  <a:srgbClr val="000000"/>
                </a:solidFill>
                <a:latin typeface="Inter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Inter"/>
                <a:ea typeface="Roboto"/>
                <a:cs typeface="Roboto"/>
              </a:rPr>
              <a:t>andmeid</a:t>
            </a:r>
            <a:r>
              <a:rPr lang="en-US" sz="2400">
                <a:solidFill>
                  <a:srgbClr val="000000"/>
                </a:solidFill>
                <a:latin typeface="Inter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Inter"/>
                <a:ea typeface="Roboto"/>
                <a:cs typeface="Roboto"/>
              </a:rPr>
              <a:t>varana</a:t>
            </a:r>
            <a:r>
              <a:rPr lang="en-US" sz="2400">
                <a:solidFill>
                  <a:srgbClr val="000000"/>
                </a:solidFill>
                <a:latin typeface="Inter"/>
                <a:ea typeface="Roboto"/>
                <a:cs typeface="Roboto"/>
              </a:rPr>
              <a:t>.</a:t>
            </a:r>
            <a:endParaRPr lang="en-US" sz="2400">
              <a:solidFill>
                <a:srgbClr val="000000"/>
              </a:solidFill>
              <a:latin typeface="Inter"/>
              <a:ea typeface="Inter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400" err="1">
                <a:solidFill>
                  <a:srgbClr val="000000"/>
                </a:solidFill>
                <a:ea typeface="Roboto"/>
                <a:cs typeface="Roboto"/>
              </a:rPr>
              <a:t>Andmehaldus</a:t>
            </a:r>
            <a:r>
              <a:rPr lang="en-US" sz="2400">
                <a:solidFill>
                  <a:srgbClr val="000000"/>
                </a:solidFill>
                <a:ea typeface="Roboto"/>
                <a:cs typeface="Roboto"/>
              </a:rPr>
              <a:t> peaks: 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err="1">
                <a:solidFill>
                  <a:srgbClr val="000000"/>
                </a:solidFill>
                <a:ea typeface="Roboto"/>
                <a:cs typeface="Roboto"/>
              </a:rPr>
              <a:t>võimaldama</a:t>
            </a:r>
            <a:r>
              <a:rPr lang="en-US">
                <a:solidFill>
                  <a:srgbClr val="000000"/>
                </a:solidFill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Roboto"/>
                <a:cs typeface="Roboto"/>
              </a:rPr>
              <a:t>teha</a:t>
            </a:r>
            <a:r>
              <a:rPr lang="en-US">
                <a:solidFill>
                  <a:srgbClr val="000000"/>
                </a:solidFill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Roboto"/>
                <a:cs typeface="Roboto"/>
              </a:rPr>
              <a:t>paremaid</a:t>
            </a:r>
            <a:r>
              <a:rPr lang="en-US">
                <a:solidFill>
                  <a:srgbClr val="000000"/>
                </a:solidFill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Roboto"/>
                <a:cs typeface="Roboto"/>
              </a:rPr>
              <a:t>otsuseid</a:t>
            </a:r>
            <a:r>
              <a:rPr lang="en-US">
                <a:solidFill>
                  <a:srgbClr val="000000"/>
                </a:solidFill>
                <a:ea typeface="Roboto"/>
                <a:cs typeface="Roboto"/>
              </a:rPr>
              <a:t>;</a:t>
            </a:r>
            <a:endParaRPr lang="en-US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muutma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asutuse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tööprotsessi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sujuvamaks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;</a:t>
            </a:r>
            <a:endParaRPr lang="en-US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kaitsma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andmetega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seotud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sidusrühmade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vajadusi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;</a:t>
            </a:r>
            <a:endParaRPr lang="en-US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edendama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juhtkonna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ja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töötajate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seas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ühtset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lähenemisviisi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andmehaldusteemadele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;</a:t>
            </a:r>
            <a:endParaRPr lang="en-US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välja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töötama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ühtseid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ja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korratavaid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lahendusi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andmetega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seotud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küsimustes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;</a:t>
            </a:r>
            <a:endParaRPr lang="en-US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vähendama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valdkonna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koordineerimise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kaudu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kulusid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ja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tõstma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efektiivsust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;</a:t>
            </a:r>
            <a:endParaRPr lang="en-US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tagama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andmekasutuse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läbipaistvuse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.</a:t>
            </a:r>
            <a:endParaRPr lang="en-US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endParaRPr lang="en-US">
              <a:solidFill>
                <a:srgbClr val="000000"/>
              </a:solidFill>
              <a:ea typeface="Inter"/>
              <a:cs typeface="Roboto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Allikas: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Statistikaamet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: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  <a:hlinkClick r:id="rId2"/>
              </a:rPr>
              <a:t>https://stat.ee/et/statistikaamet/andmehaldus/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endParaRPr lang="en-US" sz="2400">
              <a:solidFill>
                <a:srgbClr val="000000"/>
              </a:solidFill>
              <a:ea typeface="Roboto"/>
              <a:cs typeface="Roboto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endParaRPr lang="en-US" sz="1800">
              <a:solidFill>
                <a:srgbClr val="000000"/>
              </a:solidFill>
              <a:ea typeface="Inter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0048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978A6-F6C6-4747-6988-FDD1E9E5D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CD75-E3B6-B11F-4635-7DC822D17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Andmekorralduse</a:t>
            </a:r>
            <a:r>
              <a:rPr lang="en-US"/>
              <a:t> </a:t>
            </a:r>
            <a:r>
              <a:rPr lang="en-US" err="1"/>
              <a:t>osad</a:t>
            </a:r>
          </a:p>
        </p:txBody>
      </p:sp>
      <p:pic>
        <p:nvPicPr>
          <p:cNvPr id="4" name="Content Placeholder 3" descr="A diagram of a company&#10;&#10;AI-generated content may be incorrect.">
            <a:extLst>
              <a:ext uri="{FF2B5EF4-FFF2-40B4-BE49-F238E27FC236}">
                <a16:creationId xmlns:a16="http://schemas.microsoft.com/office/drawing/2014/main" id="{A6D5A3E4-D391-BE8E-76B2-827A40B7A7E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028035" y="982596"/>
            <a:ext cx="4726759" cy="49141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BFB843-B90D-7AE8-0C1E-274865E9BE47}"/>
              </a:ext>
            </a:extLst>
          </p:cNvPr>
          <p:cNvSpPr txBox="1"/>
          <p:nvPr/>
        </p:nvSpPr>
        <p:spPr>
          <a:xfrm>
            <a:off x="3129881" y="5895186"/>
            <a:ext cx="7644089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Inter"/>
              </a:rPr>
              <a:t>Allikas: </a:t>
            </a:r>
            <a:r>
              <a:rPr lang="en-US" sz="1600">
                <a:ea typeface="+mn-lt"/>
                <a:cs typeface="+mn-lt"/>
              </a:rPr>
              <a:t>Kuldar Aas, </a:t>
            </a:r>
            <a:r>
              <a:rPr lang="en-US" sz="1600" err="1">
                <a:ea typeface="+mn-lt"/>
                <a:cs typeface="+mn-lt"/>
              </a:rPr>
              <a:t>Justiits</a:t>
            </a:r>
            <a:r>
              <a:rPr lang="en-US" sz="1600">
                <a:ea typeface="+mn-lt"/>
                <a:cs typeface="+mn-lt"/>
              </a:rPr>
              <a:t>- ja </a:t>
            </a:r>
            <a:r>
              <a:rPr lang="en-US" sz="1600" err="1">
                <a:ea typeface="+mn-lt"/>
                <a:cs typeface="+mn-lt"/>
              </a:rPr>
              <a:t>Digiministeerium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Andmehalduse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programm</a:t>
            </a:r>
            <a:endParaRPr lang="en-US" sz="1600" err="1"/>
          </a:p>
          <a:p>
            <a:endParaRPr lang="en-US">
              <a:ea typeface="Inter"/>
            </a:endParaRPr>
          </a:p>
          <a:p>
            <a:endParaRPr lang="en-US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74531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7A9AA-7FC9-EB58-1478-85637852A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6E1A-6DB3-9248-E8A0-C56FC5FBB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/>
              <a:t>FAIR </a:t>
            </a:r>
            <a:r>
              <a:rPr lang="en-US" sz="3600" b="1" err="1"/>
              <a:t>põhimõtted</a:t>
            </a:r>
            <a:endParaRPr lang="en-US" err="1"/>
          </a:p>
        </p:txBody>
      </p:sp>
      <p:pic>
        <p:nvPicPr>
          <p:cNvPr id="6" name="Content Placeholder 5" descr="A diagram of different colored squares&#10;&#10;AI-generated content may be incorrect.">
            <a:extLst>
              <a:ext uri="{FF2B5EF4-FFF2-40B4-BE49-F238E27FC236}">
                <a16:creationId xmlns:a16="http://schemas.microsoft.com/office/drawing/2014/main" id="{8A88CCAA-2057-7AA4-2C4E-26D8CB68EBF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3621756" y="1201973"/>
            <a:ext cx="6055977" cy="455841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A36189-7B2E-0F2F-0BB4-7FFE0EB87904}"/>
              </a:ext>
            </a:extLst>
          </p:cNvPr>
          <p:cNvSpPr txBox="1"/>
          <p:nvPr/>
        </p:nvSpPr>
        <p:spPr>
          <a:xfrm>
            <a:off x="3669631" y="5905499"/>
            <a:ext cx="59556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ea typeface="Inter"/>
              </a:rPr>
              <a:t>Allikas: </a:t>
            </a:r>
            <a:r>
              <a:rPr lang="en-US" sz="1400" err="1">
                <a:ea typeface="Inter"/>
              </a:rPr>
              <a:t>Statistikaamet</a:t>
            </a:r>
          </a:p>
        </p:txBody>
      </p:sp>
    </p:spTree>
    <p:extLst>
      <p:ext uri="{BB962C8B-B14F-4D97-AF65-F5344CB8AC3E}">
        <p14:creationId xmlns:p14="http://schemas.microsoft.com/office/powerpoint/2010/main" val="1892651774"/>
      </p:ext>
    </p:extLst>
  </p:cSld>
  <p:clrMapOvr>
    <a:masterClrMapping/>
  </p:clrMapOvr>
</p:sld>
</file>

<file path=ppt/theme/theme1.xml><?xml version="1.0" encoding="utf-8"?>
<a:theme xmlns:a="http://schemas.openxmlformats.org/drawingml/2006/main" name="BCS">
  <a:themeElements>
    <a:clrScheme name="Custom 18">
      <a:dk1>
        <a:srgbClr val="121212"/>
      </a:dk1>
      <a:lt1>
        <a:srgbClr val="FFFFFF"/>
      </a:lt1>
      <a:dk2>
        <a:srgbClr val="584FF5"/>
      </a:dk2>
      <a:lt2>
        <a:srgbClr val="F2F2F2"/>
      </a:lt2>
      <a:accent1>
        <a:srgbClr val="584FF5"/>
      </a:accent1>
      <a:accent2>
        <a:srgbClr val="EC6249"/>
      </a:accent2>
      <a:accent3>
        <a:srgbClr val="FAE060"/>
      </a:accent3>
      <a:accent4>
        <a:srgbClr val="54BA77"/>
      </a:accent4>
      <a:accent5>
        <a:srgbClr val="F0F0FF"/>
      </a:accent5>
      <a:accent6>
        <a:srgbClr val="EEF7F5"/>
      </a:accent6>
      <a:hlink>
        <a:srgbClr val="121212"/>
      </a:hlink>
      <a:folHlink>
        <a:srgbClr val="121212"/>
      </a:folHlink>
    </a:clrScheme>
    <a:fontScheme name="Custom 28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D27B8FA8976546BCD79313C588588D" ma:contentTypeVersion="8" ma:contentTypeDescription="Create a new document." ma:contentTypeScope="" ma:versionID="a112c56f6fe148a79025c76584832af0">
  <xsd:schema xmlns:xsd="http://www.w3.org/2001/XMLSchema" xmlns:xs="http://www.w3.org/2001/XMLSchema" xmlns:p="http://schemas.microsoft.com/office/2006/metadata/properties" xmlns:ns2="a1a2d923-8fea-42f1-bd41-9cdfff65694e" targetNamespace="http://schemas.microsoft.com/office/2006/metadata/properties" ma:root="true" ma:fieldsID="97c8655d467eaa9470a714421e7268c0" ns2:_="">
    <xsd:import namespace="a1a2d923-8fea-42f1-bd41-9cdfff6569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2d923-8fea-42f1-bd41-9cdfff6569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C439CA-6F1C-4005-ACA6-A52E04DEE0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F4F972-2392-44D0-AA45-41AC4FDC4A59}">
  <ds:schemaRefs>
    <ds:schemaRef ds:uri="a1a2d923-8fea-42f1-bd41-9cdfff6569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BDF4908-A52A-47DD-A794-6E02D71942F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1006</Words>
  <Application>Microsoft Office PowerPoint</Application>
  <PresentationFormat>Widescreen</PresentationFormat>
  <Paragraphs>196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Roboto</vt:lpstr>
      <vt:lpstr>Courier New</vt:lpstr>
      <vt:lpstr>Calibri</vt:lpstr>
      <vt:lpstr>Poppins SemiBold</vt:lpstr>
      <vt:lpstr>Arial</vt:lpstr>
      <vt:lpstr>Inter</vt:lpstr>
      <vt:lpstr>Inter Bold</vt:lpstr>
      <vt:lpstr>BCS</vt:lpstr>
      <vt:lpstr>Vali Andmetarkus!</vt:lpstr>
      <vt:lpstr>Päevakava - IX päev</vt:lpstr>
      <vt:lpstr>SQL päring müügiandmete analüüsiks </vt:lpstr>
      <vt:lpstr>SQL kokkuvõte</vt:lpstr>
      <vt:lpstr>Portfoolio loomine Githubis</vt:lpstr>
      <vt:lpstr>Paus 10:30-10:45</vt:lpstr>
      <vt:lpstr>Andmehaldus ja andmehalduse eesmärk</vt:lpstr>
      <vt:lpstr>Andmekorralduse osad</vt:lpstr>
      <vt:lpstr>FAIR põhimõtted</vt:lpstr>
      <vt:lpstr>Andmete kirjeldamine</vt:lpstr>
      <vt:lpstr>Klassifikaatorid</vt:lpstr>
      <vt:lpstr>Ärisõnastik</vt:lpstr>
      <vt:lpstr>Andmesõnastik</vt:lpstr>
      <vt:lpstr>Andmemudel (Entity Relationship Diagram)</vt:lpstr>
      <vt:lpstr>Lõunapaus 12:15-13:15</vt:lpstr>
      <vt:lpstr>Paus 14:45-15:00</vt:lpstr>
      <vt:lpstr>Andmetabelite kirjeldus</vt:lpstr>
      <vt:lpstr>Andmete kirjeldus - näide - F_SALE</vt:lpstr>
      <vt:lpstr>Andmete kirjeldus - näide - D_CUSTOMER</vt:lpstr>
      <vt:lpstr>Ülesanne - loo andmete kirjeldus tabelile D_PRODUCT</vt:lpstr>
      <vt:lpstr>Andmete ligipääs</vt:lpstr>
      <vt:lpstr>Organisatsioonivälistele andmetele juurdepääs</vt:lpstr>
      <vt:lpstr>Andmevoog</vt:lpstr>
      <vt:lpstr>Andmehalduse lisamaterjalid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Virve Räni</cp:lastModifiedBy>
  <cp:revision>60</cp:revision>
  <dcterms:created xsi:type="dcterms:W3CDTF">2021-08-27T11:35:28Z</dcterms:created>
  <dcterms:modified xsi:type="dcterms:W3CDTF">2025-09-04T12:21:58Z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0x010100C4D27B8FA8976546BCD79313C588588D</vt:lpwstr>
  </property>
</Properties>
</file>