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417" r:id="rId5"/>
    <p:sldId id="489" r:id="rId6"/>
    <p:sldId id="470" r:id="rId7"/>
    <p:sldId id="641" r:id="rId8"/>
    <p:sldId id="642" r:id="rId9"/>
    <p:sldId id="473" r:id="rId10"/>
    <p:sldId id="554" r:id="rId11"/>
    <p:sldId id="643" r:id="rId12"/>
    <p:sldId id="471" r:id="rId13"/>
    <p:sldId id="644" r:id="rId14"/>
    <p:sldId id="556" r:id="rId15"/>
    <p:sldId id="555" r:id="rId16"/>
    <p:sldId id="472" r:id="rId17"/>
    <p:sldId id="557" r:id="rId18"/>
    <p:sldId id="558" r:id="rId19"/>
    <p:sldId id="490" r:id="rId20"/>
  </p:sldIdLst>
  <p:sldSz cx="12192000" cy="6858000"/>
  <p:notesSz cx="6858000" cy="9144000"/>
  <p:embeddedFontLst>
    <p:embeddedFont>
      <p:font typeface="Inter" panose="020B0604020202020204" charset="0"/>
      <p:regular r:id="rId23"/>
      <p:bold r:id="rId24"/>
    </p:embeddedFont>
    <p:embeddedFont>
      <p:font typeface="Inter Bold" panose="020B0604020202020204" charset="0"/>
      <p:bold r:id="rId25"/>
    </p:embeddedFont>
    <p:embeddedFont>
      <p:font typeface="Poppins SemiBold" panose="00000700000000000000" pitchFamily="2" charset="0"/>
      <p:bold r:id="rId26"/>
      <p:boldItalic r:id="rId27"/>
    </p:embeddedFont>
  </p:embeddedFontLst>
  <p:defaultTextStyle>
    <a:defPPr>
      <a:defRPr lang="en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B2D"/>
    <a:srgbClr val="B78885"/>
    <a:srgbClr val="178687"/>
    <a:srgbClr val="278484"/>
    <a:srgbClr val="FEF5F0"/>
    <a:srgbClr val="FEFAEE"/>
    <a:srgbClr val="113F73"/>
    <a:srgbClr val="007ECA"/>
    <a:srgbClr val="95B1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ve Räni" userId="161a7437-7ef4-49ec-91bf-54882f313dfe" providerId="ADAL" clId="{6D754EED-65AA-4A21-B175-6769012CF487}"/>
    <pc:docChg chg="modSld">
      <pc:chgData name="Virve Räni" userId="161a7437-7ef4-49ec-91bf-54882f313dfe" providerId="ADAL" clId="{6D754EED-65AA-4A21-B175-6769012CF487}" dt="2025-09-02T09:44:19.137" v="5" actId="20577"/>
      <pc:docMkLst>
        <pc:docMk/>
      </pc:docMkLst>
      <pc:sldChg chg="modSp mod">
        <pc:chgData name="Virve Räni" userId="161a7437-7ef4-49ec-91bf-54882f313dfe" providerId="ADAL" clId="{6D754EED-65AA-4A21-B175-6769012CF487}" dt="2025-09-02T09:44:19.137" v="5" actId="20577"/>
        <pc:sldMkLst>
          <pc:docMk/>
          <pc:sldMk cId="109165733" sldId="556"/>
        </pc:sldMkLst>
        <pc:spChg chg="mod">
          <ac:chgData name="Virve Räni" userId="161a7437-7ef4-49ec-91bf-54882f313dfe" providerId="ADAL" clId="{6D754EED-65AA-4A21-B175-6769012CF487}" dt="2025-09-02T09:44:19.137" v="5" actId="20577"/>
          <ac:spMkLst>
            <pc:docMk/>
            <pc:sldMk cId="109165733" sldId="556"/>
            <ac:spMk id="5" creationId="{79BC406D-94E4-F8E2-04F1-5E3C55B7B07C}"/>
          </ac:spMkLst>
        </pc:spChg>
      </pc:sldChg>
      <pc:sldChg chg="modSp mod">
        <pc:chgData name="Virve Räni" userId="161a7437-7ef4-49ec-91bf-54882f313dfe" providerId="ADAL" clId="{6D754EED-65AA-4A21-B175-6769012CF487}" dt="2025-09-02T09:44:15.007" v="3" actId="20577"/>
        <pc:sldMkLst>
          <pc:docMk/>
          <pc:sldMk cId="2838608381" sldId="644"/>
        </pc:sldMkLst>
        <pc:spChg chg="mod">
          <ac:chgData name="Virve Räni" userId="161a7437-7ef4-49ec-91bf-54882f313dfe" providerId="ADAL" clId="{6D754EED-65AA-4A21-B175-6769012CF487}" dt="2025-09-02T09:44:15.007" v="3" actId="20577"/>
          <ac:spMkLst>
            <pc:docMk/>
            <pc:sldMk cId="2838608381" sldId="644"/>
            <ac:spMk id="5" creationId="{C8F9C816-F533-C6F6-6632-43FAF5E2553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8B2033-DCEB-4EE5-8D74-06B1A107DB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05E87-9E14-405A-8EC3-7560300E98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2AD6E-DEDD-49A0-A4BE-7A081A9112D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941CC-E8C9-4FDE-B9E2-B4C258E0C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0A66F-906D-4597-B704-A85E8A2989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20B76-795F-4136-B2E6-506229A9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0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9C1A6-4321-41FA-B001-4140F0E2457F}" type="datetimeFigureOut">
              <a:t>02.09.2025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99514-027B-49BD-8B49-5054CA40EC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B46-E75F-42CA-84D1-20ABA0EA91A6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17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130EE5B-F23B-E4DB-13FE-697ED7C6C0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41994"/>
            <a:ext cx="6462712" cy="2694956"/>
          </a:xfrm>
        </p:spPr>
        <p:txBody>
          <a:bodyPr anchor="t" anchorCtr="0">
            <a:noAutofit/>
          </a:bodyPr>
          <a:lstStyle>
            <a:lvl1pPr algn="l">
              <a:lnSpc>
                <a:spcPct val="95000"/>
              </a:lnSpc>
              <a:defRPr sz="6200" b="0"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B97D0E-73EB-BAD4-3CFB-2138F7744F0C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AE936BE-AA0B-4172-C4F1-90132CA6197C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bg1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EEF418A-33E3-0868-30D5-750D58C8D19F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027C4A-BCFD-A430-6EC6-BF9B9906B3A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7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_Full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1999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15192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colums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970B30A-1A11-111C-7375-C4E28C8B78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03950" y="1268412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2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igh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3949" y="1268413"/>
            <a:ext cx="5364163" cy="2052637"/>
          </a:xfrm>
        </p:spPr>
        <p:txBody>
          <a:bodyPr anchor="b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03950" y="3536951"/>
            <a:ext cx="5364162" cy="227602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1C530DF0-5615-D097-6790-1E5B0817F179}"/>
              </a:ext>
            </a:extLst>
          </p:cNvPr>
          <p:cNvSpPr/>
          <p:nvPr userDrawn="1"/>
        </p:nvSpPr>
        <p:spPr>
          <a:xfrm>
            <a:off x="610509" y="832419"/>
            <a:ext cx="5202462" cy="52024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8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lang="en-US" dirty="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55AF90-CA6C-9E9E-5C3A-7308548107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218"/>
            <a:ext cx="5364162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0644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00644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559187-4E33-B7B4-8D15-856E22A8AD26}"/>
              </a:ext>
            </a:extLst>
          </p:cNvPr>
          <p:cNvCxnSpPr>
            <a:cxnSpLocks/>
          </p:cNvCxnSpPr>
          <p:nvPr userDrawn="1"/>
        </p:nvCxnSpPr>
        <p:spPr>
          <a:xfrm>
            <a:off x="5988050" y="6414621"/>
            <a:ext cx="4165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47E56-EDA9-6104-5D9F-C924F8780C79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C9CA37-0D36-8191-BBE8-0EBA7F837CA9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BCB4D6-D14A-E657-80A8-ADEE68384148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27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96033E-16B2-F7F6-089E-CB47C4A72E4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5580062" cy="205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9C816E65-AE13-D020-EC0E-E5FCD3F98B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2FFEC68-013B-C052-8EF2-43EC0E75A6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3950" y="6396621"/>
            <a:ext cx="3949138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064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uth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95386" y="4643022"/>
            <a:ext cx="6547755" cy="1236142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3FFCB1E3-6430-7B36-3E4A-D0BCB7E229BA}"/>
              </a:ext>
            </a:extLst>
          </p:cNvPr>
          <p:cNvSpPr/>
          <p:nvPr userDrawn="1"/>
        </p:nvSpPr>
        <p:spPr>
          <a:xfrm rot="10800000">
            <a:off x="623888" y="836612"/>
            <a:ext cx="1723308" cy="137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1"/>
                </a:moveTo>
                <a:lnTo>
                  <a:pt x="0" y="21600"/>
                </a:lnTo>
                <a:lnTo>
                  <a:pt x="8640" y="21600"/>
                </a:lnTo>
                <a:lnTo>
                  <a:pt x="8640" y="10801"/>
                </a:lnTo>
                <a:lnTo>
                  <a:pt x="4320" y="10801"/>
                </a:lnTo>
                <a:cubicBezTo>
                  <a:pt x="4320" y="10801"/>
                  <a:pt x="4320" y="5401"/>
                  <a:pt x="8640" y="5401"/>
                </a:cubicBezTo>
                <a:lnTo>
                  <a:pt x="8640" y="0"/>
                </a:lnTo>
                <a:cubicBezTo>
                  <a:pt x="8640" y="0"/>
                  <a:pt x="0" y="0"/>
                  <a:pt x="0" y="10801"/>
                </a:cubicBezTo>
                <a:close/>
                <a:moveTo>
                  <a:pt x="21600" y="5401"/>
                </a:moveTo>
                <a:lnTo>
                  <a:pt x="21600" y="0"/>
                </a:lnTo>
                <a:cubicBezTo>
                  <a:pt x="21600" y="0"/>
                  <a:pt x="12960" y="0"/>
                  <a:pt x="12960" y="10801"/>
                </a:cubicBezTo>
                <a:lnTo>
                  <a:pt x="12960" y="21600"/>
                </a:lnTo>
                <a:lnTo>
                  <a:pt x="21600" y="21600"/>
                </a:lnTo>
                <a:lnTo>
                  <a:pt x="21600" y="10801"/>
                </a:lnTo>
                <a:lnTo>
                  <a:pt x="17280" y="10801"/>
                </a:lnTo>
                <a:cubicBezTo>
                  <a:pt x="17280" y="10801"/>
                  <a:pt x="17280" y="5401"/>
                  <a:pt x="21600" y="540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lnSpc>
                <a:spcPct val="93000"/>
              </a:lnSpc>
              <a:defRPr sz="1800" cap="none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65829" y="1268413"/>
            <a:ext cx="9630569" cy="3114900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2800" b="0" spc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“Quote”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397722-9BD2-656F-AB8C-84A3608F65D9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8C9B42-2591-A853-1CFF-B2BEEAA36BA1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1175848-9909-5007-545C-1F2ADABDCADF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38E77D-FF10-DFD7-06B6-D5E95101DE44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Picture Placeholder 40">
            <a:extLst>
              <a:ext uri="{FF2B5EF4-FFF2-40B4-BE49-F238E27FC236}">
                <a16:creationId xmlns:a16="http://schemas.microsoft.com/office/drawing/2014/main" id="{8E73DA40-056E-A0CA-9CF7-3C98514681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829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92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Slide_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Thank you slide</a:t>
            </a:r>
          </a:p>
        </p:txBody>
      </p:sp>
      <p:sp>
        <p:nvSpPr>
          <p:cNvPr id="14" name="Picture Placeholder 40">
            <a:extLst>
              <a:ext uri="{FF2B5EF4-FFF2-40B4-BE49-F238E27FC236}">
                <a16:creationId xmlns:a16="http://schemas.microsoft.com/office/drawing/2014/main" id="{B822B543-F1AB-CFE7-EFFD-248F586968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887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2BC2FA-0D30-5C2F-5931-62B0B5A62B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3037" y="4800606"/>
            <a:ext cx="6789813" cy="93344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name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E6EF1FF-751D-4E83-81CA-AC460BA1FF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E7884FD-17EE-C642-8912-0A2B6DE88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802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72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74EC-2D5E-C21A-9C6E-B40D3F70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E198-26FE-CDB4-0E6E-95B8B272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5057-B3F3-2A40-9B41-F7887DE3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A40-73C8-4048-8140-49F5D65BB431}" type="datetimeFigureOut">
              <a:rPr lang="et-EE" smtClean="0"/>
              <a:t>02.09.2025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DFE4-4A97-5B73-A1FA-A4E96048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87FC-FCC5-92FF-B08A-8FAE7F80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E80D-6AD2-4F09-8BE9-BBDC507698A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8095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783386E9-4AC9-AC05-D73C-5748D8B66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226222-9CC4-151E-1D0E-E7E11278D1CA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7AEF9D-2EDF-226F-7EF8-9900253B468B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tx2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E8340A1-A4C3-B4A8-903B-E6AD1C96E552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7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51259C3-5465-7C2C-BA4A-EF08245C1B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94600" y="0"/>
            <a:ext cx="4597400" cy="6858000"/>
          </a:xfrm>
          <a:custGeom>
            <a:avLst/>
            <a:gdLst>
              <a:gd name="connsiteX0" fmla="*/ 1535049 w 4597400"/>
              <a:gd name="connsiteY0" fmla="*/ 0 h 6858000"/>
              <a:gd name="connsiteX1" fmla="*/ 4597400 w 4597400"/>
              <a:gd name="connsiteY1" fmla="*/ 0 h 6858000"/>
              <a:gd name="connsiteX2" fmla="*/ 4597400 w 4597400"/>
              <a:gd name="connsiteY2" fmla="*/ 6858000 h 6858000"/>
              <a:gd name="connsiteX3" fmla="*/ 1535049 w 4597400"/>
              <a:gd name="connsiteY3" fmla="*/ 6858000 h 6858000"/>
              <a:gd name="connsiteX4" fmla="*/ 0 w 4597400"/>
              <a:gd name="connsiteY4" fmla="*/ 3429000 h 6858000"/>
              <a:gd name="connsiteX5" fmla="*/ 1535049 w 45974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7400" h="6858000">
                <a:moveTo>
                  <a:pt x="1535049" y="0"/>
                </a:moveTo>
                <a:lnTo>
                  <a:pt x="4597400" y="0"/>
                </a:lnTo>
                <a:lnTo>
                  <a:pt x="4597400" y="6858000"/>
                </a:lnTo>
                <a:lnTo>
                  <a:pt x="1535049" y="6858000"/>
                </a:lnTo>
                <a:cubicBezTo>
                  <a:pt x="593027" y="6016117"/>
                  <a:pt x="0" y="4791837"/>
                  <a:pt x="0" y="3429000"/>
                </a:cubicBezTo>
                <a:cubicBezTo>
                  <a:pt x="0" y="2066163"/>
                  <a:pt x="593027" y="841883"/>
                  <a:pt x="15350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6616AE3-7059-CA28-4049-1FD2D926CC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66048" y="841994"/>
            <a:ext cx="2302064" cy="92753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4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593005B9-0C6A-A613-72D7-DAD05049A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4"/>
            <a:ext cx="8208962" cy="2484436"/>
          </a:xfrm>
        </p:spPr>
        <p:txBody>
          <a:bodyPr anchor="t" anchorCtr="0">
            <a:noAutofit/>
          </a:bodyPr>
          <a:lstStyle>
            <a:lvl1pPr algn="l">
              <a:defRPr sz="54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94E7AC-F3D3-4E49-AF79-E2577E5DB17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7" y="3536951"/>
            <a:ext cx="8208961" cy="2197099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4FF64E-8497-A211-A371-1EB95CEA8720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8E36BEB-E564-BDC5-2D0E-683B7463D71B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A31E304-8E0C-1BA3-DA8A-B2FA8A2B3396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9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0B63FBE-00C9-95E0-891B-2B4DF7E644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536950"/>
            <a:ext cx="8208962" cy="219710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1A6316-FA00-F7B0-625F-5C5C70FE690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94281D-AB6E-C8DE-96BB-CD897F804E48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B54EF8-DDA0-DB1B-14AF-6A9C645C1C71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bg1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2959C4-500F-ED38-1509-871D5B4B659B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452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9A7D0D-AD55-4BB5-927F-67EB9F19F8B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351A01D-54B1-4CD7-8EA9-62E0D922E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165258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1CAD510-2AAC-48E8-A46D-A29F5F9F0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87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_T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479570"/>
            <a:ext cx="5364163" cy="5541818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3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3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D1EF65-6FC4-E89A-FE48-A37D18ADC94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974D7-D7DF-712E-FC1A-80D95C80879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7590D4B-E844-7F04-93D3-6756624DE990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05141D-209F-2213-31A6-104F82A16275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1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0941050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21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 noChangeAspect="1"/>
          </p:cNvSpPr>
          <p:nvPr>
            <p:ph type="media" sz="quarter" idx="10" hasCustomPrompt="1"/>
          </p:nvPr>
        </p:nvSpPr>
        <p:spPr>
          <a:xfrm>
            <a:off x="623888" y="1273729"/>
            <a:ext cx="8440283" cy="4747659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68D58F-8AA8-FB7F-EF48-F29430C08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EC4F1CB-CF46-70C8-F053-0FA68D45842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89144" y="1268413"/>
            <a:ext cx="2275794" cy="474765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lnSpc>
                <a:spcPct val="110000"/>
              </a:lnSpc>
              <a:buNone/>
              <a:defRPr sz="1600"/>
            </a:lvl2pPr>
            <a:lvl3pPr marL="914400" indent="0">
              <a:lnSpc>
                <a:spcPct val="110000"/>
              </a:lnSpc>
              <a:buNone/>
              <a:defRPr sz="1600"/>
            </a:lvl3pPr>
            <a:lvl4pPr marL="1371600" indent="0">
              <a:lnSpc>
                <a:spcPct val="110000"/>
              </a:lnSpc>
              <a:buNone/>
              <a:defRPr sz="1600"/>
            </a:lvl4pPr>
            <a:lvl5pPr marL="1828800" indent="0">
              <a:lnSpc>
                <a:spcPct val="110000"/>
              </a:lnSpc>
              <a:buNone/>
              <a:defRPr sz="1600"/>
            </a:lvl5pPr>
          </a:lstStyle>
          <a:p>
            <a:pPr lvl="0"/>
            <a:r>
              <a:rPr lang="en-US"/>
              <a:t>Click to edit </a:t>
            </a:r>
            <a:r>
              <a:rPr lang="en-US" err="1"/>
              <a:t>contet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3B80-CD6D-DB45-84E3-24CAFB7A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836613"/>
            <a:ext cx="10944225" cy="1178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DABE-FC7B-C144-96F1-E13398B7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2015411"/>
            <a:ext cx="10944225" cy="4005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7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2" r:id="rId3"/>
    <p:sldLayoutId id="2147483662" r:id="rId4"/>
    <p:sldLayoutId id="2147483661" r:id="rId5"/>
    <p:sldLayoutId id="2147483664" r:id="rId6"/>
    <p:sldLayoutId id="2147483673" r:id="rId7"/>
    <p:sldLayoutId id="2147483658" r:id="rId8"/>
    <p:sldLayoutId id="2147483674" r:id="rId9"/>
    <p:sldLayoutId id="2147483675" r:id="rId10"/>
    <p:sldLayoutId id="2147483670" r:id="rId11"/>
    <p:sldLayoutId id="2147483676" r:id="rId12"/>
    <p:sldLayoutId id="2147483666" r:id="rId13"/>
    <p:sldLayoutId id="2147483665" r:id="rId14"/>
    <p:sldLayoutId id="2147483669" r:id="rId15"/>
    <p:sldLayoutId id="2147483668" r:id="rId16"/>
    <p:sldLayoutId id="2147483655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150">
          <a:solidFill>
            <a:schemeClr val="tx1"/>
          </a:solidFill>
          <a:latin typeface="+mj-lt"/>
          <a:ea typeface="Inter Semi Bold" panose="02000503000000020004" pitchFamily="2" charset="0"/>
          <a:cs typeface="Inter Semi Bold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0"/>
        </a:spcBef>
        <a:buClr>
          <a:schemeClr val="tx1"/>
        </a:buClr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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092" userDrawn="1">
          <p15:clr>
            <a:srgbClr val="F26B43"/>
          </p15:clr>
        </p15:guide>
        <p15:guide id="4" orient="horz" pos="2228" userDrawn="1">
          <p15:clr>
            <a:srgbClr val="F26B43"/>
          </p15:clr>
        </p15:guide>
        <p15:guide id="5" orient="horz" pos="3793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527" userDrawn="1">
          <p15:clr>
            <a:srgbClr val="F26B43"/>
          </p15:clr>
        </p15:guide>
        <p15:guide id="8" pos="393" userDrawn="1">
          <p15:clr>
            <a:srgbClr val="F26B43"/>
          </p15:clr>
        </p15:guide>
        <p15:guide id="9" pos="2048" userDrawn="1">
          <p15:clr>
            <a:srgbClr val="F26B43"/>
          </p15:clr>
        </p15:guide>
        <p15:guide id="10" pos="2116" userDrawn="1">
          <p15:clr>
            <a:srgbClr val="F26B43"/>
          </p15:clr>
        </p15:guide>
        <p15:guide id="11" pos="2184" userDrawn="1">
          <p15:clr>
            <a:srgbClr val="F26B43"/>
          </p15:clr>
        </p15:guide>
        <p15:guide id="12" pos="3772" userDrawn="1">
          <p15:clr>
            <a:srgbClr val="F26B43"/>
          </p15:clr>
        </p15:guide>
        <p15:guide id="13" pos="3908" userDrawn="1">
          <p15:clr>
            <a:srgbClr val="F26B43"/>
          </p15:clr>
        </p15:guide>
        <p15:guide id="14" pos="5496" userDrawn="1">
          <p15:clr>
            <a:srgbClr val="F26B43"/>
          </p15:clr>
        </p15:guide>
        <p15:guide id="15" pos="5564" userDrawn="1">
          <p15:clr>
            <a:srgbClr val="F26B43"/>
          </p15:clr>
        </p15:guide>
        <p15:guide id="16" pos="5632" userDrawn="1">
          <p15:clr>
            <a:srgbClr val="F26B43"/>
          </p15:clr>
        </p15:guide>
        <p15:guide id="17" pos="7287" userDrawn="1">
          <p15:clr>
            <a:srgbClr val="F26B43"/>
          </p15:clr>
        </p15:guide>
        <p15:guide id="18" orient="horz" pos="3612" userDrawn="1">
          <p15:clr>
            <a:srgbClr val="F26B43"/>
          </p15:clr>
        </p15:guide>
        <p15:guide id="19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82D4282-6F49-4A70-83AA-7E8F5DD5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6255884" cy="4897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Poppins SemiBold"/>
              </a:rPr>
              <a:t>Vali </a:t>
            </a:r>
            <a:r>
              <a:rPr lang="en-US" err="1">
                <a:cs typeface="Poppins SemiBold"/>
              </a:rPr>
              <a:t>Andmetarkus</a:t>
            </a:r>
            <a:r>
              <a:rPr lang="en-US">
                <a:cs typeface="Poppins SemiBold"/>
              </a:rPr>
              <a:t>!</a:t>
            </a:r>
            <a:endParaRPr lang="en-US"/>
          </a:p>
        </p:txBody>
      </p:sp>
      <p:pic>
        <p:nvPicPr>
          <p:cNvPr id="3" name="Picture Placeholder 11" descr="A person sitting at a table&#10;&#10;AI-generated content may be incorrect.">
            <a:extLst>
              <a:ext uri="{FF2B5EF4-FFF2-40B4-BE49-F238E27FC236}">
                <a16:creationId xmlns:a16="http://schemas.microsoft.com/office/drawing/2014/main" id="{59426EB3-96A0-6F7B-BD8A-B89C052D4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82457" y="3084343"/>
            <a:ext cx="1765059" cy="1765059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496B8E7-2B01-285F-88ED-B3ADE66A3D31}"/>
              </a:ext>
            </a:extLst>
          </p:cNvPr>
          <p:cNvSpPr txBox="1">
            <a:spLocks/>
          </p:cNvSpPr>
          <p:nvPr/>
        </p:nvSpPr>
        <p:spPr>
          <a:xfrm>
            <a:off x="2645677" y="3645338"/>
            <a:ext cx="6897763" cy="9334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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Inter"/>
              </a:rPr>
              <a:t>Virve </a:t>
            </a:r>
            <a:r>
              <a:rPr lang="en-US" err="1">
                <a:ea typeface="Inter"/>
              </a:rPr>
              <a:t>Räni</a:t>
            </a:r>
            <a:endParaRPr lang="en-US" err="1"/>
          </a:p>
          <a:p>
            <a:r>
              <a:rPr lang="en-US">
                <a:ea typeface="Inter"/>
              </a:rPr>
              <a:t>virve.rani@bcs.ee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12F7D-0F32-EA88-B041-16143FEB8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BBAC-BC5C-05AA-FECD-7B6769209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DBeaver</a:t>
            </a:r>
            <a:r>
              <a:rPr lang="en-US" dirty="0"/>
              <a:t> – </a:t>
            </a:r>
            <a:r>
              <a:rPr lang="en-US" dirty="0" err="1"/>
              <a:t>tabelite</a:t>
            </a:r>
            <a:r>
              <a:rPr lang="en-US" dirty="0"/>
              <a:t> </a:t>
            </a:r>
            <a:r>
              <a:rPr lang="en-US" dirty="0" err="1"/>
              <a:t>ühendamine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F9C816-F533-C6F6-6632-43FAF5E255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sz="2400" dirty="0" err="1">
                <a:ea typeface="Inter"/>
                <a:cs typeface="+mn-lt"/>
              </a:rPr>
              <a:t>Lahendame</a:t>
            </a:r>
            <a:r>
              <a:rPr lang="en-US" sz="2400" dirty="0">
                <a:ea typeface="Inter"/>
                <a:cs typeface="+mn-lt"/>
              </a:rPr>
              <a:t>: Day7 </a:t>
            </a:r>
            <a:r>
              <a:rPr lang="en-US" sz="2400" dirty="0">
                <a:ea typeface="Inter"/>
                <a:cs typeface="+mn-lt"/>
                <a:sym typeface="Wingdings" panose="05000000000000000000" pitchFamily="2" charset="2"/>
              </a:rPr>
              <a:t> </a:t>
            </a:r>
            <a:r>
              <a:rPr lang="en-US" sz="2400" dirty="0">
                <a:ea typeface="Inter"/>
                <a:cs typeface="+mn-lt"/>
              </a:rPr>
              <a:t>sql_ulesanded_5.txt</a:t>
            </a:r>
          </a:p>
          <a:p>
            <a:pPr marL="857250" lvl="1" indent="-342900">
              <a:lnSpc>
                <a:spcPct val="150000"/>
              </a:lnSpc>
              <a:buAutoNum type="arabicPeriod"/>
            </a:pPr>
            <a:endParaRPr lang="en-US" dirty="0">
              <a:solidFill>
                <a:srgbClr val="121212"/>
              </a:solidFill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endParaRPr lang="en-US" dirty="0">
              <a:cs typeface="+mn-lt"/>
            </a:endParaRPr>
          </a:p>
          <a:p>
            <a:pPr marL="0" indent="0">
              <a:buClr>
                <a:srgbClr val="121212"/>
              </a:buClr>
              <a:buNone/>
            </a:pPr>
            <a:endParaRPr lang="en-US" dirty="0">
              <a:cs typeface="+mn-lt"/>
            </a:endParaRPr>
          </a:p>
          <a:p>
            <a:endParaRPr lang="en-US" dirty="0"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8608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015DB-B099-C63F-0272-18252B598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95F4-10BE-C6AB-9D71-EE23E24A7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DBeaver</a:t>
            </a:r>
            <a:r>
              <a:rPr lang="en-US" dirty="0"/>
              <a:t> – </a:t>
            </a:r>
            <a:r>
              <a:rPr lang="en-US" dirty="0" err="1"/>
              <a:t>andmete</a:t>
            </a:r>
            <a:r>
              <a:rPr lang="en-US" dirty="0"/>
              <a:t> </a:t>
            </a:r>
            <a:r>
              <a:rPr lang="en-US" dirty="0" err="1"/>
              <a:t>pärimine</a:t>
            </a:r>
            <a:r>
              <a:rPr lang="en-US" dirty="0"/>
              <a:t> - </a:t>
            </a:r>
            <a:r>
              <a:rPr lang="en-US" dirty="0" err="1"/>
              <a:t>alamtabelid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BC406D-94E4-F8E2-04F1-5E3C55B7B0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sz="2400" dirty="0" err="1">
                <a:ea typeface="Inter"/>
                <a:cs typeface="+mn-lt"/>
              </a:rPr>
              <a:t>Lahendame</a:t>
            </a:r>
            <a:r>
              <a:rPr lang="en-US" sz="2400" dirty="0">
                <a:ea typeface="Inter"/>
                <a:cs typeface="+mn-lt"/>
              </a:rPr>
              <a:t>: Day7 </a:t>
            </a:r>
            <a:r>
              <a:rPr lang="en-US" sz="2400" dirty="0">
                <a:ea typeface="Inter"/>
                <a:cs typeface="+mn-lt"/>
                <a:sym typeface="Wingdings" panose="05000000000000000000" pitchFamily="2" charset="2"/>
              </a:rPr>
              <a:t> </a:t>
            </a:r>
            <a:r>
              <a:rPr lang="en-US" sz="2400" dirty="0">
                <a:ea typeface="Inter"/>
                <a:cs typeface="+mn-lt"/>
              </a:rPr>
              <a:t>sql_ulesanded_6.txt</a:t>
            </a:r>
          </a:p>
          <a:p>
            <a:pPr marL="857250" lvl="1" indent="-342900">
              <a:lnSpc>
                <a:spcPct val="150000"/>
              </a:lnSpc>
              <a:buAutoNum type="arabicPeriod"/>
            </a:pPr>
            <a:endParaRPr lang="en-US" dirty="0">
              <a:solidFill>
                <a:srgbClr val="121212"/>
              </a:solidFill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endParaRPr lang="en-US" dirty="0">
              <a:cs typeface="+mn-lt"/>
            </a:endParaRPr>
          </a:p>
          <a:p>
            <a:pPr marL="0" indent="0">
              <a:buClr>
                <a:srgbClr val="121212"/>
              </a:buClr>
              <a:buNone/>
            </a:pPr>
            <a:endParaRPr lang="en-US" dirty="0">
              <a:cs typeface="+mn-lt"/>
            </a:endParaRPr>
          </a:p>
          <a:p>
            <a:endParaRPr lang="en-US" dirty="0"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165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7CCB3-B259-3DCD-0027-751990971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BBB6-15C6-757A-20FC-DF1337597F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E3282D-2EB8-4929-1315-48292A4A9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1336" y="2675333"/>
            <a:ext cx="6575007" cy="357043"/>
          </a:xfrm>
        </p:spPr>
        <p:txBody>
          <a:bodyPr/>
          <a:lstStyle/>
          <a:p>
            <a:r>
              <a:rPr lang="en-US" err="1"/>
              <a:t>Lõunapaus</a:t>
            </a:r>
            <a:r>
              <a:rPr lang="en-US"/>
              <a:t> 12:15-13:15</a:t>
            </a:r>
          </a:p>
        </p:txBody>
      </p:sp>
    </p:spTree>
    <p:extLst>
      <p:ext uri="{BB962C8B-B14F-4D97-AF65-F5344CB8AC3E}">
        <p14:creationId xmlns:p14="http://schemas.microsoft.com/office/powerpoint/2010/main" val="225024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CAB85-ABDF-A4AE-95F6-18C60EA2F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4C5-FDD9-B59E-7AE1-995A6BC4E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DBeaver</a:t>
            </a:r>
            <a:r>
              <a:rPr lang="en-US"/>
              <a:t> – </a:t>
            </a:r>
            <a:r>
              <a:rPr lang="en-US" err="1"/>
              <a:t>andmete</a:t>
            </a:r>
            <a:r>
              <a:rPr lang="en-US"/>
              <a:t> </a:t>
            </a:r>
            <a:r>
              <a:rPr lang="en-US" err="1"/>
              <a:t>lisamine</a:t>
            </a:r>
            <a:r>
              <a:rPr lang="en-US"/>
              <a:t> </a:t>
            </a:r>
            <a:r>
              <a:rPr lang="en-US" err="1"/>
              <a:t>andmebaasi</a:t>
            </a:r>
            <a:r>
              <a:rPr lang="en-US"/>
              <a:t> SQL </a:t>
            </a:r>
            <a:r>
              <a:rPr lang="en-US" err="1"/>
              <a:t>abil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3AFA46-4814-2DAA-F416-09B34193687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CREATE</a:t>
            </a:r>
          </a:p>
          <a:p>
            <a:pPr marL="285750" indent="-285750">
              <a:lnSpc>
                <a:spcPct val="150000"/>
              </a:lnSpc>
            </a:pPr>
            <a:r>
              <a:rPr lang="en-US" sz="2000">
                <a:ea typeface="Inter"/>
                <a:cs typeface="+mn-lt"/>
              </a:rPr>
              <a:t>INSERT</a:t>
            </a:r>
            <a:endParaRPr lang="en-US" sz="2000">
              <a:cs typeface="+mn-lt"/>
            </a:endParaRPr>
          </a:p>
          <a:p>
            <a:pPr marL="285750" indent="-285750">
              <a:lnSpc>
                <a:spcPct val="150000"/>
              </a:lnSpc>
            </a:pPr>
            <a:r>
              <a:rPr lang="en-US" sz="2000">
                <a:ea typeface="Inter"/>
                <a:cs typeface="+mn-lt"/>
              </a:rPr>
              <a:t>ALTER</a:t>
            </a:r>
          </a:p>
          <a:p>
            <a:pPr marL="285750" indent="-285750">
              <a:lnSpc>
                <a:spcPct val="150000"/>
              </a:lnSpc>
            </a:pPr>
            <a:r>
              <a:rPr lang="en-US" sz="2000">
                <a:ea typeface="Inter"/>
                <a:cs typeface="+mn-lt"/>
              </a:rPr>
              <a:t>UPDATE</a:t>
            </a:r>
            <a:endParaRPr lang="en-US" sz="2000">
              <a:cs typeface="+mn-lt"/>
            </a:endParaRPr>
          </a:p>
          <a:p>
            <a:pPr marL="285750" indent="-285750">
              <a:lnSpc>
                <a:spcPct val="150000"/>
              </a:lnSpc>
            </a:pPr>
            <a:r>
              <a:rPr lang="en-US" sz="2000">
                <a:ea typeface="Inter"/>
                <a:cs typeface="+mn-lt"/>
              </a:rPr>
              <a:t>DROP</a:t>
            </a:r>
            <a:endParaRPr lang="en-US" sz="2000">
              <a:cs typeface="+mn-lt"/>
            </a:endParaRPr>
          </a:p>
          <a:p>
            <a:pPr marL="285750" indent="-285750">
              <a:lnSpc>
                <a:spcPct val="150000"/>
              </a:lnSpc>
              <a:buClr>
                <a:srgbClr val="121212"/>
              </a:buClr>
            </a:pPr>
            <a:endParaRPr lang="en-US" sz="2000">
              <a:cs typeface="+mn-lt"/>
            </a:endParaRPr>
          </a:p>
          <a:p>
            <a:pPr marL="285750" indent="-28575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  <a:cs typeface="+mn-lt"/>
              </a:rPr>
              <a:t>NB! Kui </a:t>
            </a:r>
            <a:r>
              <a:rPr lang="en-US" sz="2000" err="1">
                <a:ea typeface="Inter"/>
                <a:cs typeface="+mn-lt"/>
              </a:rPr>
              <a:t>päring</a:t>
            </a:r>
            <a:r>
              <a:rPr lang="en-US" sz="2000">
                <a:ea typeface="Inter"/>
                <a:cs typeface="+mn-lt"/>
              </a:rPr>
              <a:t> on </a:t>
            </a:r>
            <a:r>
              <a:rPr lang="en-US" sz="2000" err="1">
                <a:ea typeface="Inter"/>
                <a:cs typeface="+mn-lt"/>
              </a:rPr>
              <a:t>jooksutatud</a:t>
            </a:r>
            <a:r>
              <a:rPr lang="en-US" sz="2000">
                <a:ea typeface="Inter"/>
                <a:cs typeface="+mn-lt"/>
              </a:rPr>
              <a:t>, </a:t>
            </a:r>
            <a:r>
              <a:rPr lang="en-US" sz="2000" err="1">
                <a:ea typeface="Inter"/>
                <a:cs typeface="+mn-lt"/>
              </a:rPr>
              <a:t>siis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ei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saa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muudatusi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lihtsalt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tagasi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võtta</a:t>
            </a:r>
            <a:r>
              <a:rPr lang="en-US" sz="2000">
                <a:ea typeface="Inter"/>
                <a:cs typeface="+mn-lt"/>
              </a:rPr>
              <a:t>, </a:t>
            </a:r>
            <a:r>
              <a:rPr lang="en-US" sz="2000" err="1">
                <a:ea typeface="Inter"/>
                <a:cs typeface="+mn-lt"/>
              </a:rPr>
              <a:t>seega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tuleb</a:t>
            </a:r>
            <a:r>
              <a:rPr lang="en-US" sz="2000">
                <a:ea typeface="Inter"/>
                <a:cs typeface="+mn-lt"/>
              </a:rPr>
              <a:t> olla </a:t>
            </a:r>
            <a:r>
              <a:rPr lang="en-US" sz="2000" err="1">
                <a:ea typeface="Inter"/>
                <a:cs typeface="+mn-lt"/>
              </a:rPr>
              <a:t>kindel</a:t>
            </a:r>
            <a:r>
              <a:rPr lang="en-US" sz="2000">
                <a:ea typeface="Inter"/>
                <a:cs typeface="+mn-lt"/>
              </a:rPr>
              <a:t>, et </a:t>
            </a:r>
            <a:r>
              <a:rPr lang="en-US" sz="2000" err="1">
                <a:ea typeface="Inter"/>
                <a:cs typeface="+mn-lt"/>
              </a:rPr>
              <a:t>muudatuse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päring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teeb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õiget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asja</a:t>
            </a:r>
            <a:r>
              <a:rPr lang="en-US" sz="2000">
                <a:ea typeface="Inter"/>
                <a:cs typeface="+mn-lt"/>
              </a:rPr>
              <a:t>.</a:t>
            </a:r>
            <a:endParaRPr lang="en-US" sz="2000"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endParaRPr lang="en-US"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endParaRPr lang="en-US">
              <a:cs typeface="+mn-lt"/>
            </a:endParaRPr>
          </a:p>
          <a:p>
            <a:pPr marL="0" indent="0">
              <a:buNone/>
            </a:pPr>
            <a:endParaRPr lang="en-US">
              <a:cs typeface="+mn-lt"/>
            </a:endParaRPr>
          </a:p>
          <a:p>
            <a:endParaRPr lang="en-US"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5446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D6ECC-EA01-FFED-B7EB-B180AFB5E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AA5C-5C05-F132-EB20-4628BD955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DBeaver</a:t>
            </a:r>
            <a:r>
              <a:rPr lang="en-US"/>
              <a:t> – </a:t>
            </a:r>
            <a:r>
              <a:rPr lang="en-US" err="1"/>
              <a:t>andmetabelite</a:t>
            </a:r>
            <a:r>
              <a:rPr lang="en-US"/>
              <a:t> </a:t>
            </a:r>
            <a:r>
              <a:rPr lang="en-US" err="1"/>
              <a:t>loomine</a:t>
            </a:r>
            <a:r>
              <a:rPr lang="en-US"/>
              <a:t> ja </a:t>
            </a:r>
            <a:r>
              <a:rPr lang="en-US" err="1"/>
              <a:t>muutmine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0E0336-9570-F87B-8FD7-66C1B297155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sz="2400">
                <a:ea typeface="Inter"/>
                <a:cs typeface="+mn-lt"/>
              </a:rPr>
              <a:t>Loome </a:t>
            </a:r>
            <a:r>
              <a:rPr lang="en-US" sz="2400" err="1">
                <a:ea typeface="Inter"/>
                <a:cs typeface="+mn-lt"/>
              </a:rPr>
              <a:t>koos</a:t>
            </a:r>
            <a:r>
              <a:rPr lang="en-US" sz="2400">
                <a:ea typeface="Inter"/>
                <a:cs typeface="+mn-lt"/>
              </a:rPr>
              <a:t>: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SQL_tabeli_muutmine.sql</a:t>
            </a:r>
            <a:endParaRPr lang="en-US" sz="2400" err="1">
              <a:solidFill>
                <a:srgbClr val="121212"/>
              </a:solidFill>
              <a:ea typeface="Inter"/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endParaRPr lang="en-US">
              <a:solidFill>
                <a:srgbClr val="121212"/>
              </a:solidFill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endParaRPr lang="en-US">
              <a:cs typeface="+mn-lt"/>
            </a:endParaRPr>
          </a:p>
          <a:p>
            <a:pPr marL="0" indent="0">
              <a:buClr>
                <a:srgbClr val="121212"/>
              </a:buClr>
              <a:buNone/>
            </a:pPr>
            <a:endParaRPr lang="en-US">
              <a:cs typeface="+mn-lt"/>
            </a:endParaRPr>
          </a:p>
          <a:p>
            <a:endParaRPr lang="en-US"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507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CBF13-0577-C954-E859-4485C0A77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9D38-56B4-329D-1362-22E4CB980D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4B9BA-4701-AF0C-7FCF-4AAD3F3B4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14:45-15:00</a:t>
            </a:r>
          </a:p>
        </p:txBody>
      </p:sp>
    </p:spTree>
    <p:extLst>
      <p:ext uri="{BB962C8B-B14F-4D97-AF65-F5344CB8AC3E}">
        <p14:creationId xmlns:p14="http://schemas.microsoft.com/office/powerpoint/2010/main" val="4120372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17CE0-EED5-7349-1A94-2995DC5D7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ECAB-F0C6-2BD9-091C-411E05342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Visual Studio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4C68BD-2977-9852-E4B4-C002126270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sz="2000" dirty="0" err="1">
                <a:ea typeface="Inter"/>
                <a:cs typeface="+mn-lt"/>
              </a:rPr>
              <a:t>Andmebaasi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ühendus</a:t>
            </a:r>
            <a:endParaRPr lang="en-US" sz="2000" dirty="0">
              <a:ea typeface="Inter"/>
              <a:cs typeface="+mn-lt"/>
            </a:endParaRPr>
          </a:p>
          <a:p>
            <a:pPr marL="800100" lvl="1">
              <a:lnSpc>
                <a:spcPct val="150000"/>
              </a:lnSpc>
            </a:pPr>
            <a:r>
              <a:rPr lang="en-US" sz="2000" dirty="0">
                <a:ea typeface="Inter"/>
                <a:cs typeface="+mn-lt"/>
              </a:rPr>
              <a:t>Extensions </a:t>
            </a:r>
            <a:r>
              <a:rPr lang="en-US" sz="2000" dirty="0">
                <a:ea typeface="Inter"/>
                <a:cs typeface="+mn-lt"/>
                <a:sym typeface="Wingdings" panose="05000000000000000000" pitchFamily="2" charset="2"/>
              </a:rPr>
              <a:t> PostgreSQL Client for Visual Studio Code</a:t>
            </a:r>
          </a:p>
          <a:p>
            <a:pPr marL="800100" lvl="1">
              <a:lnSpc>
                <a:spcPct val="150000"/>
              </a:lnSpc>
            </a:pPr>
            <a:r>
              <a:rPr lang="en-US" sz="2000" dirty="0" err="1">
                <a:ea typeface="Inter"/>
                <a:cs typeface="+mn-lt"/>
                <a:sym typeface="Wingdings" panose="05000000000000000000" pitchFamily="2" charset="2"/>
              </a:rPr>
              <a:t>Ilmub</a:t>
            </a:r>
            <a:r>
              <a:rPr lang="en-US" sz="2000" dirty="0">
                <a:ea typeface="Inter"/>
                <a:cs typeface="+mn-lt"/>
                <a:sym typeface="Wingdings" panose="05000000000000000000" pitchFamily="2" charset="2"/>
              </a:rPr>
              <a:t> </a:t>
            </a:r>
            <a:r>
              <a:rPr lang="en-US" sz="2000" dirty="0" err="1">
                <a:ea typeface="Inter"/>
                <a:cs typeface="+mn-lt"/>
                <a:sym typeface="Wingdings" panose="05000000000000000000" pitchFamily="2" charset="2"/>
              </a:rPr>
              <a:t>vasakule</a:t>
            </a:r>
            <a:r>
              <a:rPr lang="en-US" sz="2000" dirty="0">
                <a:ea typeface="Inter"/>
                <a:cs typeface="+mn-lt"/>
                <a:sym typeface="Wingdings" panose="05000000000000000000" pitchFamily="2" charset="2"/>
              </a:rPr>
              <a:t> “Databases” </a:t>
            </a:r>
            <a:r>
              <a:rPr lang="en-US" sz="2000" dirty="0" err="1">
                <a:ea typeface="Inter"/>
                <a:cs typeface="+mn-lt"/>
                <a:sym typeface="Wingdings" panose="05000000000000000000" pitchFamily="2" charset="2"/>
              </a:rPr>
              <a:t>valik</a:t>
            </a:r>
            <a:r>
              <a:rPr lang="en-US" sz="2000" dirty="0">
                <a:ea typeface="Inter"/>
                <a:cs typeface="+mn-lt"/>
                <a:sym typeface="Wingdings" panose="05000000000000000000" pitchFamily="2" charset="2"/>
              </a:rPr>
              <a:t> </a:t>
            </a:r>
          </a:p>
          <a:p>
            <a:pPr marL="1200150" lvl="2">
              <a:lnSpc>
                <a:spcPct val="150000"/>
              </a:lnSpc>
            </a:pPr>
            <a:r>
              <a:rPr lang="en-US" sz="2000" dirty="0" err="1">
                <a:ea typeface="Inter"/>
                <a:cs typeface="+mn-lt"/>
                <a:sym typeface="Wingdings" panose="05000000000000000000" pitchFamily="2" charset="2"/>
              </a:rPr>
              <a:t>Ühendume</a:t>
            </a:r>
            <a:r>
              <a:rPr lang="en-US" sz="2000" dirty="0">
                <a:ea typeface="Inter"/>
                <a:cs typeface="+mn-lt"/>
                <a:sym typeface="Wingdings" panose="05000000000000000000" pitchFamily="2" charset="2"/>
              </a:rPr>
              <a:t> </a:t>
            </a:r>
            <a:r>
              <a:rPr lang="en-US" sz="2000" dirty="0" err="1">
                <a:ea typeface="Inter"/>
                <a:cs typeface="+mn-lt"/>
                <a:sym typeface="Wingdings" panose="05000000000000000000" pitchFamily="2" charset="2"/>
              </a:rPr>
              <a:t>varem</a:t>
            </a:r>
            <a:r>
              <a:rPr lang="en-US" sz="2000" dirty="0">
                <a:ea typeface="Inter"/>
                <a:cs typeface="+mn-lt"/>
                <a:sym typeface="Wingdings" panose="05000000000000000000" pitchFamily="2" charset="2"/>
              </a:rPr>
              <a:t> </a:t>
            </a:r>
            <a:r>
              <a:rPr lang="en-US" sz="2000" dirty="0" err="1">
                <a:ea typeface="Inter"/>
                <a:cs typeface="+mn-lt"/>
                <a:sym typeface="Wingdings" panose="05000000000000000000" pitchFamily="2" charset="2"/>
              </a:rPr>
              <a:t>loodud</a:t>
            </a:r>
            <a:r>
              <a:rPr lang="en-US" sz="2000" dirty="0">
                <a:ea typeface="Inter"/>
                <a:cs typeface="+mn-lt"/>
                <a:sym typeface="Wingdings" panose="05000000000000000000" pitchFamily="2" charset="2"/>
              </a:rPr>
              <a:t> “</a:t>
            </a:r>
            <a:r>
              <a:rPr lang="en-US" sz="2000" dirty="0" err="1">
                <a:ea typeface="Inter"/>
                <a:cs typeface="+mn-lt"/>
                <a:sym typeface="Wingdings" panose="05000000000000000000" pitchFamily="2" charset="2"/>
              </a:rPr>
              <a:t>salesdb</a:t>
            </a:r>
            <a:r>
              <a:rPr lang="en-US" sz="2000" dirty="0">
                <a:ea typeface="Inter"/>
                <a:cs typeface="+mn-lt"/>
                <a:sym typeface="Wingdings" panose="05000000000000000000" pitchFamily="2" charset="2"/>
              </a:rPr>
              <a:t>” </a:t>
            </a:r>
            <a:r>
              <a:rPr lang="en-US" sz="2000" dirty="0" err="1">
                <a:ea typeface="Inter"/>
                <a:cs typeface="+mn-lt"/>
                <a:sym typeface="Wingdings" panose="05000000000000000000" pitchFamily="2" charset="2"/>
              </a:rPr>
              <a:t>andmebaasiga</a:t>
            </a:r>
            <a:endParaRPr lang="en-US" sz="2000" dirty="0">
              <a:cs typeface="+mn-lt"/>
            </a:endParaRPr>
          </a:p>
          <a:p>
            <a:pPr marL="285750" indent="-285750">
              <a:lnSpc>
                <a:spcPct val="150000"/>
              </a:lnSpc>
              <a:buClr>
                <a:srgbClr val="121212"/>
              </a:buClr>
            </a:pPr>
            <a:r>
              <a:rPr lang="en-US" sz="2000" dirty="0">
                <a:ea typeface="Inter"/>
                <a:cs typeface="+mn-lt"/>
              </a:rPr>
              <a:t>SQL </a:t>
            </a:r>
            <a:r>
              <a:rPr lang="en-US" sz="2000" dirty="0" err="1">
                <a:ea typeface="Inter"/>
                <a:cs typeface="+mn-lt"/>
              </a:rPr>
              <a:t>päringute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jooksutamine</a:t>
            </a:r>
            <a:endParaRPr lang="en-US" sz="2000" dirty="0">
              <a:ea typeface="Inter"/>
              <a:cs typeface="+mn-lt"/>
            </a:endParaRPr>
          </a:p>
          <a:p>
            <a:pPr marL="800100" lvl="1">
              <a:lnSpc>
                <a:spcPct val="150000"/>
              </a:lnSpc>
              <a:buClr>
                <a:srgbClr val="121212"/>
              </a:buClr>
            </a:pPr>
            <a:r>
              <a:rPr lang="en-US" sz="2000" dirty="0">
                <a:cs typeface="+mn-lt"/>
              </a:rPr>
              <a:t>File </a:t>
            </a:r>
            <a:r>
              <a:rPr lang="en-US" sz="2000" dirty="0">
                <a:cs typeface="+mn-lt"/>
                <a:sym typeface="Wingdings" panose="05000000000000000000" pitchFamily="2" charset="2"/>
              </a:rPr>
              <a:t> New text file  Select a language: SQL</a:t>
            </a:r>
          </a:p>
          <a:p>
            <a:pPr marL="800100" lvl="1">
              <a:lnSpc>
                <a:spcPct val="150000"/>
              </a:lnSpc>
              <a:buClr>
                <a:srgbClr val="121212"/>
              </a:buClr>
            </a:pPr>
            <a:r>
              <a:rPr lang="en-US" sz="2000" dirty="0" err="1">
                <a:cs typeface="+mn-lt"/>
                <a:sym typeface="Wingdings" panose="05000000000000000000" pitchFamily="2" charset="2"/>
              </a:rPr>
              <a:t>Salvestamine</a:t>
            </a:r>
            <a:r>
              <a:rPr lang="en-US" sz="2000" dirty="0">
                <a:cs typeface="+mn-lt"/>
                <a:sym typeface="Wingdings" panose="05000000000000000000" pitchFamily="2" charset="2"/>
              </a:rPr>
              <a:t>: File  Save as</a:t>
            </a:r>
          </a:p>
          <a:p>
            <a:pPr marL="800100" lvl="1">
              <a:lnSpc>
                <a:spcPct val="150000"/>
              </a:lnSpc>
              <a:buClr>
                <a:srgbClr val="121212"/>
              </a:buClr>
            </a:pPr>
            <a:r>
              <a:rPr lang="en-US" sz="2000" dirty="0" err="1">
                <a:cs typeface="+mn-lt"/>
                <a:sym typeface="Wingdings" panose="05000000000000000000" pitchFamily="2" charset="2"/>
              </a:rPr>
              <a:t>Jooksutamisel</a:t>
            </a:r>
            <a:r>
              <a:rPr lang="en-US" sz="2000" dirty="0">
                <a:cs typeface="+mn-lt"/>
                <a:sym typeface="Wingdings" panose="05000000000000000000" pitchFamily="2" charset="2"/>
              </a:rPr>
              <a:t> vali </a:t>
            </a:r>
            <a:r>
              <a:rPr lang="en-US" sz="2000" dirty="0" err="1">
                <a:cs typeface="+mn-lt"/>
                <a:sym typeface="Wingdings" panose="05000000000000000000" pitchFamily="2" charset="2"/>
              </a:rPr>
              <a:t>õige</a:t>
            </a:r>
            <a:r>
              <a:rPr lang="en-US" sz="2000" dirty="0">
                <a:cs typeface="+mn-lt"/>
                <a:sym typeface="Wingdings" panose="05000000000000000000" pitchFamily="2" charset="2"/>
              </a:rPr>
              <a:t> </a:t>
            </a:r>
            <a:r>
              <a:rPr lang="en-US" sz="2000" dirty="0" err="1">
                <a:cs typeface="+mn-lt"/>
                <a:sym typeface="Wingdings" panose="05000000000000000000" pitchFamily="2" charset="2"/>
              </a:rPr>
              <a:t>andmebaas</a:t>
            </a:r>
            <a:r>
              <a:rPr lang="en-US" sz="2000" dirty="0">
                <a:cs typeface="+mn-lt"/>
                <a:sym typeface="Wingdings" panose="05000000000000000000" pitchFamily="2" charset="2"/>
              </a:rPr>
              <a:t> ja </a:t>
            </a:r>
            <a:r>
              <a:rPr lang="en-US" sz="2000" dirty="0" err="1">
                <a:cs typeface="+mn-lt"/>
                <a:sym typeface="Wingdings" panose="05000000000000000000" pitchFamily="2" charset="2"/>
              </a:rPr>
              <a:t>skeem</a:t>
            </a:r>
            <a:r>
              <a:rPr lang="en-US" sz="2000" dirty="0">
                <a:cs typeface="+mn-lt"/>
                <a:sym typeface="Wingdings" panose="05000000000000000000" pitchFamily="2" charset="2"/>
              </a:rPr>
              <a:t> </a:t>
            </a:r>
            <a:r>
              <a:rPr lang="en-US" sz="2000" dirty="0" err="1">
                <a:cs typeface="+mn-lt"/>
                <a:sym typeface="Wingdings" panose="05000000000000000000" pitchFamily="2" charset="2"/>
              </a:rPr>
              <a:t>ülevalt</a:t>
            </a:r>
            <a:endParaRPr lang="en-US" sz="2000" dirty="0"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endParaRPr lang="en-US" dirty="0"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endParaRPr lang="en-US" dirty="0">
              <a:cs typeface="+mn-lt"/>
            </a:endParaRPr>
          </a:p>
          <a:p>
            <a:pPr marL="0" indent="0">
              <a:buNone/>
            </a:pPr>
            <a:endParaRPr lang="en-US" dirty="0">
              <a:cs typeface="+mn-lt"/>
            </a:endParaRPr>
          </a:p>
          <a:p>
            <a:endParaRPr lang="en-US" dirty="0"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177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0372B-A5B8-260D-C940-47B5F56C1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91BE-55D8-719B-FCEB-18D326A15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Päevakava</a:t>
            </a:r>
            <a:r>
              <a:rPr lang="en-US" sz="3600" b="1">
                <a:ea typeface="+mj-lt"/>
                <a:cs typeface="+mj-lt"/>
              </a:rPr>
              <a:t> - VII </a:t>
            </a:r>
            <a:r>
              <a:rPr lang="en-US" sz="3600" b="1" err="1">
                <a:ea typeface="+mj-lt"/>
                <a:cs typeface="+mj-lt"/>
              </a:rPr>
              <a:t>päev</a:t>
            </a:r>
            <a:endParaRPr lang="en-US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805DDA-288D-DB3E-2A59-EC7449C89D9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522584294"/>
              </p:ext>
            </p:extLst>
          </p:nvPr>
        </p:nvGraphicFramePr>
        <p:xfrm>
          <a:off x="623888" y="1268413"/>
          <a:ext cx="10941050" cy="409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41050">
                  <a:extLst>
                    <a:ext uri="{9D8B030D-6E8A-4147-A177-3AD203B41FA5}">
                      <a16:colId xmlns:a16="http://schemas.microsoft.com/office/drawing/2014/main" val="265845882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09:00 – 10:30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kohaliku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andmebaasi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üles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seadmine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976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10:30 – 10:45 –  Paus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82460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10:45 – 12:15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DBeaveris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andmete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üles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laadimine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ja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pärimine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0537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12:15 – 13:15 –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Lõunapaus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endParaRPr lang="en-US" b="0" i="0" u="none" strike="noStrike" noProof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82074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13:15 – 14:45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CRUD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käsud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4087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14:45 – 15:00 – Paus </a:t>
                      </a:r>
                      <a:endParaRPr lang="en-US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35736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15:00 – 16:30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Visual Studio Code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andmebaasi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päringuteks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91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DA9F0-A0F5-C46E-D262-05F5E5B7D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E485-0C35-F9F2-525E-0BEE1F627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PostgreSQL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C1C2EC-E034-3DAF-EC3F-59EA67456D8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dirty="0">
                <a:ea typeface="+mn-lt"/>
                <a:cs typeface="+mn-lt"/>
                <a:hlinkClick r:id="rId2"/>
              </a:rPr>
              <a:t>https://www.postgresql.org/</a:t>
            </a:r>
            <a:endParaRPr lang="en-US" dirty="0"/>
          </a:p>
          <a:p>
            <a:pPr marL="285750" indent="-285750">
              <a:lnSpc>
                <a:spcPct val="150000"/>
              </a:lnSpc>
            </a:pPr>
            <a:r>
              <a:rPr lang="en-US" dirty="0" err="1">
                <a:ea typeface="Inter"/>
                <a:cs typeface="+mn-lt"/>
              </a:rPr>
              <a:t>Üks</a:t>
            </a:r>
            <a:r>
              <a:rPr lang="en-US" dirty="0">
                <a:ea typeface="Inter"/>
                <a:cs typeface="+mn-lt"/>
              </a:rPr>
              <a:t> </a:t>
            </a:r>
            <a:r>
              <a:rPr lang="en-US" dirty="0" err="1">
                <a:ea typeface="Inter"/>
                <a:cs typeface="+mn-lt"/>
              </a:rPr>
              <a:t>populaarsemaid</a:t>
            </a:r>
            <a:r>
              <a:rPr lang="en-US" dirty="0">
                <a:ea typeface="Inter"/>
                <a:cs typeface="+mn-lt"/>
              </a:rPr>
              <a:t> </a:t>
            </a:r>
            <a:r>
              <a:rPr lang="en-US" dirty="0" err="1">
                <a:ea typeface="Inter"/>
                <a:cs typeface="+mn-lt"/>
              </a:rPr>
              <a:t>andmebaasi</a:t>
            </a:r>
            <a:r>
              <a:rPr lang="en-US" dirty="0">
                <a:ea typeface="Inter"/>
                <a:cs typeface="+mn-lt"/>
              </a:rPr>
              <a:t> </a:t>
            </a:r>
            <a:r>
              <a:rPr lang="en-US" dirty="0" err="1">
                <a:ea typeface="Inter"/>
                <a:cs typeface="+mn-lt"/>
              </a:rPr>
              <a:t>süsteeme</a:t>
            </a:r>
            <a:endParaRPr lang="en-US" dirty="0">
              <a:cs typeface="+mn-lt"/>
            </a:endParaRPr>
          </a:p>
          <a:p>
            <a:pPr marL="285750" indent="-285750">
              <a:lnSpc>
                <a:spcPct val="150000"/>
              </a:lnSpc>
            </a:pPr>
            <a:r>
              <a:rPr lang="en-US" dirty="0">
                <a:ea typeface="Inter"/>
                <a:cs typeface="+mn-lt"/>
              </a:rPr>
              <a:t>Enda </a:t>
            </a:r>
            <a:r>
              <a:rPr lang="en-US" dirty="0" err="1">
                <a:ea typeface="Inter"/>
                <a:cs typeface="+mn-lt"/>
              </a:rPr>
              <a:t>arvutis</a:t>
            </a:r>
            <a:r>
              <a:rPr lang="en-US" dirty="0">
                <a:ea typeface="Inter"/>
                <a:cs typeface="+mn-lt"/>
              </a:rPr>
              <a:t> </a:t>
            </a:r>
            <a:r>
              <a:rPr lang="en-US" dirty="0" err="1">
                <a:ea typeface="Inter"/>
                <a:cs typeface="+mn-lt"/>
              </a:rPr>
              <a:t>käivitamiseks</a:t>
            </a:r>
            <a:endParaRPr lang="en-US" dirty="0"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r>
              <a:rPr lang="en-US" dirty="0">
                <a:ea typeface="Inter"/>
                <a:cs typeface="+mn-lt"/>
              </a:rPr>
              <a:t>Lae </a:t>
            </a:r>
            <a:r>
              <a:rPr lang="en-US" dirty="0" err="1">
                <a:ea typeface="Inter"/>
                <a:cs typeface="+mn-lt"/>
              </a:rPr>
              <a:t>alla</a:t>
            </a:r>
            <a:r>
              <a:rPr lang="en-US" dirty="0">
                <a:ea typeface="Inter"/>
                <a:cs typeface="+mn-lt"/>
              </a:rPr>
              <a:t> </a:t>
            </a:r>
            <a:r>
              <a:rPr lang="en-US" dirty="0" err="1">
                <a:ea typeface="Inter"/>
                <a:cs typeface="+mn-lt"/>
              </a:rPr>
              <a:t>kodulehe</a:t>
            </a:r>
            <a:r>
              <a:rPr lang="en-US" dirty="0">
                <a:ea typeface="Inter"/>
                <a:cs typeface="+mn-lt"/>
              </a:rPr>
              <a:t> </a:t>
            </a:r>
            <a:r>
              <a:rPr lang="en-US" dirty="0" err="1">
                <a:ea typeface="Inter"/>
                <a:cs typeface="+mn-lt"/>
              </a:rPr>
              <a:t>kaudu</a:t>
            </a:r>
            <a:endParaRPr lang="en-US" dirty="0">
              <a:ea typeface="Inter"/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r>
              <a:rPr lang="en-US" dirty="0">
                <a:ea typeface="Inter"/>
                <a:cs typeface="+mn-lt"/>
              </a:rPr>
              <a:t>Ava .exe fail</a:t>
            </a:r>
          </a:p>
          <a:p>
            <a:pPr marL="857250" lvl="1" indent="-342900">
              <a:lnSpc>
                <a:spcPct val="150000"/>
              </a:lnSpc>
              <a:buAutoNum type="arabicPeriod"/>
            </a:pPr>
            <a:r>
              <a:rPr lang="en-US" dirty="0" err="1">
                <a:ea typeface="Inter"/>
                <a:cs typeface="+mn-lt"/>
              </a:rPr>
              <a:t>Määra</a:t>
            </a:r>
            <a:r>
              <a:rPr lang="en-US" dirty="0">
                <a:ea typeface="Inter"/>
                <a:cs typeface="+mn-lt"/>
              </a:rPr>
              <a:t> </a:t>
            </a:r>
            <a:r>
              <a:rPr lang="en-US" dirty="0" err="1">
                <a:ea typeface="Inter"/>
                <a:cs typeface="+mn-lt"/>
              </a:rPr>
              <a:t>salasõna</a:t>
            </a:r>
            <a:endParaRPr lang="en-US" dirty="0"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r>
              <a:rPr lang="en-US" dirty="0">
                <a:ea typeface="Inter"/>
                <a:cs typeface="+mn-lt"/>
              </a:rPr>
              <a:t>Ava </a:t>
            </a:r>
            <a:r>
              <a:rPr lang="en-US" dirty="0" err="1">
                <a:ea typeface="Inter"/>
                <a:cs typeface="+mn-lt"/>
              </a:rPr>
              <a:t>pgAdmin</a:t>
            </a:r>
            <a:r>
              <a:rPr lang="en-US" dirty="0">
                <a:ea typeface="Inter"/>
                <a:cs typeface="+mn-lt"/>
              </a:rPr>
              <a:t> – </a:t>
            </a:r>
            <a:r>
              <a:rPr lang="en-US" dirty="0" err="1">
                <a:ea typeface="Inter"/>
                <a:cs typeface="+mn-lt"/>
              </a:rPr>
              <a:t>käivitab</a:t>
            </a:r>
            <a:r>
              <a:rPr lang="en-US" dirty="0">
                <a:ea typeface="Inter"/>
                <a:cs typeface="+mn-lt"/>
              </a:rPr>
              <a:t> </a:t>
            </a:r>
            <a:r>
              <a:rPr lang="en-US" dirty="0" err="1">
                <a:ea typeface="Inter"/>
                <a:cs typeface="+mn-lt"/>
              </a:rPr>
              <a:t>andmebaasi</a:t>
            </a:r>
            <a:r>
              <a:rPr lang="en-US" dirty="0">
                <a:ea typeface="Inter"/>
                <a:cs typeface="+mn-lt"/>
              </a:rPr>
              <a:t> </a:t>
            </a:r>
            <a:r>
              <a:rPr lang="en-US" dirty="0" err="1">
                <a:ea typeface="Inter"/>
                <a:cs typeface="+mn-lt"/>
              </a:rPr>
              <a:t>serveri</a:t>
            </a:r>
            <a:endParaRPr lang="en-US" dirty="0"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r>
              <a:rPr lang="en-US" dirty="0">
                <a:ea typeface="Inter"/>
                <a:cs typeface="+mn-lt"/>
              </a:rPr>
              <a:t>Ava </a:t>
            </a:r>
            <a:r>
              <a:rPr lang="en-US" dirty="0" err="1">
                <a:ea typeface="Inter"/>
                <a:cs typeface="+mn-lt"/>
              </a:rPr>
              <a:t>DBeaver</a:t>
            </a:r>
            <a:r>
              <a:rPr lang="en-US" dirty="0">
                <a:ea typeface="Inter"/>
                <a:cs typeface="+mn-lt"/>
              </a:rPr>
              <a:t> ja </a:t>
            </a:r>
            <a:r>
              <a:rPr lang="en-US" dirty="0" err="1">
                <a:ea typeface="Inter"/>
                <a:cs typeface="+mn-lt"/>
              </a:rPr>
              <a:t>ühendu</a:t>
            </a:r>
            <a:r>
              <a:rPr lang="en-US" dirty="0">
                <a:ea typeface="Inter"/>
                <a:cs typeface="+mn-lt"/>
              </a:rPr>
              <a:t> </a:t>
            </a:r>
            <a:r>
              <a:rPr lang="en-US" dirty="0" err="1">
                <a:ea typeface="Inter"/>
                <a:cs typeface="+mn-lt"/>
              </a:rPr>
              <a:t>serveriga</a:t>
            </a:r>
            <a:endParaRPr lang="en-US" dirty="0">
              <a:ea typeface="Inter"/>
              <a:cs typeface="+mn-lt"/>
            </a:endParaRPr>
          </a:p>
          <a:p>
            <a:pPr marL="1257300" lvl="2" indent="-342900">
              <a:lnSpc>
                <a:spcPct val="150000"/>
              </a:lnSpc>
              <a:buFont typeface="Wingdings"/>
              <a:buChar char="§"/>
            </a:pPr>
            <a:r>
              <a:rPr lang="en-US" dirty="0">
                <a:ea typeface="Inter"/>
                <a:cs typeface="+mn-lt"/>
              </a:rPr>
              <a:t>Vali PostgreSQL</a:t>
            </a:r>
          </a:p>
          <a:p>
            <a:pPr marL="1257300" lvl="2" indent="-342900">
              <a:lnSpc>
                <a:spcPct val="150000"/>
              </a:lnSpc>
              <a:buFont typeface="Wingdings"/>
              <a:buChar char="§"/>
            </a:pPr>
            <a:r>
              <a:rPr lang="en-US" dirty="0">
                <a:ea typeface="Inter"/>
                <a:cs typeface="+mn-lt"/>
              </a:rPr>
              <a:t>Database: </a:t>
            </a:r>
            <a:r>
              <a:rPr lang="en-US" dirty="0" err="1">
                <a:ea typeface="Inter"/>
                <a:cs typeface="+mn-lt"/>
              </a:rPr>
              <a:t>kliki</a:t>
            </a:r>
            <a:r>
              <a:rPr lang="en-US" dirty="0">
                <a:ea typeface="Inter"/>
                <a:cs typeface="+mn-lt"/>
              </a:rPr>
              <a:t> “Show all databases”</a:t>
            </a:r>
            <a:endParaRPr lang="en-US" dirty="0">
              <a:cs typeface="+mn-lt"/>
            </a:endParaRPr>
          </a:p>
          <a:p>
            <a:pPr marL="1257300" lvl="2" indent="-342900">
              <a:lnSpc>
                <a:spcPct val="150000"/>
              </a:lnSpc>
              <a:buFont typeface="Wingdings"/>
              <a:buChar char="§"/>
            </a:pPr>
            <a:r>
              <a:rPr lang="en-US" dirty="0" err="1">
                <a:ea typeface="Inter"/>
                <a:cs typeface="+mn-lt"/>
              </a:rPr>
              <a:t>Sisesta</a:t>
            </a:r>
            <a:r>
              <a:rPr lang="en-US" dirty="0">
                <a:ea typeface="Inter"/>
                <a:cs typeface="+mn-lt"/>
              </a:rPr>
              <a:t> </a:t>
            </a:r>
            <a:r>
              <a:rPr lang="en-US" dirty="0" err="1">
                <a:ea typeface="Inter"/>
                <a:cs typeface="+mn-lt"/>
              </a:rPr>
              <a:t>parool</a:t>
            </a:r>
            <a:endParaRPr lang="en-US" dirty="0">
              <a:cs typeface="+mn-lt"/>
            </a:endParaRPr>
          </a:p>
          <a:p>
            <a:pPr marL="1257300" lvl="2" indent="-342900">
              <a:lnSpc>
                <a:spcPct val="150000"/>
              </a:lnSpc>
              <a:buFont typeface="Wingdings"/>
              <a:buChar char="§"/>
            </a:pPr>
            <a:r>
              <a:rPr lang="en-US" dirty="0">
                <a:ea typeface="Inter"/>
                <a:cs typeface="+mn-lt"/>
              </a:rPr>
              <a:t>Test connection, </a:t>
            </a:r>
            <a:r>
              <a:rPr lang="en-US" dirty="0" err="1">
                <a:ea typeface="Inter"/>
                <a:cs typeface="+mn-lt"/>
              </a:rPr>
              <a:t>vajadusel</a:t>
            </a:r>
            <a:r>
              <a:rPr lang="en-US" dirty="0">
                <a:ea typeface="Inter"/>
                <a:cs typeface="+mn-lt"/>
              </a:rPr>
              <a:t> </a:t>
            </a:r>
            <a:r>
              <a:rPr lang="en-US" dirty="0" err="1">
                <a:ea typeface="Inter"/>
                <a:cs typeface="+mn-lt"/>
              </a:rPr>
              <a:t>installi</a:t>
            </a:r>
            <a:r>
              <a:rPr lang="en-US" dirty="0">
                <a:ea typeface="Inter"/>
                <a:cs typeface="+mn-lt"/>
              </a:rPr>
              <a:t> </a:t>
            </a:r>
            <a:r>
              <a:rPr lang="en-US" dirty="0" err="1">
                <a:ea typeface="Inter"/>
                <a:cs typeface="+mn-lt"/>
              </a:rPr>
              <a:t>draiverid</a:t>
            </a:r>
            <a:endParaRPr lang="en-US" dirty="0">
              <a:cs typeface="+mn-lt"/>
            </a:endParaRPr>
          </a:p>
          <a:p>
            <a:pPr marL="1257300" lvl="2" indent="-342900">
              <a:lnSpc>
                <a:spcPct val="150000"/>
              </a:lnSpc>
              <a:buFont typeface="Wingdings"/>
              <a:buChar char="§"/>
            </a:pPr>
            <a:endParaRPr lang="en-US" dirty="0"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endParaRPr lang="en-US" dirty="0"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endParaRPr lang="en-US" dirty="0">
              <a:cs typeface="+mn-lt"/>
            </a:endParaRPr>
          </a:p>
          <a:p>
            <a:pPr marL="0" indent="0">
              <a:buNone/>
            </a:pPr>
            <a:endParaRPr lang="en-US" dirty="0">
              <a:cs typeface="+mn-lt"/>
            </a:endParaRPr>
          </a:p>
          <a:p>
            <a:endParaRPr lang="en-US" dirty="0"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744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68293-66B4-9531-CEB8-1310D457F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379B-8B4D-351D-FB50-463F72441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SQL – </a:t>
            </a:r>
            <a:r>
              <a:rPr lang="en-US" err="1"/>
              <a:t>tabelite</a:t>
            </a:r>
            <a:r>
              <a:rPr lang="en-US"/>
              <a:t> </a:t>
            </a:r>
            <a:r>
              <a:rPr lang="en-US" err="1"/>
              <a:t>ühendamine</a:t>
            </a:r>
          </a:p>
        </p:txBody>
      </p:sp>
      <p:pic>
        <p:nvPicPr>
          <p:cNvPr id="4" name="Content Placeholder 3" descr="A diagram of a diagram&#10;&#10;AI-generated content may be incorrect.">
            <a:extLst>
              <a:ext uri="{FF2B5EF4-FFF2-40B4-BE49-F238E27FC236}">
                <a16:creationId xmlns:a16="http://schemas.microsoft.com/office/drawing/2014/main" id="{CD786AF0-AFD6-3E5D-F34D-476B12CA5EE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05773" y="978462"/>
            <a:ext cx="3946694" cy="51299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C3A1CD-3F5D-D5BD-4A3E-F94218F8E9CB}"/>
              </a:ext>
            </a:extLst>
          </p:cNvPr>
          <p:cNvSpPr txBox="1"/>
          <p:nvPr/>
        </p:nvSpPr>
        <p:spPr>
          <a:xfrm>
            <a:off x="6007608" y="1444752"/>
            <a:ext cx="5742432" cy="129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Vaatame</a:t>
            </a:r>
            <a:r>
              <a:rPr lang="en-US" dirty="0"/>
              <a:t> </a:t>
            </a:r>
            <a:r>
              <a:rPr lang="en-US" dirty="0" err="1"/>
              <a:t>loogikat</a:t>
            </a:r>
            <a:r>
              <a:rPr lang="en-US" dirty="0"/>
              <a:t> </a:t>
            </a:r>
            <a:r>
              <a:rPr lang="en-US" dirty="0" err="1"/>
              <a:t>näite</a:t>
            </a:r>
            <a:r>
              <a:rPr lang="en-US" dirty="0"/>
              <a:t> </a:t>
            </a:r>
            <a:r>
              <a:rPr lang="en-US" dirty="0" err="1"/>
              <a:t>põhjal</a:t>
            </a:r>
            <a:r>
              <a:rPr lang="en-US" dirty="0"/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Day7: JOINS_loogika_kahe_tabeli_puhul.XLSX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13797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ABBA9-1443-F441-E763-4D5B7BA77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282F-63C7-16AB-2536-DBC56444F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SQL –  </a:t>
            </a:r>
            <a:r>
              <a:rPr lang="en-US" err="1"/>
              <a:t>päringu</a:t>
            </a:r>
            <a:r>
              <a:rPr lang="en-US"/>
              <a:t> </a:t>
            </a:r>
            <a:r>
              <a:rPr lang="en-US" err="1"/>
              <a:t>teostamise</a:t>
            </a:r>
            <a:r>
              <a:rPr lang="en-US"/>
              <a:t> </a:t>
            </a:r>
            <a:r>
              <a:rPr lang="en-US" err="1"/>
              <a:t>järjekord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17FEC3-1EB7-A1BD-48DC-8132A7DC74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ea typeface="Inter"/>
              </a:rPr>
              <a:t>1. FROM/JOIN </a:t>
            </a:r>
          </a:p>
          <a:p>
            <a:pPr lvl="1">
              <a:buFont typeface="Wingdings" panose="020B0502030000000004" pitchFamily="34" charset="0"/>
              <a:buChar char="Ø"/>
            </a:pPr>
            <a:r>
              <a:rPr lang="en-US" err="1">
                <a:ea typeface="Inter"/>
              </a:rPr>
              <a:t>Defineerib</a:t>
            </a:r>
            <a:r>
              <a:rPr lang="en-US">
                <a:ea typeface="Inter"/>
              </a:rPr>
              <a:t>, </a:t>
            </a:r>
            <a:r>
              <a:rPr lang="en-US" err="1">
                <a:ea typeface="Inter"/>
              </a:rPr>
              <a:t>milliseid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tabeleid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kasutatakse</a:t>
            </a:r>
            <a:r>
              <a:rPr lang="en-US">
                <a:ea typeface="Inter"/>
              </a:rPr>
              <a:t>.</a:t>
            </a:r>
          </a:p>
          <a:p>
            <a:pPr marL="0" indent="0">
              <a:buNone/>
            </a:pPr>
            <a:r>
              <a:rPr lang="en-US">
                <a:ea typeface="Inter"/>
              </a:rPr>
              <a:t>2. WHERE </a:t>
            </a:r>
          </a:p>
          <a:p>
            <a:pPr lvl="1">
              <a:buFont typeface="Wingdings" panose="020B0502030000000004" pitchFamily="34" charset="0"/>
              <a:buChar char="Ø"/>
            </a:pPr>
            <a:r>
              <a:rPr lang="en-US" err="1">
                <a:ea typeface="Inter"/>
              </a:rPr>
              <a:t>Filtreerib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välja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andmeread</a:t>
            </a:r>
            <a:r>
              <a:rPr lang="en-US">
                <a:ea typeface="Inter"/>
              </a:rPr>
              <a:t>, mis </a:t>
            </a:r>
            <a:r>
              <a:rPr lang="en-US" err="1">
                <a:ea typeface="Inter"/>
              </a:rPr>
              <a:t>ei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vasta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tingimustele</a:t>
            </a:r>
            <a:r>
              <a:rPr lang="en-US">
                <a:ea typeface="Inter"/>
              </a:rPr>
              <a:t>.</a:t>
            </a:r>
            <a:endParaRPr lang="en-US"/>
          </a:p>
          <a:p>
            <a:pPr marL="0" indent="0">
              <a:buNone/>
            </a:pPr>
            <a:r>
              <a:rPr lang="en-US">
                <a:ea typeface="Inter"/>
              </a:rPr>
              <a:t>3. GROUP BY </a:t>
            </a:r>
          </a:p>
          <a:p>
            <a:pPr lvl="1">
              <a:buFont typeface="Wingdings" panose="020B0502030000000004" pitchFamily="34" charset="0"/>
              <a:buChar char="Ø"/>
            </a:pPr>
            <a:r>
              <a:rPr lang="en-US" err="1">
                <a:ea typeface="Inter"/>
              </a:rPr>
              <a:t>Grupeerib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andmeread</a:t>
            </a:r>
            <a:r>
              <a:rPr lang="en-US">
                <a:ea typeface="Inter"/>
              </a:rPr>
              <a:t>.</a:t>
            </a:r>
            <a:endParaRPr lang="en-US"/>
          </a:p>
          <a:p>
            <a:pPr marL="0" indent="0">
              <a:buNone/>
            </a:pPr>
            <a:r>
              <a:rPr lang="en-US">
                <a:ea typeface="Inter"/>
              </a:rPr>
              <a:t>4. HAVING </a:t>
            </a:r>
          </a:p>
          <a:p>
            <a:pPr marL="800100" lvl="1">
              <a:buFont typeface="Wingdings" panose="020B0502030000000004" pitchFamily="34" charset="0"/>
              <a:buChar char="Ø"/>
            </a:pPr>
            <a:r>
              <a:rPr lang="en-US" err="1">
                <a:ea typeface="Inter"/>
              </a:rPr>
              <a:t>Filtreerib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välja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grupeeritud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andmeread</a:t>
            </a:r>
            <a:r>
              <a:rPr lang="en-US">
                <a:ea typeface="Inter"/>
              </a:rPr>
              <a:t>, mis </a:t>
            </a:r>
            <a:r>
              <a:rPr lang="en-US" err="1">
                <a:ea typeface="Inter"/>
              </a:rPr>
              <a:t>ei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vasta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tingimustele</a:t>
            </a:r>
            <a:r>
              <a:rPr lang="en-US">
                <a:ea typeface="Inter"/>
              </a:rPr>
              <a:t>.</a:t>
            </a:r>
          </a:p>
          <a:p>
            <a:pPr marL="0" indent="0">
              <a:buNone/>
            </a:pPr>
            <a:r>
              <a:rPr lang="en-US">
                <a:ea typeface="Inter"/>
              </a:rPr>
              <a:t>5. SELECT </a:t>
            </a:r>
          </a:p>
          <a:p>
            <a:pPr marL="800100" lvl="1">
              <a:buFont typeface="Wingdings" panose="020B0502030000000004" pitchFamily="34" charset="0"/>
              <a:buChar char="Ø"/>
            </a:pPr>
            <a:r>
              <a:rPr lang="en-US" err="1">
                <a:ea typeface="Inter"/>
              </a:rPr>
              <a:t>Valib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tulbad</a:t>
            </a:r>
            <a:r>
              <a:rPr lang="en-US">
                <a:ea typeface="Inter"/>
              </a:rPr>
              <a:t>, </a:t>
            </a:r>
            <a:r>
              <a:rPr lang="en-US" err="1">
                <a:ea typeface="Inter"/>
              </a:rPr>
              <a:t>mida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näidata</a:t>
            </a:r>
            <a:r>
              <a:rPr lang="en-US">
                <a:ea typeface="Inter"/>
              </a:rPr>
              <a:t>.</a:t>
            </a:r>
          </a:p>
          <a:p>
            <a:pPr marL="0" indent="0">
              <a:buNone/>
            </a:pPr>
            <a:r>
              <a:rPr lang="en-US">
                <a:ea typeface="Inter"/>
              </a:rPr>
              <a:t>6. ORDER BY </a:t>
            </a:r>
          </a:p>
          <a:p>
            <a:pPr marL="800100" lvl="1">
              <a:buClr>
                <a:srgbClr val="121212"/>
              </a:buClr>
              <a:buFont typeface="Wingdings" panose="020B0502030000000004" pitchFamily="34" charset="0"/>
              <a:buChar char="Ø"/>
            </a:pPr>
            <a:r>
              <a:rPr lang="en-US" err="1">
                <a:ea typeface="Inter"/>
              </a:rPr>
              <a:t>Sorteerib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valitud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andmeread</a:t>
            </a:r>
            <a:r>
              <a:rPr lang="en-US">
                <a:ea typeface="Inter"/>
              </a:rPr>
              <a:t>.</a:t>
            </a:r>
            <a:endParaRPr lang="en-US"/>
          </a:p>
          <a:p>
            <a:pPr marL="0" indent="0">
              <a:buNone/>
            </a:pPr>
            <a:r>
              <a:rPr lang="en-US">
                <a:ea typeface="Inter"/>
              </a:rPr>
              <a:t>7. LIMIT</a:t>
            </a:r>
          </a:p>
          <a:p>
            <a:pPr marL="800100" lvl="1">
              <a:buFont typeface="Wingdings" panose="020B0502030000000004" pitchFamily="34" charset="0"/>
              <a:buChar char="Ø"/>
            </a:pPr>
            <a:r>
              <a:rPr lang="en-US" err="1">
                <a:ea typeface="Inter"/>
              </a:rPr>
              <a:t>Jätab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alles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ainult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täpsustatud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arvu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ridu</a:t>
            </a:r>
            <a:r>
              <a:rPr lang="en-US">
                <a:ea typeface="Inter"/>
              </a:rPr>
              <a:t>.</a:t>
            </a:r>
            <a:endParaRPr lang="en-US"/>
          </a:p>
          <a:p>
            <a:pPr marL="800100" lvl="1">
              <a:buFont typeface="Wingdings" panose="020B0502030000000004" pitchFamily="34" charset="0"/>
              <a:buChar char="Ø"/>
            </a:pPr>
            <a:endParaRPr lang="en-US"/>
          </a:p>
          <a:p>
            <a:pPr marL="285750" indent="-285750">
              <a:buClr>
                <a:srgbClr val="121212"/>
              </a:buClr>
            </a:pPr>
            <a:r>
              <a:rPr lang="en-US" err="1">
                <a:ea typeface="Inter"/>
              </a:rPr>
              <a:t>Teostamise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järjekord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muutub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oluliseks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suuremate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päringute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puhul</a:t>
            </a:r>
            <a:r>
              <a:rPr lang="en-US">
                <a:ea typeface="Inter"/>
              </a:rPr>
              <a:t>. Mida </a:t>
            </a:r>
            <a:r>
              <a:rPr lang="en-US" err="1">
                <a:ea typeface="Inter"/>
              </a:rPr>
              <a:t>varasemas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sammus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saad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päringu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tulemusi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piirata</a:t>
            </a:r>
            <a:r>
              <a:rPr lang="en-US">
                <a:ea typeface="Inter"/>
              </a:rPr>
              <a:t>, </a:t>
            </a:r>
            <a:r>
              <a:rPr lang="en-US" err="1">
                <a:ea typeface="Inter"/>
              </a:rPr>
              <a:t>seda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optimaalsem</a:t>
            </a:r>
            <a:r>
              <a:rPr lang="en-US">
                <a:ea typeface="Inter"/>
              </a:rPr>
              <a:t> (</a:t>
            </a:r>
            <a:r>
              <a:rPr lang="en-US" err="1">
                <a:ea typeface="Inter"/>
              </a:rPr>
              <a:t>kiirem</a:t>
            </a:r>
            <a:r>
              <a:rPr lang="en-US">
                <a:ea typeface="Inter"/>
              </a:rPr>
              <a:t>) on </a:t>
            </a:r>
            <a:r>
              <a:rPr lang="en-US" err="1">
                <a:ea typeface="Inter"/>
              </a:rPr>
              <a:t>päringu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teostus</a:t>
            </a:r>
            <a:r>
              <a:rPr lang="en-US">
                <a:ea typeface="Inter"/>
              </a:rPr>
              <a:t>.</a:t>
            </a:r>
            <a:endParaRPr lang="en-US"/>
          </a:p>
          <a:p>
            <a:endParaRPr lang="en-US"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580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82FD-643F-6AFD-B782-B19E179EA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Põhilised</a:t>
            </a:r>
            <a:r>
              <a:rPr lang="en-US"/>
              <a:t> </a:t>
            </a:r>
            <a:r>
              <a:rPr lang="en-US" err="1"/>
              <a:t>andmetüübid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113B-F938-FA92-45B7-A088D0CA45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>
                <a:ea typeface="Inter"/>
              </a:rPr>
              <a:t>INT - </a:t>
            </a:r>
            <a:r>
              <a:rPr lang="en-US" sz="2400" err="1">
                <a:ea typeface="Inter"/>
              </a:rPr>
              <a:t>täisnumber</a:t>
            </a:r>
            <a:endParaRPr lang="en-US" sz="2400"/>
          </a:p>
          <a:p>
            <a:pPr>
              <a:lnSpc>
                <a:spcPct val="100000"/>
              </a:lnSpc>
            </a:pPr>
            <a:r>
              <a:rPr lang="en-US" sz="2400">
                <a:ea typeface="Inter"/>
              </a:rPr>
              <a:t>NUMERIC (x, y) - </a:t>
            </a:r>
            <a:r>
              <a:rPr lang="en-US" sz="2400" err="1">
                <a:ea typeface="Inter"/>
              </a:rPr>
              <a:t>komakohtadega</a:t>
            </a:r>
            <a:r>
              <a:rPr lang="en-US" sz="2400">
                <a:ea typeface="Inter"/>
              </a:rPr>
              <a:t> number, </a:t>
            </a:r>
            <a:r>
              <a:rPr lang="en-US" sz="2400" err="1">
                <a:ea typeface="Inter"/>
              </a:rPr>
              <a:t>kus</a:t>
            </a:r>
            <a:r>
              <a:rPr lang="en-US" sz="2400">
                <a:ea typeface="Inter"/>
              </a:rPr>
              <a:t> x </a:t>
            </a:r>
            <a:r>
              <a:rPr lang="en-US" sz="2400" err="1">
                <a:ea typeface="Inter"/>
              </a:rPr>
              <a:t>täpsustab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tulba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pikkuse</a:t>
            </a:r>
            <a:r>
              <a:rPr lang="en-US" sz="2400">
                <a:ea typeface="Inter"/>
              </a:rPr>
              <a:t> ja y </a:t>
            </a:r>
            <a:r>
              <a:rPr lang="en-US" sz="2400" err="1">
                <a:ea typeface="Inter"/>
              </a:rPr>
              <a:t>komakohtade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arvu</a:t>
            </a:r>
            <a:r>
              <a:rPr lang="en-US" sz="2400">
                <a:ea typeface="Inter"/>
              </a:rPr>
              <a:t>, </a:t>
            </a:r>
            <a:r>
              <a:rPr lang="en-US" sz="2400" err="1">
                <a:ea typeface="Inter"/>
              </a:rPr>
              <a:t>nt</a:t>
            </a:r>
            <a:r>
              <a:rPr lang="en-US" sz="2400">
                <a:ea typeface="Inter"/>
              </a:rPr>
              <a:t> 100,55 </a:t>
            </a:r>
            <a:r>
              <a:rPr lang="en-US" sz="2400" err="1">
                <a:ea typeface="Inter"/>
              </a:rPr>
              <a:t>oleks</a:t>
            </a:r>
            <a:r>
              <a:rPr lang="en-US" sz="2400">
                <a:ea typeface="Inter"/>
              </a:rPr>
              <a:t> NUMERIC(5,2)</a:t>
            </a:r>
          </a:p>
          <a:p>
            <a:pPr>
              <a:lnSpc>
                <a:spcPct val="150000"/>
              </a:lnSpc>
            </a:pPr>
            <a:r>
              <a:rPr lang="en-US" sz="2400">
                <a:ea typeface="Inter"/>
              </a:rPr>
              <a:t>TEXT – </a:t>
            </a:r>
            <a:r>
              <a:rPr lang="en-US" sz="2400" err="1">
                <a:ea typeface="Inter"/>
              </a:rPr>
              <a:t>pikkuse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piiranguteta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tekstiväli</a:t>
            </a:r>
            <a:endParaRPr lang="en-US" sz="2400"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>
                <a:ea typeface="Inter"/>
              </a:rPr>
              <a:t>VARCHAR (n) - </a:t>
            </a:r>
            <a:r>
              <a:rPr lang="en-US" sz="2400" err="1">
                <a:ea typeface="Inter"/>
              </a:rPr>
              <a:t>pikkuse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piiranguga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tekstiväli</a:t>
            </a:r>
            <a:r>
              <a:rPr lang="en-US" sz="2400">
                <a:ea typeface="Inter"/>
              </a:rPr>
              <a:t>, </a:t>
            </a:r>
            <a:r>
              <a:rPr lang="en-US" sz="2400" err="1">
                <a:ea typeface="Inter"/>
              </a:rPr>
              <a:t>kus</a:t>
            </a:r>
            <a:r>
              <a:rPr lang="en-US" sz="2400">
                <a:ea typeface="Inter"/>
              </a:rPr>
              <a:t> n </a:t>
            </a:r>
            <a:r>
              <a:rPr lang="en-US" sz="2400" err="1">
                <a:ea typeface="Inter"/>
              </a:rPr>
              <a:t>tähistab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välja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pikkust</a:t>
            </a:r>
            <a:endParaRPr lang="en-US" sz="2400"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>
                <a:ea typeface="Inter"/>
              </a:rPr>
              <a:t>BOOLEAN – </a:t>
            </a:r>
            <a:r>
              <a:rPr lang="en-US" sz="2400" err="1">
                <a:ea typeface="Inter"/>
              </a:rPr>
              <a:t>kahe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väärtusega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väli</a:t>
            </a:r>
            <a:r>
              <a:rPr lang="en-US" sz="2400">
                <a:ea typeface="Inter"/>
              </a:rPr>
              <a:t>, TRUE, FALSE ja </a:t>
            </a:r>
            <a:r>
              <a:rPr lang="en-US" sz="2400" err="1">
                <a:ea typeface="Inter"/>
              </a:rPr>
              <a:t>tühiväärtus</a:t>
            </a:r>
            <a:r>
              <a:rPr lang="en-US" sz="2400">
                <a:ea typeface="Inter"/>
              </a:rPr>
              <a:t> (NULL)</a:t>
            </a:r>
          </a:p>
          <a:p>
            <a:pPr>
              <a:lnSpc>
                <a:spcPct val="150000"/>
              </a:lnSpc>
            </a:pPr>
            <a:r>
              <a:rPr lang="en-US" sz="2400">
                <a:ea typeface="Inter"/>
              </a:rPr>
              <a:t>DATE - </a:t>
            </a:r>
            <a:r>
              <a:rPr lang="en-US" sz="2400" err="1">
                <a:ea typeface="Inter"/>
              </a:rPr>
              <a:t>kuupäev</a:t>
            </a:r>
            <a:endParaRPr lang="en-US" sz="2400"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>
                <a:ea typeface="Inter"/>
              </a:rPr>
              <a:t>TIMESTAMP - </a:t>
            </a:r>
            <a:r>
              <a:rPr lang="en-US" sz="2400" err="1">
                <a:ea typeface="Inter"/>
              </a:rPr>
              <a:t>kuupäev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kellaajaga</a:t>
            </a:r>
            <a:endParaRPr lang="en-US" sz="2400" err="1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9380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9E57D-0698-A888-A781-B5BA4506C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E8A2B-41F3-0AD3-D3F7-DF4AC897F5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4C1C95-F9A5-B2F3-AAC1-345A2C396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10:30-10:45</a:t>
            </a:r>
          </a:p>
        </p:txBody>
      </p:sp>
    </p:spTree>
    <p:extLst>
      <p:ext uri="{BB962C8B-B14F-4D97-AF65-F5344CB8AC3E}">
        <p14:creationId xmlns:p14="http://schemas.microsoft.com/office/powerpoint/2010/main" val="215648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CDB2-9145-1517-74B9-1D85A1A09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PostgreSQL </a:t>
            </a:r>
            <a:r>
              <a:rPr lang="en-US" dirty="0" err="1"/>
              <a:t>baasi</a:t>
            </a:r>
            <a:r>
              <a:rPr lang="en-US" dirty="0"/>
              <a:t> </a:t>
            </a:r>
            <a:r>
              <a:rPr lang="en-US" dirty="0" err="1"/>
              <a:t>nimetamispraktikad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3FFA0-927B-E444-49B4-38B1CC7C83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err="1"/>
              <a:t>Tabelite</a:t>
            </a:r>
            <a:r>
              <a:rPr lang="en-US" sz="2400" dirty="0"/>
              <a:t> ja </a:t>
            </a:r>
            <a:r>
              <a:rPr lang="en-US" sz="2400" dirty="0" err="1"/>
              <a:t>tulpade</a:t>
            </a:r>
            <a:r>
              <a:rPr lang="en-US" sz="2400" dirty="0"/>
              <a:t> </a:t>
            </a:r>
            <a:r>
              <a:rPr lang="en-US" sz="2400" dirty="0" err="1"/>
              <a:t>nimed</a:t>
            </a:r>
            <a:r>
              <a:rPr lang="en-US" sz="2400" dirty="0"/>
              <a:t>: 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Parim </a:t>
            </a:r>
            <a:r>
              <a:rPr lang="en-US" sz="2400" dirty="0" err="1"/>
              <a:t>praktika</a:t>
            </a:r>
            <a:r>
              <a:rPr lang="en-US" sz="2400" dirty="0"/>
              <a:t>: </a:t>
            </a:r>
            <a:r>
              <a:rPr lang="et-EE" sz="2400" b="1" dirty="0" err="1"/>
              <a:t>lowercase_with_underscores</a:t>
            </a:r>
            <a:r>
              <a:rPr lang="et-EE" sz="2400" dirty="0"/>
              <a:t> 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dirty="0" err="1"/>
              <a:t>Nt</a:t>
            </a:r>
            <a:r>
              <a:rPr lang="en-US" sz="2400" dirty="0"/>
              <a:t> </a:t>
            </a:r>
            <a:r>
              <a:rPr lang="en-US" sz="2400" dirty="0" err="1"/>
              <a:t>tabeli</a:t>
            </a:r>
            <a:r>
              <a:rPr lang="en-US" sz="2400" dirty="0"/>
              <a:t> </a:t>
            </a:r>
            <a:r>
              <a:rPr lang="en-US" sz="2400" dirty="0" err="1"/>
              <a:t>nimed</a:t>
            </a:r>
            <a:r>
              <a:rPr lang="en-US" sz="2400" dirty="0"/>
              <a:t>: </a:t>
            </a:r>
            <a:r>
              <a:rPr lang="en-US" sz="2400" dirty="0" err="1"/>
              <a:t>sales_table</a:t>
            </a:r>
            <a:r>
              <a:rPr lang="en-US" sz="2400" dirty="0"/>
              <a:t>, </a:t>
            </a:r>
            <a:r>
              <a:rPr lang="en-US" sz="2400" dirty="0" err="1"/>
              <a:t>customer_table</a:t>
            </a:r>
            <a:r>
              <a:rPr lang="en-US" sz="2400" dirty="0"/>
              <a:t>, </a:t>
            </a:r>
            <a:r>
              <a:rPr lang="en-US" sz="2400" dirty="0" err="1"/>
              <a:t>date_table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dirty="0" err="1"/>
              <a:t>Nt</a:t>
            </a:r>
            <a:r>
              <a:rPr lang="en-US" sz="2400" dirty="0"/>
              <a:t> </a:t>
            </a:r>
            <a:r>
              <a:rPr lang="en-US" sz="2400" dirty="0" err="1"/>
              <a:t>tulpade</a:t>
            </a:r>
            <a:r>
              <a:rPr lang="en-US" sz="2400" dirty="0"/>
              <a:t> </a:t>
            </a:r>
            <a:r>
              <a:rPr lang="en-US" sz="2400" dirty="0" err="1"/>
              <a:t>nimed</a:t>
            </a:r>
            <a:r>
              <a:rPr lang="en-US" sz="2400" dirty="0"/>
              <a:t>: </a:t>
            </a:r>
            <a:r>
              <a:rPr lang="en-US" sz="2400" dirty="0" err="1"/>
              <a:t>sale_id</a:t>
            </a:r>
            <a:r>
              <a:rPr lang="en-US" sz="2400" dirty="0"/>
              <a:t>, </a:t>
            </a:r>
            <a:r>
              <a:rPr lang="en-US" sz="2400" dirty="0" err="1"/>
              <a:t>customer_id</a:t>
            </a:r>
            <a:r>
              <a:rPr lang="en-US" sz="2400" dirty="0"/>
              <a:t>, </a:t>
            </a:r>
            <a:r>
              <a:rPr lang="en-US" sz="2400" dirty="0" err="1"/>
              <a:t>unit_price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Kui on </a:t>
            </a:r>
            <a:r>
              <a:rPr lang="en-US" sz="2400" dirty="0" err="1"/>
              <a:t>suurtähed</a:t>
            </a:r>
            <a:r>
              <a:rPr lang="en-US" sz="2400" dirty="0"/>
              <a:t> </a:t>
            </a:r>
            <a:r>
              <a:rPr lang="en-US" sz="2400" dirty="0" err="1"/>
              <a:t>või</a:t>
            </a:r>
            <a:r>
              <a:rPr lang="en-US" sz="2400" dirty="0"/>
              <a:t> </a:t>
            </a:r>
            <a:r>
              <a:rPr lang="en-US" sz="2400" dirty="0" err="1"/>
              <a:t>väike</a:t>
            </a:r>
            <a:r>
              <a:rPr lang="en-US" sz="2400" dirty="0"/>
              <a:t>-ja </a:t>
            </a:r>
            <a:r>
              <a:rPr lang="en-US" sz="2400" dirty="0" err="1"/>
              <a:t>suurtähed</a:t>
            </a:r>
            <a:r>
              <a:rPr lang="en-US" sz="2400" dirty="0"/>
              <a:t> </a:t>
            </a:r>
            <a:r>
              <a:rPr lang="en-US" sz="2400" dirty="0" err="1"/>
              <a:t>segamini</a:t>
            </a:r>
            <a:r>
              <a:rPr lang="en-US" sz="2400" dirty="0"/>
              <a:t>, </a:t>
            </a:r>
            <a:r>
              <a:rPr lang="en-US" sz="2400" dirty="0" err="1"/>
              <a:t>siis</a:t>
            </a:r>
            <a:r>
              <a:rPr lang="en-US" sz="2400" dirty="0"/>
              <a:t> </a:t>
            </a:r>
            <a:r>
              <a:rPr lang="en-US" sz="2400" dirty="0" err="1"/>
              <a:t>tulevad</a:t>
            </a:r>
            <a:r>
              <a:rPr lang="en-US" sz="2400" dirty="0"/>
              <a:t> </a:t>
            </a:r>
            <a:r>
              <a:rPr lang="en-US" sz="2400" dirty="0" err="1"/>
              <a:t>ümber</a:t>
            </a:r>
            <a:r>
              <a:rPr lang="en-US" sz="2400" dirty="0"/>
              <a:t> </a:t>
            </a:r>
            <a:r>
              <a:rPr lang="en-US" sz="2400" dirty="0" err="1"/>
              <a:t>jutumärgid</a:t>
            </a:r>
            <a:endParaRPr lang="et-EE" sz="2400" dirty="0"/>
          </a:p>
        </p:txBody>
      </p:sp>
    </p:spTree>
    <p:extLst>
      <p:ext uri="{BB962C8B-B14F-4D97-AF65-F5344CB8AC3E}">
        <p14:creationId xmlns:p14="http://schemas.microsoft.com/office/powerpoint/2010/main" val="30843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8CD66-B432-CE0D-D666-FC12193AE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C1C5-CFE2-C4AB-8934-6B183158A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DBeaver</a:t>
            </a:r>
            <a:r>
              <a:rPr lang="en-US"/>
              <a:t> – </a:t>
            </a:r>
            <a:r>
              <a:rPr lang="en-US" err="1"/>
              <a:t>andmete</a:t>
            </a:r>
            <a:r>
              <a:rPr lang="en-US"/>
              <a:t> </a:t>
            </a:r>
            <a:r>
              <a:rPr lang="en-US" err="1"/>
              <a:t>lisamine</a:t>
            </a:r>
            <a:r>
              <a:rPr lang="en-US"/>
              <a:t> </a:t>
            </a:r>
            <a:r>
              <a:rPr lang="en-US" err="1"/>
              <a:t>andmebaasi</a:t>
            </a:r>
            <a:r>
              <a:rPr lang="en-US"/>
              <a:t> UI </a:t>
            </a:r>
            <a:r>
              <a:rPr lang="en-US" err="1"/>
              <a:t>kaudu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EFDB5F-311B-A003-161F-6FE2F574F6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Saab </a:t>
            </a:r>
            <a:r>
              <a:rPr lang="en-US" sz="2000" dirty="0" err="1">
                <a:ea typeface="+mn-lt"/>
                <a:cs typeface="+mn-lt"/>
              </a:rPr>
              <a:t>luua</a:t>
            </a:r>
            <a:r>
              <a:rPr lang="en-US" sz="2000" dirty="0">
                <a:ea typeface="+mn-lt"/>
                <a:cs typeface="+mn-lt"/>
              </a:rPr>
              <a:t> SQL </a:t>
            </a:r>
            <a:r>
              <a:rPr lang="en-US" sz="2000" dirty="0" err="1">
                <a:ea typeface="+mn-lt"/>
                <a:cs typeface="+mn-lt"/>
              </a:rPr>
              <a:t>koodi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abil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tabeleid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või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üles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laadida</a:t>
            </a:r>
            <a:r>
              <a:rPr lang="en-US" sz="2000" dirty="0">
                <a:ea typeface="+mn-lt"/>
                <a:cs typeface="+mn-lt"/>
              </a:rPr>
              <a:t> CSV </a:t>
            </a:r>
            <a:r>
              <a:rPr lang="en-US" sz="2000" dirty="0" err="1">
                <a:ea typeface="+mn-lt"/>
                <a:cs typeface="+mn-lt"/>
              </a:rPr>
              <a:t>faile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</a:pPr>
            <a:r>
              <a:rPr lang="en-US" sz="2000" dirty="0" err="1">
                <a:ea typeface="+mn-lt"/>
                <a:cs typeface="+mn-lt"/>
              </a:rPr>
              <a:t>Esiteks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loome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andmebaasi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>
                <a:ea typeface="Inter"/>
                <a:cs typeface="+mn-lt"/>
              </a:rPr>
              <a:t>"</a:t>
            </a:r>
            <a:r>
              <a:rPr lang="en-US" sz="2000" dirty="0" err="1">
                <a:ea typeface="Inter"/>
                <a:cs typeface="+mn-lt"/>
              </a:rPr>
              <a:t>salesdb</a:t>
            </a:r>
            <a:r>
              <a:rPr lang="en-US" sz="2000" dirty="0">
                <a:ea typeface="Inter"/>
                <a:cs typeface="+mn-lt"/>
              </a:rPr>
              <a:t>“: Databases </a:t>
            </a:r>
            <a:r>
              <a:rPr lang="en-US" sz="2000" dirty="0" err="1">
                <a:ea typeface="Inter"/>
                <a:cs typeface="+mn-lt"/>
              </a:rPr>
              <a:t>parem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klõps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>
                <a:ea typeface="Inter"/>
                <a:cs typeface="+mn-lt"/>
                <a:sym typeface="Wingdings" panose="05000000000000000000" pitchFamily="2" charset="2"/>
              </a:rPr>
              <a:t> Create new database </a:t>
            </a:r>
            <a:endParaRPr lang="en-US" sz="2000" dirty="0">
              <a:ea typeface="Inter"/>
              <a:cs typeface="+mn-lt"/>
            </a:endParaRPr>
          </a:p>
          <a:p>
            <a:pPr marL="285750" indent="-285750">
              <a:lnSpc>
                <a:spcPct val="150000"/>
              </a:lnSpc>
            </a:pPr>
            <a:r>
              <a:rPr lang="en-US" sz="2000" dirty="0" err="1">
                <a:cs typeface="+mn-lt"/>
              </a:rPr>
              <a:t>Teiseks</a:t>
            </a:r>
            <a:r>
              <a:rPr lang="en-US" sz="2000" dirty="0">
                <a:cs typeface="+mn-lt"/>
              </a:rPr>
              <a:t> </a:t>
            </a:r>
            <a:r>
              <a:rPr lang="en-US" sz="2000" dirty="0" err="1">
                <a:cs typeface="+mn-lt"/>
              </a:rPr>
              <a:t>loome</a:t>
            </a:r>
            <a:r>
              <a:rPr lang="en-US" sz="2000" dirty="0">
                <a:cs typeface="+mn-lt"/>
              </a:rPr>
              <a:t> </a:t>
            </a:r>
            <a:r>
              <a:rPr lang="en-US" sz="2000" dirty="0" err="1">
                <a:cs typeface="+mn-lt"/>
              </a:rPr>
              <a:t>skeemi</a:t>
            </a:r>
            <a:r>
              <a:rPr lang="en-US" sz="2000" dirty="0">
                <a:cs typeface="+mn-lt"/>
              </a:rPr>
              <a:t> “sales”</a:t>
            </a:r>
            <a:r>
              <a:rPr lang="en-US" sz="2000" dirty="0">
                <a:ea typeface="Inter"/>
                <a:cs typeface="+mn-lt"/>
              </a:rPr>
              <a:t>: Ava </a:t>
            </a:r>
            <a:r>
              <a:rPr lang="en-US" sz="2000" dirty="0" err="1">
                <a:ea typeface="Inter"/>
                <a:cs typeface="+mn-lt"/>
              </a:rPr>
              <a:t>salesdb</a:t>
            </a:r>
            <a:r>
              <a:rPr lang="en-US" sz="2000" dirty="0">
                <a:ea typeface="Inter"/>
                <a:cs typeface="+mn-lt"/>
              </a:rPr>
              <a:t> Schemas </a:t>
            </a:r>
            <a:r>
              <a:rPr lang="en-US" sz="2000" dirty="0" err="1">
                <a:ea typeface="Inter"/>
                <a:cs typeface="+mn-lt"/>
              </a:rPr>
              <a:t>parem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klõps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>
                <a:ea typeface="Inter"/>
                <a:cs typeface="+mn-lt"/>
                <a:sym typeface="Wingdings" panose="05000000000000000000" pitchFamily="2" charset="2"/>
              </a:rPr>
              <a:t> Create new schema</a:t>
            </a:r>
            <a:endParaRPr lang="en-US" sz="2000" dirty="0">
              <a:cs typeface="+mn-lt"/>
            </a:endParaRPr>
          </a:p>
          <a:p>
            <a:pPr marL="285750" indent="-285750">
              <a:lnSpc>
                <a:spcPct val="150000"/>
              </a:lnSpc>
              <a:buClr>
                <a:srgbClr val="121212"/>
              </a:buClr>
            </a:pPr>
            <a:r>
              <a:rPr lang="en-US" sz="2000" dirty="0" err="1">
                <a:ea typeface="Inter"/>
                <a:cs typeface="+mn-lt"/>
              </a:rPr>
              <a:t>Laeme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üles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salestable</a:t>
            </a:r>
            <a:r>
              <a:rPr lang="en-US" sz="2000" dirty="0">
                <a:ea typeface="Inter"/>
                <a:cs typeface="+mn-lt"/>
              </a:rPr>
              <a:t> CSV </a:t>
            </a:r>
            <a:r>
              <a:rPr lang="en-US" sz="2000" dirty="0" err="1">
                <a:ea typeface="Inter"/>
                <a:cs typeface="+mn-lt"/>
              </a:rPr>
              <a:t>faili</a:t>
            </a:r>
            <a:endParaRPr lang="en-US" sz="2000" dirty="0">
              <a:ea typeface="Inter"/>
              <a:cs typeface="+mn-lt"/>
            </a:endParaRPr>
          </a:p>
          <a:p>
            <a:pPr marL="800100" lvl="1">
              <a:lnSpc>
                <a:spcPct val="150000"/>
              </a:lnSpc>
              <a:buAutoNum type="arabicPeriod"/>
            </a:pPr>
            <a:r>
              <a:rPr lang="en-US" sz="2000" dirty="0" err="1">
                <a:ea typeface="Inter"/>
                <a:cs typeface="+mn-lt"/>
              </a:rPr>
              <a:t>Skeemi</a:t>
            </a:r>
            <a:r>
              <a:rPr lang="en-US" sz="2000" dirty="0">
                <a:ea typeface="Inter"/>
                <a:cs typeface="+mn-lt"/>
              </a:rPr>
              <a:t> peal </a:t>
            </a:r>
            <a:r>
              <a:rPr lang="en-US" sz="2000" dirty="0" err="1">
                <a:ea typeface="Inter"/>
                <a:cs typeface="+mn-lt"/>
              </a:rPr>
              <a:t>parem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klõps</a:t>
            </a:r>
            <a:r>
              <a:rPr lang="en-US" sz="2000" dirty="0">
                <a:ea typeface="Inter"/>
                <a:cs typeface="+mn-lt"/>
              </a:rPr>
              <a:t> ja "Import Data"</a:t>
            </a:r>
            <a:endParaRPr lang="en-US" sz="2000" dirty="0">
              <a:cs typeface="+mn-lt"/>
            </a:endParaRPr>
          </a:p>
          <a:p>
            <a:pPr marL="12001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 dirty="0" err="1">
                <a:ea typeface="Inter"/>
                <a:cs typeface="+mn-lt"/>
              </a:rPr>
              <a:t>Vaata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üle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seaded</a:t>
            </a:r>
            <a:endParaRPr lang="en-US" sz="2000" dirty="0">
              <a:cs typeface="+mn-lt"/>
            </a:endParaRPr>
          </a:p>
          <a:p>
            <a:pPr marL="12001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 dirty="0" err="1">
                <a:ea typeface="Inter"/>
                <a:cs typeface="+mn-lt"/>
              </a:rPr>
              <a:t>Võimalik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andmeid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vaadata</a:t>
            </a:r>
            <a:r>
              <a:rPr lang="en-US" sz="2000" dirty="0">
                <a:ea typeface="Inter"/>
                <a:cs typeface="+mn-lt"/>
              </a:rPr>
              <a:t> - "Preview Data"</a:t>
            </a:r>
            <a:endParaRPr lang="en-US" sz="2000" dirty="0">
              <a:cs typeface="+mn-lt"/>
            </a:endParaRPr>
          </a:p>
          <a:p>
            <a:pPr marL="12001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 dirty="0" err="1">
                <a:ea typeface="Inter"/>
                <a:cs typeface="+mn-lt"/>
              </a:rPr>
              <a:t>Võimalik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vormistust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muuta</a:t>
            </a:r>
            <a:r>
              <a:rPr lang="en-US" sz="2000" dirty="0">
                <a:ea typeface="Inter"/>
                <a:cs typeface="+mn-lt"/>
              </a:rPr>
              <a:t> - "Configure Data"</a:t>
            </a:r>
          </a:p>
          <a:p>
            <a:pPr marL="1657350" lvl="3">
              <a:lnSpc>
                <a:spcPct val="150000"/>
              </a:lnSpc>
              <a:buFont typeface="Inter" panose="020B0502030000000004" pitchFamily="34" charset="0"/>
              <a:buChar char="‣"/>
            </a:pPr>
            <a:r>
              <a:rPr lang="en-US" sz="2000" dirty="0" err="1">
                <a:ea typeface="Inter"/>
                <a:cs typeface="+mn-lt"/>
              </a:rPr>
              <a:t>Eemaldame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tulpade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pealkirjadest</a:t>
            </a:r>
            <a:r>
              <a:rPr lang="en-US" sz="2000" dirty="0">
                <a:ea typeface="Inter"/>
                <a:cs typeface="+mn-lt"/>
              </a:rPr>
              <a:t> "“ ja </a:t>
            </a:r>
            <a:r>
              <a:rPr lang="en-US" sz="2000" dirty="0" err="1">
                <a:ea typeface="Inter"/>
                <a:cs typeface="+mn-lt"/>
              </a:rPr>
              <a:t>muudame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väiketähtedeks</a:t>
            </a:r>
            <a:endParaRPr lang="en-US" sz="2000" dirty="0">
              <a:ea typeface="Inter"/>
              <a:cs typeface="+mn-lt"/>
            </a:endParaRPr>
          </a:p>
          <a:p>
            <a:pPr marL="285750">
              <a:lnSpc>
                <a:spcPct val="150000"/>
              </a:lnSpc>
            </a:pPr>
            <a:r>
              <a:rPr lang="en-US" sz="2000" dirty="0" err="1">
                <a:ea typeface="Inter"/>
                <a:cs typeface="+mn-lt"/>
              </a:rPr>
              <a:t>Laeme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samamoodi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üles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BudgetSalesRep</a:t>
            </a:r>
            <a:r>
              <a:rPr lang="en-US" sz="2000" dirty="0">
                <a:ea typeface="Inter"/>
                <a:cs typeface="+mn-lt"/>
              </a:rPr>
              <a:t> ja </a:t>
            </a:r>
            <a:r>
              <a:rPr lang="en-US" sz="2000" dirty="0" err="1">
                <a:ea typeface="Inter"/>
                <a:cs typeface="+mn-lt"/>
              </a:rPr>
              <a:t>SalesRepTable</a:t>
            </a:r>
            <a:endParaRPr lang="en-US" sz="2000" dirty="0">
              <a:ea typeface="Inter"/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endParaRPr lang="en-US" dirty="0">
              <a:solidFill>
                <a:srgbClr val="121212"/>
              </a:solidFill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endParaRPr lang="en-US" dirty="0">
              <a:cs typeface="+mn-lt"/>
            </a:endParaRPr>
          </a:p>
          <a:p>
            <a:pPr marL="0" indent="0">
              <a:buClr>
                <a:srgbClr val="121212"/>
              </a:buClr>
              <a:buNone/>
            </a:pPr>
            <a:endParaRPr lang="en-US" dirty="0">
              <a:cs typeface="+mn-lt"/>
            </a:endParaRPr>
          </a:p>
          <a:p>
            <a:endParaRPr lang="en-US" dirty="0"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14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BCS">
  <a:themeElements>
    <a:clrScheme name="Custom 18">
      <a:dk1>
        <a:srgbClr val="121212"/>
      </a:dk1>
      <a:lt1>
        <a:srgbClr val="FFFFFF"/>
      </a:lt1>
      <a:dk2>
        <a:srgbClr val="584FF5"/>
      </a:dk2>
      <a:lt2>
        <a:srgbClr val="F2F2F2"/>
      </a:lt2>
      <a:accent1>
        <a:srgbClr val="584FF5"/>
      </a:accent1>
      <a:accent2>
        <a:srgbClr val="EC6249"/>
      </a:accent2>
      <a:accent3>
        <a:srgbClr val="FAE060"/>
      </a:accent3>
      <a:accent4>
        <a:srgbClr val="54BA77"/>
      </a:accent4>
      <a:accent5>
        <a:srgbClr val="F0F0FF"/>
      </a:accent5>
      <a:accent6>
        <a:srgbClr val="EEF7F5"/>
      </a:accent6>
      <a:hlink>
        <a:srgbClr val="121212"/>
      </a:hlink>
      <a:folHlink>
        <a:srgbClr val="121212"/>
      </a:folHlink>
    </a:clrScheme>
    <a:fontScheme name="Custom 28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D27B8FA8976546BCD79313C588588D" ma:contentTypeVersion="8" ma:contentTypeDescription="Create a new document." ma:contentTypeScope="" ma:versionID="a112c56f6fe148a79025c76584832af0">
  <xsd:schema xmlns:xsd="http://www.w3.org/2001/XMLSchema" xmlns:xs="http://www.w3.org/2001/XMLSchema" xmlns:p="http://schemas.microsoft.com/office/2006/metadata/properties" xmlns:ns2="a1a2d923-8fea-42f1-bd41-9cdfff65694e" targetNamespace="http://schemas.microsoft.com/office/2006/metadata/properties" ma:root="true" ma:fieldsID="97c8655d467eaa9470a714421e7268c0" ns2:_="">
    <xsd:import namespace="a1a2d923-8fea-42f1-bd41-9cdfff6569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2d923-8fea-42f1-bd41-9cdfff6569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F4F972-2392-44D0-AA45-41AC4FDC4A59}">
  <ds:schemaRefs>
    <ds:schemaRef ds:uri="a1a2d923-8fea-42f1-bd41-9cdfff6569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BDF4908-A52A-47DD-A794-6E02D71942F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DC439CA-6F1C-4005-ACA6-A52E04DEE0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620</Words>
  <Application>Microsoft Office PowerPoint</Application>
  <PresentationFormat>Widescreen</PresentationFormat>
  <Paragraphs>111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Wingdings</vt:lpstr>
      <vt:lpstr>Poppins SemiBold</vt:lpstr>
      <vt:lpstr>Calibri</vt:lpstr>
      <vt:lpstr>Inter Bold</vt:lpstr>
      <vt:lpstr>Arial</vt:lpstr>
      <vt:lpstr>Inter</vt:lpstr>
      <vt:lpstr>BCS</vt:lpstr>
      <vt:lpstr>Vali Andmetarkus!</vt:lpstr>
      <vt:lpstr>Päevakava - VII päev</vt:lpstr>
      <vt:lpstr>PostgreSQL</vt:lpstr>
      <vt:lpstr>SQL – tabelite ühendamine</vt:lpstr>
      <vt:lpstr>SQL –  päringu teostamise järjekord</vt:lpstr>
      <vt:lpstr>Põhilised andmetüübid</vt:lpstr>
      <vt:lpstr>Paus 10:30-10:45</vt:lpstr>
      <vt:lpstr>PostgreSQL baasi nimetamispraktikad</vt:lpstr>
      <vt:lpstr>DBeaver – andmete lisamine andmebaasi UI kaudu</vt:lpstr>
      <vt:lpstr>DBeaver – tabelite ühendamine</vt:lpstr>
      <vt:lpstr>DBeaver – andmete pärimine - alamtabelid </vt:lpstr>
      <vt:lpstr>Lõunapaus 12:15-13:15</vt:lpstr>
      <vt:lpstr>DBeaver – andmete lisamine andmebaasi SQL abil</vt:lpstr>
      <vt:lpstr>DBeaver – andmetabelite loomine ja muutmine</vt:lpstr>
      <vt:lpstr>Paus 14:45-15:00</vt:lpstr>
      <vt:lpstr>Visual Studio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Virve Räni</cp:lastModifiedBy>
  <cp:revision>36</cp:revision>
  <dcterms:created xsi:type="dcterms:W3CDTF">2021-08-27T11:35:28Z</dcterms:created>
  <dcterms:modified xsi:type="dcterms:W3CDTF">2025-09-02T09:44:30Z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0x010100C4D27B8FA8976546BCD79313C588588D</vt:lpwstr>
  </property>
</Properties>
</file>