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7" r:id="rId5"/>
    <p:sldId id="493" r:id="rId6"/>
    <p:sldId id="643" r:id="rId7"/>
    <p:sldId id="439" r:id="rId8"/>
    <p:sldId id="642" r:id="rId9"/>
    <p:sldId id="440" r:id="rId10"/>
    <p:sldId id="501" r:id="rId11"/>
    <p:sldId id="575" r:id="rId12"/>
    <p:sldId id="504" r:id="rId13"/>
    <p:sldId id="576" r:id="rId14"/>
    <p:sldId id="441" r:id="rId15"/>
    <p:sldId id="566" r:id="rId16"/>
    <p:sldId id="614" r:id="rId17"/>
    <p:sldId id="615" r:id="rId18"/>
    <p:sldId id="616" r:id="rId19"/>
    <p:sldId id="617" r:id="rId20"/>
    <p:sldId id="618" r:id="rId21"/>
    <p:sldId id="569" r:id="rId22"/>
    <p:sldId id="577" r:id="rId23"/>
    <p:sldId id="644" r:id="rId24"/>
    <p:sldId id="568" r:id="rId25"/>
    <p:sldId id="570" r:id="rId26"/>
    <p:sldId id="574" r:id="rId27"/>
    <p:sldId id="573" r:id="rId28"/>
    <p:sldId id="645" r:id="rId29"/>
  </p:sldIdLst>
  <p:sldSz cx="12192000" cy="6858000"/>
  <p:notesSz cx="6858000" cy="9144000"/>
  <p:embeddedFontLst>
    <p:embeddedFont>
      <p:font typeface="Inter" panose="020B0604020202020204" charset="0"/>
      <p:regular r:id="rId32"/>
      <p:bold r:id="rId33"/>
    </p:embeddedFont>
    <p:embeddedFont>
      <p:font typeface="Inter Bold" panose="020B0604020202020204" charset="0"/>
      <p:bold r:id="rId34"/>
    </p:embeddedFont>
    <p:embeddedFont>
      <p:font typeface="Noto Serif" panose="02020600060500020200" pitchFamily="18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bold r:id="rId39"/>
      <p:boldItalic r:id="rId40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7FE8-6F58-CB2E-1813-02335F064FDF}" v="673" dt="2025-09-10T17:02:31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10.09.2025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isikuandmed/juhendid/oigustatud-huv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Kes on </a:t>
            </a:r>
            <a:r>
              <a:rPr lang="en-US" err="1">
                <a:ea typeface="Calibri"/>
                <a:cs typeface="Calibri"/>
              </a:rPr>
              <a:t>andmesubjekt</a:t>
            </a:r>
            <a:r>
              <a:rPr lang="en-US">
                <a:ea typeface="Calibri"/>
                <a:cs typeface="Calibri"/>
              </a:rPr>
              <a:t>?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kaitse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seadus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reguleerib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lisaks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IKÜMile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Viktoriin</a:t>
            </a:r>
            <a:r>
              <a:rPr lang="en-US">
                <a:ea typeface="Calibri"/>
                <a:cs typeface="Calibri"/>
              </a:rPr>
              <a:t> – kas on </a:t>
            </a:r>
            <a:r>
              <a:rPr lang="en-US" err="1">
                <a:ea typeface="Calibri"/>
                <a:cs typeface="Calibri"/>
              </a:rPr>
              <a:t>isikuandmed</a:t>
            </a:r>
            <a:r>
              <a:rPr lang="en-US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4F0E9-07AE-0CD2-A825-3600D7BB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5C036-60BB-2163-3CFE-ED5F6A5BE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12E31-CE65-64FA-8E2C-25D81D30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 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LEPINGU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inimesega</a:t>
            </a:r>
            <a:r>
              <a:rPr lang="en-US"/>
              <a:t> </a:t>
            </a:r>
            <a:r>
              <a:rPr lang="en-US" err="1"/>
              <a:t>sõlmitud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sõlmimisele</a:t>
            </a:r>
            <a:r>
              <a:rPr lang="en-US"/>
              <a:t> </a:t>
            </a:r>
            <a:r>
              <a:rPr lang="en-US" err="1"/>
              <a:t>eelnevate</a:t>
            </a:r>
            <a:r>
              <a:rPr lang="en-US"/>
              <a:t> </a:t>
            </a:r>
            <a:r>
              <a:rPr lang="en-US" err="1"/>
              <a:t>meetmete</a:t>
            </a:r>
            <a:r>
              <a:rPr lang="en-US"/>
              <a:t> </a:t>
            </a:r>
            <a:r>
              <a:rPr lang="en-US" err="1"/>
              <a:t>võtmiseks</a:t>
            </a:r>
            <a:r>
              <a:rPr lang="en-US"/>
              <a:t> </a:t>
            </a:r>
            <a:r>
              <a:rPr lang="en-US" err="1"/>
              <a:t>vastavalt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taotlusele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SEADUSEJÄRGSE KOHUSTUSE TÄITMINE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vajalik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vastutava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juriidilise</a:t>
            </a:r>
            <a:r>
              <a:rPr lang="en-US"/>
              <a:t> </a:t>
            </a:r>
            <a:r>
              <a:rPr lang="en-US" err="1"/>
              <a:t>ehk</a:t>
            </a:r>
            <a:r>
              <a:rPr lang="en-US"/>
              <a:t> </a:t>
            </a:r>
            <a:r>
              <a:rPr lang="en-US" err="1"/>
              <a:t>seadusjärgse</a:t>
            </a:r>
            <a:r>
              <a:rPr lang="en-US"/>
              <a:t> </a:t>
            </a:r>
            <a:r>
              <a:rPr lang="en-US" err="1"/>
              <a:t>kohustuse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OLEVA ÜLESANDE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 </a:t>
            </a:r>
            <a:r>
              <a:rPr lang="en-US" err="1"/>
              <a:t>huvides</a:t>
            </a:r>
            <a:r>
              <a:rPr lang="en-US"/>
              <a:t> </a:t>
            </a:r>
            <a:r>
              <a:rPr lang="en-US" err="1"/>
              <a:t>oleva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ülesande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täitmiseks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 </a:t>
            </a: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võimu</a:t>
            </a:r>
            <a:r>
              <a:rPr lang="en-US"/>
              <a:t> </a:t>
            </a:r>
            <a:r>
              <a:rPr lang="en-US" err="1"/>
              <a:t>teostamiseks</a:t>
            </a:r>
            <a:r>
              <a:rPr lang="en-US"/>
              <a:t> on </a:t>
            </a:r>
            <a:r>
              <a:rPr lang="en-US" err="1"/>
              <a:t>reguleeritud</a:t>
            </a:r>
            <a:r>
              <a:rPr lang="en-US"/>
              <a:t> </a:t>
            </a:r>
            <a:r>
              <a:rPr lang="en-US" err="1"/>
              <a:t>siseriiklikus</a:t>
            </a:r>
            <a:r>
              <a:rPr lang="en-US"/>
              <a:t> </a:t>
            </a:r>
            <a:r>
              <a:rPr lang="en-US" err="1"/>
              <a:t>õiguses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ÕIGUSTATUD HUVI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kolmanda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 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see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põhiõigused</a:t>
            </a:r>
            <a:r>
              <a:rPr lang="en-US"/>
              <a:t> ja – </a:t>
            </a:r>
            <a:r>
              <a:rPr lang="en-US" err="1"/>
              <a:t>vabadused</a:t>
            </a:r>
            <a:r>
              <a:rPr lang="en-US"/>
              <a:t>. </a:t>
            </a:r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Hinnang</a:t>
            </a:r>
            <a:r>
              <a:rPr lang="en-US"/>
              <a:t>, kas </a:t>
            </a:r>
            <a:r>
              <a:rPr lang="en-US" err="1"/>
              <a:t>Teie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töödelda</a:t>
            </a:r>
            <a:r>
              <a:rPr lang="en-US"/>
              <a:t>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teiste</a:t>
            </a:r>
            <a:r>
              <a:rPr lang="en-US"/>
              <a:t> </a:t>
            </a:r>
            <a:r>
              <a:rPr lang="en-US" err="1"/>
              <a:t>inimeste</a:t>
            </a:r>
            <a:r>
              <a:rPr lang="en-US"/>
              <a:t> </a:t>
            </a:r>
            <a:r>
              <a:rPr lang="en-US" err="1"/>
              <a:t>huvid</a:t>
            </a:r>
            <a:r>
              <a:rPr lang="en-US"/>
              <a:t>, </a:t>
            </a:r>
            <a:r>
              <a:rPr lang="en-US" err="1"/>
              <a:t>tuleb</a:t>
            </a:r>
            <a:r>
              <a:rPr lang="en-US"/>
              <a:t> </a:t>
            </a:r>
            <a:r>
              <a:rPr lang="en-US" err="1"/>
              <a:t>anda</a:t>
            </a:r>
            <a:r>
              <a:rPr lang="en-US"/>
              <a:t> </a:t>
            </a:r>
            <a:r>
              <a:rPr lang="en-US" err="1"/>
              <a:t>konkreetse</a:t>
            </a:r>
            <a:r>
              <a:rPr lang="en-US"/>
              <a:t> </a:t>
            </a:r>
            <a:r>
              <a:rPr lang="en-US" err="1"/>
              <a:t>juhtumi</a:t>
            </a:r>
            <a:r>
              <a:rPr lang="en-US"/>
              <a:t> </a:t>
            </a:r>
            <a:r>
              <a:rPr lang="en-US" err="1"/>
              <a:t>asjaolude</a:t>
            </a:r>
            <a:r>
              <a:rPr lang="en-US"/>
              <a:t> </a:t>
            </a:r>
            <a:r>
              <a:rPr lang="en-US" err="1"/>
              <a:t>põhjal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/>
              <a:t>Loe </a:t>
            </a:r>
            <a:r>
              <a:rPr lang="en-US" err="1"/>
              <a:t>täpsemalt</a:t>
            </a:r>
            <a:r>
              <a:rPr lang="en-US"/>
              <a:t> </a:t>
            </a:r>
            <a:r>
              <a:rPr lang="en-US">
                <a:solidFill>
                  <a:srgbClr val="003087"/>
                </a:solidFill>
                <a:hlinkClick r:id="rId3"/>
              </a:rPr>
              <a:t>õigustatud huvist</a:t>
            </a:r>
            <a:r>
              <a:rPr lang="en-US">
                <a:solidFill>
                  <a:srgbClr val="003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sektori</a:t>
            </a:r>
            <a:r>
              <a:rPr lang="en-US"/>
              <a:t> </a:t>
            </a:r>
            <a:r>
              <a:rPr lang="en-US" err="1"/>
              <a:t>asutus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saa</a:t>
            </a:r>
            <a:r>
              <a:rPr lang="en-US"/>
              <a:t> </a:t>
            </a:r>
            <a:r>
              <a:rPr lang="en-US" err="1"/>
              <a:t>kohaldada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ülesannete</a:t>
            </a:r>
            <a:r>
              <a:rPr lang="en-US"/>
              <a:t> </a:t>
            </a:r>
            <a:r>
              <a:rPr lang="en-US" err="1"/>
              <a:t>täitmisel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Allikas: 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2EAB-5BCF-0D8F-0B27-38749D980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4FFB-A163-D850-127E-1FB19E27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D666A-7D37-B389-7EC2-0440E9309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CE3DB-E144-59DC-1809-36B9F1D4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töötlemise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juures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keeld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töödelda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eriliigilisi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isikuandmeid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juhtudel</a:t>
            </a:r>
            <a:r>
              <a:rPr lang="en-US">
                <a:ea typeface="Calibri"/>
                <a:cs typeface="Calibri"/>
              </a:rPr>
              <a:t>, mis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artikli</a:t>
            </a:r>
            <a:r>
              <a:rPr lang="en-US">
                <a:ea typeface="Calibri"/>
                <a:cs typeface="Calibri"/>
              </a:rPr>
              <a:t> 9 </a:t>
            </a:r>
            <a:r>
              <a:rPr lang="en-US" err="1">
                <a:ea typeface="Calibri"/>
                <a:cs typeface="Calibri"/>
              </a:rPr>
              <a:t>lõikes</a:t>
            </a:r>
            <a:r>
              <a:rPr lang="en-US">
                <a:ea typeface="Calibri"/>
                <a:cs typeface="Calibri"/>
              </a:rPr>
              <a:t>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32DF-C727-DFCC-8444-43B4524F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575B-0F7E-9547-26BC-5BE121F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CE877-3A54-10B0-1B14-D2B9750F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C4FC-F266-A1B6-11EF-FB57578C9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  <a:hlinkClick r:id="rId3"/>
              </a:rPr>
              <a:t>Isikuandmete kaitse üldmääruse artikkel 9 lõige 2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err="1">
                <a:solidFill>
                  <a:srgbClr val="000000"/>
                </a:solidFill>
              </a:rPr>
              <a:t>näeb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eriliigiliste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alustena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 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 VÕI MUU SISERIIKLIK ÕIGUSAKT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Isikuandmeid</a:t>
            </a:r>
            <a:r>
              <a:rPr lang="en-US"/>
              <a:t>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seaduse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õigusakti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teise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kaitseks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inimene</a:t>
            </a:r>
            <a:r>
              <a:rPr lang="en-US">
                <a:solidFill>
                  <a:srgbClr val="000000"/>
                </a:solidFill>
              </a:rPr>
              <a:t> on </a:t>
            </a:r>
            <a:r>
              <a:rPr lang="en-US" err="1">
                <a:solidFill>
                  <a:srgbClr val="000000"/>
                </a:solidFill>
              </a:rPr>
              <a:t>füüsiliselt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õiguslikult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võimetu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nõusolekut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andma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ÕIGUSNÕUDE KOOSTAMINE, ESITAMINE VÕI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õigusnõude</a:t>
            </a:r>
            <a:r>
              <a:rPr lang="en-US"/>
              <a:t> </a:t>
            </a:r>
            <a:r>
              <a:rPr lang="en-US" err="1"/>
              <a:t>koostamiseks</a:t>
            </a:r>
            <a:r>
              <a:rPr lang="en-US"/>
              <a:t>, </a:t>
            </a:r>
            <a:r>
              <a:rPr lang="en-US" err="1"/>
              <a:t>esitamiseks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kaitsmiseks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</a:t>
            </a:r>
            <a:r>
              <a:rPr lang="en-US" err="1"/>
              <a:t>kohtud</a:t>
            </a:r>
            <a:r>
              <a:rPr lang="en-US"/>
              <a:t> </a:t>
            </a:r>
            <a:r>
              <a:rPr lang="en-US" err="1"/>
              <a:t>täidavad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õigust</a:t>
            </a:r>
            <a:r>
              <a:rPr lang="en-US"/>
              <a:t> </a:t>
            </a:r>
            <a:r>
              <a:rPr lang="en-US" err="1"/>
              <a:t>mõistvat</a:t>
            </a:r>
            <a:r>
              <a:rPr lang="en-US"/>
              <a:t> </a:t>
            </a:r>
            <a:r>
              <a:rPr lang="en-US" err="1"/>
              <a:t>funktsiooni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ANDMESUBJEKT ON ISIKUANDMED ILMSELGELT AVALIKUSTANUD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isikuandmeid</a:t>
            </a:r>
            <a:r>
              <a:rPr lang="en-US"/>
              <a:t>, </a:t>
            </a:r>
            <a:r>
              <a:rPr lang="en-US" err="1"/>
              <a:t>mille</a:t>
            </a:r>
            <a:r>
              <a:rPr lang="en-US"/>
              <a:t> </a:t>
            </a:r>
            <a:r>
              <a:rPr lang="en-US" err="1"/>
              <a:t>andmesubjekt</a:t>
            </a:r>
            <a:r>
              <a:rPr lang="en-US"/>
              <a:t> on </a:t>
            </a:r>
            <a:r>
              <a:rPr lang="en-US" err="1"/>
              <a:t>ilmselgelt</a:t>
            </a:r>
            <a:r>
              <a:rPr lang="en-US"/>
              <a:t> </a:t>
            </a:r>
            <a:r>
              <a:rPr lang="en-US" err="1"/>
              <a:t>avalikustanud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TÖÖTLEMINE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võimalik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õiguse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 ja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 </a:t>
            </a:r>
            <a:r>
              <a:rPr lang="en-US" err="1"/>
              <a:t>huvides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 see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kahjusta</a:t>
            </a:r>
            <a:r>
              <a:rPr lang="en-US"/>
              <a:t> </a:t>
            </a:r>
            <a:r>
              <a:rPr lang="en-US" err="1"/>
              <a:t>ülemäära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 </a:t>
            </a:r>
            <a:r>
              <a:rPr lang="en-US" err="1"/>
              <a:t>õigusi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ÕIGUSPÄRASE TEGEVUSE RAAMES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Teatud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isikuandmeid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milleks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filosoofiliste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religioossete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ametiühinguliste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sihtasutuste</a:t>
            </a:r>
            <a:r>
              <a:rPr lang="en-US"/>
              <a:t>, </a:t>
            </a:r>
            <a:r>
              <a:rPr lang="en-US" err="1"/>
              <a:t>ühenduste</a:t>
            </a:r>
            <a:r>
              <a:rPr lang="en-US"/>
              <a:t> ja MTÜ-de </a:t>
            </a:r>
            <a:r>
              <a:rPr lang="en-US" err="1"/>
              <a:t>liikmelisusega</a:t>
            </a:r>
            <a:r>
              <a:rPr lang="en-US"/>
              <a:t> </a:t>
            </a:r>
            <a:r>
              <a:rPr lang="en-US" err="1"/>
              <a:t>soetud</a:t>
            </a:r>
            <a:r>
              <a:rPr lang="en-US"/>
              <a:t> </a:t>
            </a:r>
            <a:r>
              <a:rPr lang="en-US" err="1"/>
              <a:t>andmed</a:t>
            </a:r>
            <a:r>
              <a:rPr lang="en-US"/>
              <a:t>,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õiguspärase</a:t>
            </a:r>
            <a:r>
              <a:rPr lang="en-US"/>
              <a:t> </a:t>
            </a:r>
            <a:r>
              <a:rPr lang="en-US" err="1"/>
              <a:t>tegevuse</a:t>
            </a:r>
            <a:r>
              <a:rPr lang="en-US"/>
              <a:t> </a:t>
            </a:r>
            <a:r>
              <a:rPr lang="en-US" err="1"/>
              <a:t>raames</a:t>
            </a:r>
            <a:r>
              <a:rPr lang="en-US"/>
              <a:t> ja </a:t>
            </a:r>
            <a:r>
              <a:rPr lang="en-US" err="1"/>
              <a:t>vajalikke</a:t>
            </a:r>
            <a:r>
              <a:rPr lang="en-US"/>
              <a:t> </a:t>
            </a:r>
            <a:r>
              <a:rPr lang="en-US" err="1"/>
              <a:t>kaitsemeetmeid</a:t>
            </a:r>
            <a:r>
              <a:rPr lang="en-US"/>
              <a:t> </a:t>
            </a:r>
            <a:r>
              <a:rPr lang="en-US" err="1"/>
              <a:t>rakendades</a:t>
            </a:r>
            <a:r>
              <a:rPr lang="en-US"/>
              <a:t>.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laiene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avalikustamisele</a:t>
            </a:r>
            <a:r>
              <a:rPr lang="en-US"/>
              <a:t> </a:t>
            </a:r>
            <a:r>
              <a:rPr lang="en-US" err="1"/>
              <a:t>ilma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nõusolekuta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Reeglina</a:t>
            </a:r>
            <a:r>
              <a:rPr lang="en-US"/>
              <a:t> on </a:t>
            </a:r>
            <a:r>
              <a:rPr lang="en-US" err="1"/>
              <a:t>eriliigiliste</a:t>
            </a:r>
            <a:r>
              <a:rPr lang="en-US"/>
              <a:t> </a:t>
            </a: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keelatud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välja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arvatud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juhul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esineb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mõni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ülaltoodud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õiguslikest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alustest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Allikas: </a:t>
            </a:r>
            <a:r>
              <a:rPr lang="en-US"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3087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F59C-9202-A949-3CB9-5E272F48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10.09.2025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sites/default/files/dokumendid/isikuandmete_tootleja_uldjuhend.pdf" TargetMode="External"/><Relationship Id="rId2" Type="http://schemas.openxmlformats.org/officeDocument/2006/relationships/hyperlink" Target="https://www.aki.ee/kiirelt-katte/andmekaitse-abc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HQFysa7jD3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rinfo.eu/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iigiteataja.ee/akt/104012019011?leiaKehti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1136-F650-0313-A1DC-5996467B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95A1-410B-63D4-BD13-EE2F752DE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Eriliigiliste</a:t>
            </a:r>
            <a:r>
              <a:rPr lang="en-US" sz="3600" b="1"/>
              <a:t> </a:t>
            </a:r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alused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E44-F9A7-A669-2BB8-033DCC9254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2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Õigusnõude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koostamine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esitamine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kaitsmine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Andmesubjekt</a:t>
            </a:r>
            <a:r>
              <a:rPr lang="en-US" sz="2000">
                <a:ea typeface="Inter"/>
                <a:cs typeface="+mn-lt"/>
              </a:rPr>
              <a:t> on </a:t>
            </a:r>
            <a:r>
              <a:rPr lang="en-US" sz="2000" err="1">
                <a:ea typeface="Inter"/>
                <a:cs typeface="+mn-lt"/>
              </a:rPr>
              <a:t>isikuandmed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ise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avalikastanud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Õiguspärase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tegevuse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raames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7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0DB7-ABBC-6536-EAED-E2B074AA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5AFE-F9E5-518B-9C79-BE297FF2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Andmekaitsetingimused</a:t>
            </a:r>
            <a:r>
              <a:rPr lang="en-US" b="1"/>
              <a:t> (</a:t>
            </a:r>
            <a:r>
              <a:rPr lang="en-US" b="1" err="1"/>
              <a:t>Privaatsuspoliitika</a:t>
            </a:r>
            <a:r>
              <a:rPr lang="en-US" b="1"/>
              <a:t>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1978-1A6C-E6EA-3F37-9A3C9D36EE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Dokument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andmesubjektile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info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andmiseks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töötlemise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kohta</a:t>
            </a: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Peab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sisaldama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:</a:t>
            </a:r>
            <a:endParaRPr lang="en-US"/>
          </a:p>
          <a:p>
            <a:pPr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Milliseid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kogutakse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nimi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e-mail,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asukoht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IP-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aadress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turundustegevuseks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teenuste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osutamiseks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Kellega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jagatakse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edastatakse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kolmandatele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osapooltele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(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Meta)?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ja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kaua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ning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nende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hoiustamine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turvaline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kodulehel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küpsiseid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ehk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külastaja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tegevuse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jälgimise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tehnoloogiaid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/>
          </a:p>
          <a:p>
            <a:pPr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Andmesubjektil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õigus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oma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nõusolek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töötlemiseks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igal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ajal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tagasi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võtta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7172F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13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5178-9EA6-04AF-41FB-F00766ED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0B33-2A0E-8759-0001-AFD2ECD182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624C10-1BA8-8DB0-67FC-6BB95633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1711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E1C-0873-F3D2-FEA0-382D8F614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Lõimitud</a:t>
            </a:r>
            <a:r>
              <a:rPr lang="en-US"/>
              <a:t> </a:t>
            </a:r>
            <a:r>
              <a:rPr lang="en-US" err="1"/>
              <a:t>andmekaitse</a:t>
            </a:r>
            <a:r>
              <a:rPr lang="en-US"/>
              <a:t> </a:t>
            </a:r>
            <a:r>
              <a:rPr lang="en-US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17D6-25D3-ADA4-0D38-F2A0C17192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000" err="1">
                <a:ea typeface="+mn-lt"/>
                <a:cs typeface="+mn-lt"/>
              </a:rPr>
              <a:t>Enneta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mitte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ära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tegele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tagajärgedega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tegevusse ning tema infosüsteemidesse sisse ehitatud enne isikuandmete töötlemisega alustamist; </a:t>
            </a:r>
            <a:endParaRPr lang="en-US">
              <a:cs typeface="+mn-lt"/>
            </a:endParaRPr>
          </a:p>
          <a:p>
            <a:pPr marL="342900" indent="-342900">
              <a:buClr>
                <a:srgbClr val="121212"/>
              </a:buClr>
              <a:buAutoNum type="arabicPeriod"/>
            </a:pP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korrapärasus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süsteemsus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sisse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ehitatud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infosüsteemide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disaini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arhitektuuri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äritegevusse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olles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tuumfunktsionaalsusest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Andmetöötleja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korrapäraselt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võimalikke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ohte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rakendab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vastavalt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olukorrale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täiendavaid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kaitsemeetmeid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algusest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lõpuni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turvaline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Alates </a:t>
            </a:r>
            <a:r>
              <a:rPr lang="en-US" err="1">
                <a:ea typeface="+mn-lt"/>
                <a:cs typeface="+mn-lt"/>
              </a:rPr>
              <a:t>isikuandmete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esmasest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kogumisest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hävitamiseni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rakendatud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asjakohased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ajakohastatud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turvameetmed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läbipaistev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vastutustundlik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Kõigile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kaasatud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isikutele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peab</a:t>
            </a:r>
            <a:r>
              <a:rPr lang="en-US">
                <a:ea typeface="+mn-lt"/>
                <a:cs typeface="+mn-lt"/>
              </a:rPr>
              <a:t> olema üheselt arusaadav, mis on andmetöötluse eesmärk.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Andmesubjektile on </a:t>
            </a:r>
            <a:r>
              <a:rPr lang="en-US" err="1">
                <a:ea typeface="+mn-lt"/>
                <a:cs typeface="+mn-lt"/>
              </a:rPr>
              <a:t>tagatud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eesmärgi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kui</a:t>
            </a:r>
            <a:r>
              <a:rPr lang="en-US">
                <a:ea typeface="+mn-lt"/>
                <a:cs typeface="+mn-lt"/>
              </a:rPr>
              <a:t> ta õiguste </a:t>
            </a:r>
            <a:r>
              <a:rPr lang="en-US" err="1">
                <a:ea typeface="+mn-lt"/>
                <a:cs typeface="+mn-lt"/>
              </a:rPr>
              <a:t>kohta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suhtes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kergelt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kättesaadav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selgelt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lihtsalt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sõnastatud</a:t>
            </a:r>
            <a:r>
              <a:rPr lang="en-US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Organisatsioon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sõlminud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õiguspärased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andmetöötluslepingud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6A04-A27A-59D3-2C9E-1FE4F0E95AEF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BA2B6-2FA5-96F5-681E-7E41C9F6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0D5-9B3C-162A-4B58-FF55402E5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Vaikimisi</a:t>
            </a:r>
            <a:r>
              <a:rPr lang="en-US"/>
              <a:t> </a:t>
            </a:r>
            <a:r>
              <a:rPr lang="en-US" err="1"/>
              <a:t>andmekaitse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538C-F300-EDBC-ADF6-B19FCB8385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+mn-lt"/>
                <a:cs typeface="+mn-lt"/>
              </a:rPr>
              <a:t> = </a:t>
            </a:r>
            <a:r>
              <a:rPr lang="en-US" sz="2000" err="1">
                <a:ea typeface="+mn-lt"/>
                <a:cs typeface="+mn-lt"/>
              </a:rPr>
              <a:t>vaikelahendusena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algseadistusena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sätestatud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tingimused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Vaikelahendus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privaatsussõbralikum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väiksemate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ohtudega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Suuremaid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sisaldavad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valikud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peaksid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need, </a:t>
            </a:r>
            <a:r>
              <a:rPr lang="en-US" sz="2000" err="1">
                <a:ea typeface="+mn-lt"/>
                <a:cs typeface="+mn-lt"/>
              </a:rPr>
              <a:t>mida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vaikelahenduse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asemele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Vaikimisi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tuleb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hädavajalikku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minimaalteavet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14930-731E-5DEE-1CD9-F87FB3285F83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0367F-3396-082B-66D9-839F00A1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D4F-1363-83EA-B854-BE0B8A17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FFC2-F0D8-A263-0E3B-B40592323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olla </a:t>
            </a:r>
            <a:r>
              <a:rPr lang="en-US" sz="2000" err="1">
                <a:ea typeface="+mn-lt"/>
                <a:cs typeface="+mn-lt"/>
              </a:rPr>
              <a:t>andmesubjektidele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küsimustes</a:t>
            </a:r>
            <a:r>
              <a:rPr lang="en-US" sz="2000">
                <a:ea typeface="+mn-lt"/>
                <a:cs typeface="+mn-lt"/>
              </a:rPr>
              <a:t>, mis on </a:t>
            </a:r>
            <a:r>
              <a:rPr lang="en-US" sz="2000" err="1">
                <a:ea typeface="+mn-lt"/>
                <a:cs typeface="+mn-lt"/>
              </a:rPr>
              <a:t>seotud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töötlemise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kasutamisega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 err="1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teavitada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nõustada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organisatsiooni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vajadusel</a:t>
            </a:r>
            <a:r>
              <a:rPr lang="en-US" sz="2000">
                <a:ea typeface="+mn-lt"/>
                <a:cs typeface="+mn-lt"/>
              </a:rPr>
              <a:t> ka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partnerite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juhtkonda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alal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andmekaitsenormide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rakendamist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sealhulgas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vastutusvaldkondade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jaotamist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teadlikkust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koolitamist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auditeerimist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seoses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andmekaitsealase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mõjuhinnanguga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toimimist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teha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koostööd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Inspektsiooniga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olles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tööandja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2513E-C58D-C395-84EF-B8B11D7EA09C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BA15-FE95-ED4A-59C1-CBF90525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57B-5641-1979-CECB-A828F9903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</a:t>
            </a:r>
            <a:r>
              <a:rPr lang="en-US" err="1"/>
              <a:t>määramise</a:t>
            </a:r>
            <a:r>
              <a:rPr lang="en-US"/>
              <a:t> </a:t>
            </a:r>
            <a:r>
              <a:rPr lang="en-US" err="1"/>
              <a:t>kohustus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DC98-99E4-0C63-4015-CAD0B61845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Andmekaitsespetsialisti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määrama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+mn-lt"/>
                <a:cs typeface="+mn-lt"/>
              </a:rPr>
              <a:t>kõik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avaliku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sektori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asutused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organid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v.a.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õigusemõistmise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osas</a:t>
            </a:r>
            <a:r>
              <a:rPr lang="en-US" sz="2000">
                <a:ea typeface="+mn-lt"/>
                <a:cs typeface="+mn-lt"/>
              </a:rPr>
              <a:t>);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korrapäraselt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süsteemselt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eriliike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süüteoandmeid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süüdimõistavaid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kohtuotsuseid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29059-A2F9-6FC5-5F53-5CC770523F9F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3DD9-0882-AD0B-6772-D5A3DE02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023-6D97-4D40-E848-E0E0901C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Vastutav</a:t>
            </a:r>
            <a:r>
              <a:rPr lang="en-US"/>
              <a:t> ja </a:t>
            </a:r>
            <a:r>
              <a:rPr lang="en-US" err="1"/>
              <a:t>volitav</a:t>
            </a:r>
            <a:r>
              <a:rPr lang="en-US"/>
              <a:t> </a:t>
            </a:r>
            <a:r>
              <a:rPr lang="en-US" err="1"/>
              <a:t>töötleja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C07A-F125-3E4C-9D1D-040C8E417C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 </a:t>
            </a:r>
            <a:r>
              <a:rPr lang="en-US" sz="2000" err="1">
                <a:ea typeface="+mn-lt"/>
                <a:cs typeface="+mn-lt"/>
              </a:rPr>
              <a:t>ettevõte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kindlaks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eesmärgid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vahendid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Volitatud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nimel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ülesandel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töötleb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läbiviija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Vastuvõtja</a:t>
            </a:r>
            <a:r>
              <a:rPr lang="en-US" sz="2000">
                <a:ea typeface="+mn-lt"/>
                <a:cs typeface="+mn-lt"/>
              </a:rPr>
              <a:t> on </a:t>
            </a:r>
            <a:r>
              <a:rPr lang="en-US" sz="2000" err="1">
                <a:ea typeface="+mn-lt"/>
                <a:cs typeface="+mn-lt"/>
              </a:rPr>
              <a:t>iga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kellele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avaldatakse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kui</a:t>
            </a:r>
            <a:r>
              <a:rPr lang="en-US" sz="1800">
                <a:ea typeface="+mn-lt"/>
                <a:cs typeface="+mn-lt"/>
              </a:rPr>
              <a:t> ka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juures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töötavad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füüsilised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isikud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38BD2-0AEC-7390-168D-7F3E71691C93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F7EED-C7C3-A543-597B-884CD5C6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E785-FD21-250F-EA36-3D00F0FD6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kokkuvõte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15C8-BFC0-462A-CF64-448D5904B6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Peab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eesmärgipärane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seaduslik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ettevõttes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määratud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andmekaitsespetsialist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siis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pöördu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kahtluse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korral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poole</a:t>
            </a:r>
            <a:r>
              <a:rPr lang="en-US" sz="2000">
                <a:ea typeface="Inter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0403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E9D1A-D010-A2FD-742D-5F5DB359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5A1-2EB7-0018-E763-B73E3676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Lisamaterjale</a:t>
            </a:r>
            <a:r>
              <a:rPr lang="en-US" sz="2800"/>
              <a:t> </a:t>
            </a:r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086A-9AC8-70D7-09C0-66D170C0AB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1D98-B1F7-F3A1-53F6-04E762FE62F5}"/>
              </a:ext>
            </a:extLst>
          </p:cNvPr>
          <p:cNvSpPr txBox="1"/>
          <p:nvPr/>
        </p:nvSpPr>
        <p:spPr>
          <a:xfrm>
            <a:off x="635431" y="1149828"/>
            <a:ext cx="11034325" cy="1135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ea typeface="Inter"/>
              </a:rPr>
              <a:t>Andmekaitse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inspektsioon</a:t>
            </a:r>
            <a:r>
              <a:rPr lang="en-US" sz="2400" dirty="0">
                <a:ea typeface="Inter"/>
              </a:rPr>
              <a:t>: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>
                <a:ea typeface="Inter"/>
                <a:hlinkClick r:id="rId2"/>
              </a:rPr>
              <a:t>Andmekaitse ABC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ea typeface="Inter"/>
                <a:hlinkClick r:id="rId3"/>
              </a:rPr>
              <a:t>Isikuandmete töötleja üldjuhend</a:t>
            </a:r>
          </a:p>
        </p:txBody>
      </p:sp>
    </p:spTree>
    <p:extLst>
      <p:ext uri="{BB962C8B-B14F-4D97-AF65-F5344CB8AC3E}">
        <p14:creationId xmlns:p14="http://schemas.microsoft.com/office/powerpoint/2010/main" val="296896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4EF6-AAC1-0083-5987-8FA2D7C8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058-A289-F9F8-2CC8-43BAABEC6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XIV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F1AB3B-1697-834A-B482-18B1385C686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9740947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põhimõtted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organisatsioonikultuurina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Kaja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Andmeanalüütiku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teekond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Grupitöödega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alustamine</a:t>
                      </a:r>
                      <a:endParaRPr lang="en-US" sz="2400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1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A0CE-F507-FA2D-B00B-E85BDF223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6203-05C6-3B9E-45A8-0AF84F2AF9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err="1">
                <a:ea typeface="Inter"/>
              </a:rPr>
              <a:t>Täida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küsimustik</a:t>
            </a:r>
            <a:r>
              <a:rPr lang="en-US" sz="2400" dirty="0">
                <a:ea typeface="Inter"/>
              </a:rPr>
              <a:t>:</a:t>
            </a:r>
            <a:endParaRPr lang="en-US" sz="2400" dirty="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 sz="2400" dirty="0">
                <a:ea typeface="+mn-lt"/>
                <a:cs typeface="+mn-lt"/>
                <a:hlinkClick r:id="rId2"/>
              </a:rPr>
              <a:t>https://forms.cloud.microsoft/e/HQFysa7jD3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13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B218-5E3A-367F-021B-630DDB2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611B-EDDD-19FC-1455-EECFE20A7D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D50AD9-8154-F045-E96F-F3431C77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40614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35B9-988E-50D8-D197-7D2CEA5F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7237-E503-926B-DE57-FF52B8303F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FF791-9BE5-DD0E-8E2B-976A249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46321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916F-3A2C-85BA-9906-09B4A79C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5537-CB3E-C083-F8A7-F00B6AE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r>
              <a:rPr lang="en-US" b="1"/>
              <a:t> </a:t>
            </a:r>
            <a:r>
              <a:rPr lang="en-US" b="1" err="1"/>
              <a:t>osad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ECB-31FC-C645-D35E-8C1758638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  <a:cs typeface="Noto Serif"/>
              </a:rPr>
              <a:t>Ettevõtte</a:t>
            </a:r>
            <a:r>
              <a:rPr lang="en-US" sz="2000">
                <a:ea typeface="Inter"/>
                <a:cs typeface="Noto Serif"/>
              </a:rPr>
              <a:t> ja </a:t>
            </a:r>
            <a:r>
              <a:rPr lang="en-US" sz="2000" err="1">
                <a:ea typeface="Inter"/>
                <a:cs typeface="Noto Serif"/>
              </a:rPr>
              <a:t>uurimisprobleemi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tutvustus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Uurimisplaan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Andmekaitse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kirjeldus</a:t>
            </a:r>
            <a:r>
              <a:rPr lang="en-US" sz="2000">
                <a:ea typeface="Inter"/>
                <a:cs typeface="Noto Serif"/>
              </a:rPr>
              <a:t> – mis </a:t>
            </a:r>
            <a:r>
              <a:rPr lang="en-US" sz="2000" err="1">
                <a:ea typeface="Inter"/>
                <a:cs typeface="Noto Serif"/>
              </a:rPr>
              <a:t>alustel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andmeid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töödeldakse</a:t>
            </a:r>
            <a:r>
              <a:rPr lang="en-US" sz="2000">
                <a:ea typeface="Inter"/>
                <a:cs typeface="Noto Serif"/>
              </a:rPr>
              <a:t>?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Ärisõnastik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andmemudel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andmesõnastik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Andmevoog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Näidisandmestiku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kvaliteedi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kontroll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eksploratiivne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statistiline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Kirjeldav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raport</a:t>
            </a:r>
            <a:r>
              <a:rPr lang="en-US" sz="2000">
                <a:ea typeface="Inter"/>
                <a:cs typeface="Noto Serif"/>
              </a:rPr>
              <a:t> /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Andmelugu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järeldused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501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C15E-8656-2E46-2E6C-0BA81E43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A28-2221-B979-3965-767830F2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185D-AC4A-951A-571B-876517F2D3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Esmaspäeval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kohtumine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uurimisprobleemi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püstitajaga</a:t>
            </a:r>
            <a:endParaRPr lang="en-US" dirty="0" err="1"/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Mõelge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läbi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mida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soovite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küsida</a:t>
            </a:r>
            <a:r>
              <a:rPr lang="en-US" sz="2400" dirty="0">
                <a:ea typeface="Inter"/>
                <a:cs typeface="Noto Serif"/>
              </a:rPr>
              <a:t> ja </a:t>
            </a:r>
            <a:r>
              <a:rPr lang="en-US" sz="2400" dirty="0" err="1">
                <a:ea typeface="Inter"/>
                <a:cs typeface="Noto Serif"/>
              </a:rPr>
              <a:t>täpsustada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ea typeface="Inter"/>
                <a:cs typeface="Noto Serif"/>
              </a:rPr>
              <a:t>Lepime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ajad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gruppide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kaupa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596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24B8-E587-E3FE-2649-C69E942C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382-376F-D403-218E-FAD6D454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7352-F93B-EE31-220C-F9E2EC9BDA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Looge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projekt</a:t>
            </a:r>
            <a:r>
              <a:rPr lang="en-US" sz="2400" dirty="0">
                <a:ea typeface="Inter"/>
                <a:cs typeface="Noto Serif"/>
              </a:rPr>
              <a:t> – </a:t>
            </a:r>
            <a:r>
              <a:rPr lang="en-US" sz="2400" dirty="0" err="1">
                <a:ea typeface="Inter"/>
                <a:cs typeface="Noto Serif"/>
              </a:rPr>
              <a:t>avalik</a:t>
            </a:r>
            <a:r>
              <a:rPr lang="en-US" sz="2400" dirty="0">
                <a:ea typeface="Inter"/>
                <a:cs typeface="Noto Serif"/>
              </a:rPr>
              <a:t> repository </a:t>
            </a:r>
            <a:r>
              <a:rPr lang="en-US" sz="2400" dirty="0" err="1">
                <a:ea typeface="Inter"/>
                <a:cs typeface="Noto Serif"/>
              </a:rPr>
              <a:t>mõne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grupiliikme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Githubis</a:t>
            </a:r>
            <a:endParaRPr lang="en-US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</a:rPr>
              <a:t>Clone repository </a:t>
            </a:r>
            <a:r>
              <a:rPr lang="en-US" sz="2400" dirty="0" err="1">
                <a:ea typeface="Inter"/>
                <a:cs typeface="Noto Serif"/>
              </a:rPr>
              <a:t>oma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kohalikku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arvutisse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Leppige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kuidas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muutusi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üles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laete</a:t>
            </a:r>
            <a:endParaRPr lang="en-US" sz="2400" dirty="0" err="1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Nt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"feature/..." Branch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>
                <a:ea typeface="Inter"/>
                <a:cs typeface="Noto Serif"/>
              </a:rPr>
              <a:t>Kui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branch, </a:t>
            </a:r>
            <a:r>
              <a:rPr lang="en-US" sz="2400" dirty="0" err="1">
                <a:ea typeface="Inter"/>
                <a:cs typeface="Noto Serif"/>
              </a:rPr>
              <a:t>siis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pärast</a:t>
            </a:r>
            <a:r>
              <a:rPr lang="en-US" sz="2400" dirty="0">
                <a:ea typeface="Inter"/>
                <a:cs typeface="Noto Serif"/>
              </a:rPr>
              <a:t> Pull </a:t>
            </a:r>
            <a:r>
              <a:rPr lang="en-US" sz="2400" dirty="0" err="1">
                <a:ea typeface="Inter"/>
                <a:cs typeface="Noto Serif"/>
              </a:rPr>
              <a:t>Request'I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kustutada</a:t>
            </a:r>
            <a:r>
              <a:rPr lang="en-US" sz="2400" dirty="0">
                <a:ea typeface="Inter"/>
                <a:cs typeface="Noto Serif"/>
              </a:rPr>
              <a:t> feature branch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40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F79-BBDD-461A-0DF9-80808615C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B5A-6BEF-E43D-18B4-AEA3657D9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Järgmise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sessiooni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ajal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valimine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Võimalikud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Kas </a:t>
            </a:r>
            <a:r>
              <a:rPr lang="en-US" sz="2400" dirty="0" err="1">
                <a:ea typeface="Inter"/>
              </a:rPr>
              <a:t>kellelgi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sooviks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lisaks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välja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pakkuda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28FF-8F2E-5210-1E51-C5B71DFE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2EE0-DAF0-D014-1B9C-E5A2B2D51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Andmekaitse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0F2F-9A95-2356-2F41-6D1F85E5FA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peab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teadma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eesmärgiga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kui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kogutakse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 (</a:t>
            </a:r>
            <a:r>
              <a:rPr lang="en-US" sz="2000" err="1">
                <a:ea typeface="Inter"/>
                <a:cs typeface="Arial"/>
              </a:rPr>
              <a:t>sh</a:t>
            </a:r>
            <a:r>
              <a:rPr lang="en-US" sz="2000">
                <a:ea typeface="Inter"/>
                <a:cs typeface="Arial"/>
              </a:rPr>
              <a:t> </a:t>
            </a:r>
            <a:r>
              <a:rPr lang="en-US" sz="2000" err="1">
                <a:ea typeface="Inter"/>
                <a:cs typeface="Arial"/>
              </a:rPr>
              <a:t>vaadatakse</a:t>
            </a:r>
            <a:r>
              <a:rPr lang="en-US" sz="2000">
                <a:ea typeface="Inter"/>
                <a:cs typeface="Arial"/>
              </a:rPr>
              <a:t>) ja </a:t>
            </a:r>
            <a:r>
              <a:rPr lang="en-US" sz="2000" err="1">
                <a:ea typeface="Inter"/>
                <a:cs typeface="Arial"/>
              </a:rPr>
              <a:t>hoiustatakse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- </a:t>
            </a:r>
            <a:r>
              <a:rPr lang="en-US" sz="2000" err="1">
                <a:ea typeface="Inter"/>
                <a:cs typeface="Arial"/>
              </a:rPr>
              <a:t>füüsiline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isik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ehk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inimene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kelle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3"/>
              </a:rPr>
              <a:t>Isikuandmete üldkaitse määrus (IKÜM)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Euroopa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Liidu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määrus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mida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kohaldatakse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2018. </a:t>
            </a:r>
            <a:r>
              <a:rPr lang="en-US" sz="2000" err="1">
                <a:ea typeface="Inter"/>
                <a:cs typeface="Arial"/>
              </a:rPr>
              <a:t>aastast</a:t>
            </a:r>
            <a:endParaRPr lang="en-US" sz="2000"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Isikuandmed</a:t>
            </a:r>
            <a:r>
              <a:rPr lang="en-US" sz="2000">
                <a:ea typeface="Inter"/>
                <a:cs typeface="Arial"/>
              </a:rPr>
              <a:t> – </a:t>
            </a:r>
            <a:r>
              <a:rPr lang="en-US" sz="2000" err="1">
                <a:ea typeface="Inter"/>
                <a:cs typeface="Arial"/>
              </a:rPr>
              <a:t>andmed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füüsilise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isiku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kohta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abil</a:t>
            </a:r>
            <a:r>
              <a:rPr lang="en-US" sz="2000">
                <a:ea typeface="Inter"/>
                <a:cs typeface="Arial"/>
              </a:rPr>
              <a:t> on </a:t>
            </a:r>
            <a:r>
              <a:rPr lang="en-US" sz="2000" err="1">
                <a:ea typeface="Inter"/>
                <a:cs typeface="Arial"/>
              </a:rPr>
              <a:t>isikut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otseselt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kaudselt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võimalik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tuvastada</a:t>
            </a:r>
            <a:endParaRPr lang="en-US" sz="2000" err="1">
              <a:cs typeface="Arial"/>
            </a:endParaRPr>
          </a:p>
          <a:p>
            <a:pPr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4"/>
              </a:rPr>
              <a:t>Isikuandmete kaitse seadus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Täpsustab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täiendab</a:t>
            </a:r>
            <a:r>
              <a:rPr lang="en-US" sz="2000">
                <a:ea typeface="Inter"/>
                <a:cs typeface="Arial"/>
              </a:rPr>
              <a:t> IKÜM-</a:t>
            </a:r>
            <a:r>
              <a:rPr lang="en-US" sz="2000" err="1">
                <a:ea typeface="Inter"/>
                <a:cs typeface="Arial"/>
              </a:rPr>
              <a:t>i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teostab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järelvalvet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Andmekaitse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Inspektsioon</a:t>
            </a:r>
            <a:endParaRPr lang="en-US" sz="2000" err="1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Font typeface="Arial" panose="020B0502030000000004" pitchFamily="34" charset="0"/>
              <a:buChar char="•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0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F3C8-9808-10FB-7E77-00666D6A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Harjutus</a:t>
            </a:r>
            <a:r>
              <a:rPr lang="en-US" dirty="0"/>
              <a:t> - </a:t>
            </a:r>
            <a:r>
              <a:rPr lang="en-US" dirty="0" err="1"/>
              <a:t>töötajate</a:t>
            </a:r>
            <a:r>
              <a:rPr lang="en-US" dirty="0"/>
              <a:t> </a:t>
            </a:r>
            <a:r>
              <a:rPr lang="en-US" dirty="0" err="1"/>
              <a:t>andmestik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D5B4-C589-0639-1E36-78C95C29E6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on </a:t>
            </a:r>
            <a:r>
              <a:rPr lang="en-US" sz="240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?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 – </a:t>
            </a:r>
            <a:r>
              <a:rPr lang="en-US" sz="2400" dirty="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füüsilise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kohta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mille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abil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isikut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otseselt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kaudselt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võimalik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tuvastada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Github</a:t>
            </a:r>
            <a:r>
              <a:rPr lang="en-US" sz="2400" dirty="0">
                <a:ea typeface="Inter"/>
              </a:rPr>
              <a:t>: Day5 --&gt; HR_dataset.csv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tulbad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sisaldavad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isikuandmeid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5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3559-513B-5E00-2FEA-31930911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8FF-6B11-091F-7B66-8FD3F07B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0B90-97E7-0D4E-EA85-CAFDF5687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Seaduslik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õiglane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läbipaistev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Eesmärgipärane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Minimaalne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–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kogutakse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võimalikult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vähe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Õigsus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vajaduse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korral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ajakohastatud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võetakse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kõik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mõistlikud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meetmed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töötlemise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seisukohast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ebaõiged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viivitamata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tutvuda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andmetega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nende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Säilitamise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piirang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kujul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mis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võimaldab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andmesubjekte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tuvastada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ainult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see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vajalik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selle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täitmiseks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milleks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töödeldakse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Usaldusväärsus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konfidentsiaalsus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latin typeface="Inter"/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36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6A9C-D90E-64B2-6533-0B27B1FD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482-1407-2D38-6603-1037FEF8D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</a:t>
            </a:r>
            <a:r>
              <a:rPr lang="en-US" sz="3600" b="1"/>
              <a:t> </a:t>
            </a:r>
            <a:r>
              <a:rPr lang="en-US" sz="3600" b="1" err="1"/>
              <a:t>õigused</a:t>
            </a:r>
            <a:r>
              <a:rPr lang="en-US" sz="3600" b="1"/>
              <a:t> </a:t>
            </a:r>
            <a:r>
              <a:rPr lang="en-US" sz="3600" b="1" err="1"/>
              <a:t>seoses</a:t>
            </a:r>
            <a:r>
              <a:rPr lang="en-US" sz="3600" b="1"/>
              <a:t> </a:t>
            </a:r>
            <a:r>
              <a:rPr lang="en-US" sz="3600" b="1" err="1"/>
              <a:t>isikuandmetega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BB59-8E20-D1FA-42BC-79130E9DFF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olla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unustatud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pärida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need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üle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teenuspakkuja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juurde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muuta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1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28DC-AFAE-684E-49BE-951535E7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75A-160C-1C33-FFED-0BF7A2509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seaduslik</a:t>
            </a:r>
            <a:r>
              <a:rPr lang="en-US" sz="3600" b="1"/>
              <a:t> alus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B5AB-AF15-477E-FE41-9721611B4E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6 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Lepingu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oleva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ülesande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täitmine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Õigustatud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2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EEB9-CD9F-308B-51A4-57F7B3F9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AD0-F255-B3B4-9613-AF33EBA9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Eriliiki</a:t>
            </a:r>
            <a:r>
              <a:rPr lang="en-US" sz="3600" b="1"/>
              <a:t> </a:t>
            </a:r>
            <a:r>
              <a:rPr lang="en-US" sz="3600" b="1" err="1"/>
              <a:t>isikuandmed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B2844-3EB4-8C98-BAC1-04AB054DC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lnSpc>
                <a:spcPct val="150000"/>
              </a:lnSpc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 sz="2400" err="1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millest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ilmneb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rassiline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etniline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päritolu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poliitilised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vaated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usulised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filosoofilised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veendumused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ametiühingusse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kuulumine</a:t>
            </a:r>
            <a:endParaRPr lang="en-US" err="1">
              <a:solidFill>
                <a:srgbClr val="121212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geneetilised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kordumatuks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tuvastamiseks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kasutatavad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biomeetrilised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terviseandmed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seksuaalelu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sättumuse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kohta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Inter"/>
            </a:pPr>
            <a:endParaRPr lang="en-US" sz="2400">
              <a:ea typeface="+mn-lt"/>
              <a:cs typeface="+mn-lt"/>
            </a:endParaRPr>
          </a:p>
          <a:p>
            <a:pPr>
              <a:buFont typeface="Inter"/>
              <a:buChar char="‣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8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Microsoft Office PowerPoint</Application>
  <PresentationFormat>Widescreen</PresentationFormat>
  <Paragraphs>218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Poppins SemiBold</vt:lpstr>
      <vt:lpstr>Courier New</vt:lpstr>
      <vt:lpstr>Inter</vt:lpstr>
      <vt:lpstr>Arial,Sans-Serif</vt:lpstr>
      <vt:lpstr>Calibri</vt:lpstr>
      <vt:lpstr>Arial</vt:lpstr>
      <vt:lpstr>Inter Bold</vt:lpstr>
      <vt:lpstr>Noto Serif</vt:lpstr>
      <vt:lpstr>Courier New,monospace</vt:lpstr>
      <vt:lpstr>BCS</vt:lpstr>
      <vt:lpstr>Vali Andmetarkus!</vt:lpstr>
      <vt:lpstr>Päevakava - XIV päev</vt:lpstr>
      <vt:lpstr>Grupitöö teemade valik</vt:lpstr>
      <vt:lpstr>Andmekaitse</vt:lpstr>
      <vt:lpstr>Harjutus - töötajate andmestik</vt:lpstr>
      <vt:lpstr>Isikuandmete töötlemise põhimõtted</vt:lpstr>
      <vt:lpstr>Isiku õigused seoses isikuandmetega</vt:lpstr>
      <vt:lpstr>Isikuandmete töötlemise seaduslik alus</vt:lpstr>
      <vt:lpstr>Eriliiki isikuandmed</vt:lpstr>
      <vt:lpstr>Eriliigiliste isikuandmete töötlemise alused</vt:lpstr>
      <vt:lpstr>Andmekaitsetingimused (Privaatsuspoliitika)</vt:lpstr>
      <vt:lpstr>Paus 10:30-10:45</vt:lpstr>
      <vt:lpstr>Lõimitud andmekaitse põhimõtted</vt:lpstr>
      <vt:lpstr>Vaikimisi andmekaitse</vt:lpstr>
      <vt:lpstr>Andmekaitsespetsialisti roll</vt:lpstr>
      <vt:lpstr>Andmekaitsespetsialisti määramise kohustus</vt:lpstr>
      <vt:lpstr>Vastutav ja volitav töötleja</vt:lpstr>
      <vt:lpstr>Andmekaitse kokkuvõte</vt:lpstr>
      <vt:lpstr>Lisamaterjale andmekaitse kohta</vt:lpstr>
      <vt:lpstr>Grupitöö teemade valik</vt:lpstr>
      <vt:lpstr>Lõunapaus 12:15-13:15</vt:lpstr>
      <vt:lpstr>Paus 14:45-15:00</vt:lpstr>
      <vt:lpstr>Grupitöö osad</vt:lpstr>
      <vt:lpstr>Grupitöö</vt:lpstr>
      <vt:lpstr>Grupitöö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160</cp:revision>
  <dcterms:created xsi:type="dcterms:W3CDTF">2021-08-27T11:35:28Z</dcterms:created>
  <dcterms:modified xsi:type="dcterms:W3CDTF">2025-09-10T17:07:25Z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