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17" r:id="rId5"/>
    <p:sldId id="479" r:id="rId6"/>
    <p:sldId id="567" r:id="rId7"/>
    <p:sldId id="475" r:id="rId8"/>
    <p:sldId id="476" r:id="rId9"/>
    <p:sldId id="477" r:id="rId10"/>
    <p:sldId id="494" r:id="rId11"/>
    <p:sldId id="646" r:id="rId12"/>
    <p:sldId id="514" r:id="rId13"/>
    <p:sldId id="619" r:id="rId14"/>
    <p:sldId id="571" r:id="rId15"/>
    <p:sldId id="647" r:id="rId16"/>
    <p:sldId id="572" r:id="rId17"/>
  </p:sldIdLst>
  <p:sldSz cx="12192000" cy="6858000"/>
  <p:notesSz cx="6858000" cy="9144000"/>
  <p:embeddedFontLst>
    <p:embeddedFont>
      <p:font typeface="Inter" panose="020B0604020202020204" charset="0"/>
      <p:regular r:id="rId20"/>
      <p:bold r:id="rId21"/>
    </p:embeddedFont>
    <p:embeddedFont>
      <p:font typeface="Inter Bold" panose="020B0604020202020204" charset="0"/>
      <p:bold r:id="rId22"/>
    </p:embeddedFont>
    <p:embeddedFont>
      <p:font typeface="Noto Serif" panose="02020600060500020200" pitchFamily="18" charset="0"/>
      <p:regular r:id="rId23"/>
      <p:bold r:id="rId24"/>
      <p:italic r:id="rId25"/>
      <p:boldItalic r:id="rId26"/>
    </p:embeddedFont>
    <p:embeddedFont>
      <p:font typeface="Poppins SemiBold" panose="00000700000000000000" pitchFamily="2" charset="0"/>
      <p:bold r:id="rId27"/>
      <p:boldItalic r:id="rId28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7969B-CAB5-8253-6148-7DAEA2F870BA}" v="261" dt="2025-09-12T05:05:39.438"/>
    <p1510:client id="{CBFC578B-CF35-4A77-AFA6-7E0576340222}" v="57" dt="2025-09-12T07:29:32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6D754EED-65AA-4A21-B175-6769012CF487}"/>
    <pc:docChg chg="modSld">
      <pc:chgData name="Virve Räni" userId="161a7437-7ef4-49ec-91bf-54882f313dfe" providerId="ADAL" clId="{6D754EED-65AA-4A21-B175-6769012CF487}" dt="2025-09-12T07:29:32.001" v="56" actId="20577"/>
      <pc:docMkLst>
        <pc:docMk/>
      </pc:docMkLst>
      <pc:sldChg chg="modSp modAnim">
        <pc:chgData name="Virve Räni" userId="161a7437-7ef4-49ec-91bf-54882f313dfe" providerId="ADAL" clId="{6D754EED-65AA-4A21-B175-6769012CF487}" dt="2025-09-12T07:29:32.001" v="56" actId="20577"/>
        <pc:sldMkLst>
          <pc:docMk/>
          <pc:sldMk cId="2641817430" sldId="514"/>
        </pc:sldMkLst>
        <pc:spChg chg="mod">
          <ac:chgData name="Virve Räni" userId="161a7437-7ef4-49ec-91bf-54882f313dfe" providerId="ADAL" clId="{6D754EED-65AA-4A21-B175-6769012CF487}" dt="2025-09-12T07:29:32.001" v="56" actId="20577"/>
          <ac:spMkLst>
            <pc:docMk/>
            <pc:sldMk cId="2641817430" sldId="514"/>
            <ac:spMk id="3" creationId="{1F0A66F8-FBDE-40E8-405E-245CA696A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12.09.2025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Iteratiivne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protsess</a:t>
            </a:r>
            <a:r>
              <a:rPr lang="en-US">
                <a:ea typeface="Calibri"/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12.09.2025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app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laude.ai/" TargetMode="External"/><Relationship Id="rId4" Type="http://schemas.openxmlformats.org/officeDocument/2006/relationships/hyperlink" Target="https://copilot.microsof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393A-A8F2-67EE-DB4D-EC30357C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1A30-3F12-3F34-4B12-D2A75ABF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2D3B-479E-EDB2-3538-B9498FA1C1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Noto Serif"/>
              </a:rPr>
              <a:t>View --&gt; Chat</a:t>
            </a:r>
            <a:endParaRPr lang="en-US" sz="240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err="1">
                <a:ea typeface="Inter"/>
                <a:cs typeface="Noto Serif"/>
              </a:rPr>
              <a:t>Ühendus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valitud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vestlusrobotiga</a:t>
            </a: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err="1">
                <a:ea typeface="Inter"/>
                <a:cs typeface="Noto Serif"/>
              </a:rPr>
              <a:t>Võimalik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ette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anda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kontekst</a:t>
            </a:r>
            <a:endParaRPr lang="en-US" sz="24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ea typeface="Inter"/>
                <a:cs typeface="Noto Serif"/>
              </a:rPr>
              <a:t>Proovi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luua</a:t>
            </a:r>
            <a:r>
              <a:rPr lang="en-US" sz="2400">
                <a:ea typeface="Inter"/>
                <a:cs typeface="Noto Serif"/>
              </a:rPr>
              <a:t> SQL </a:t>
            </a:r>
            <a:r>
              <a:rPr lang="en-US" sz="2400" err="1">
                <a:ea typeface="Inter"/>
                <a:cs typeface="Noto Serif"/>
              </a:rPr>
              <a:t>päringuid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kirjelduse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abil</a:t>
            </a:r>
            <a:endParaRPr lang="en-US" sz="2400" err="1">
              <a:cs typeface="Noto Serif"/>
            </a:endParaRPr>
          </a:p>
          <a:p>
            <a:pPr marL="342900">
              <a:lnSpc>
                <a:spcPct val="150000"/>
              </a:lnSpc>
              <a:buClr>
                <a:srgbClr val="121212"/>
              </a:buClr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21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B0F9-9A44-A96E-0A3E-14C2C20C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CE63-0FB0-32F6-8A25-B0877487D2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EE2DCD-5528-0E71-8160-938192AC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149423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6EF1-4239-2A9B-0310-AFB984551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näide</a:t>
            </a:r>
            <a:r>
              <a:rPr lang="en-US" dirty="0"/>
              <a:t> - </a:t>
            </a:r>
            <a:r>
              <a:rPr lang="en-US" dirty="0" err="1"/>
              <a:t>reklaamikampaaniate</a:t>
            </a:r>
            <a:r>
              <a:rPr lang="en-US" dirty="0"/>
              <a:t> </a:t>
            </a:r>
            <a:r>
              <a:rPr lang="en-US" dirty="0" err="1"/>
              <a:t>analüüs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456-682D-F7E9-3AD5-C90B57E3C3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</a:rPr>
              <a:t>Ettevõtte</a:t>
            </a:r>
            <a:r>
              <a:rPr lang="en-US" sz="2000" dirty="0">
                <a:ea typeface="Inter"/>
              </a:rPr>
              <a:t> ja </a:t>
            </a:r>
            <a:r>
              <a:rPr lang="en-US" sz="2000" dirty="0" err="1">
                <a:ea typeface="Inter"/>
              </a:rPr>
              <a:t>uurimisprobleemi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tutvustus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</a:rPr>
              <a:t>Uurimisplaan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</a:rPr>
              <a:t>Andmekaitse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kirjeldus</a:t>
            </a:r>
            <a:r>
              <a:rPr lang="en-US" sz="2000" dirty="0">
                <a:ea typeface="Inter"/>
              </a:rPr>
              <a:t> – mis </a:t>
            </a:r>
            <a:r>
              <a:rPr lang="en-US" sz="2000" dirty="0" err="1">
                <a:ea typeface="Inter"/>
              </a:rPr>
              <a:t>alustel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andmeid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töödeldakse</a:t>
            </a:r>
            <a:r>
              <a:rPr lang="en-US" sz="2000" dirty="0">
                <a:ea typeface="Inter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Ärisõnastik</a:t>
            </a:r>
            <a:r>
              <a:rPr lang="en-US" sz="2000" dirty="0"/>
              <a:t>, </a:t>
            </a:r>
            <a:r>
              <a:rPr lang="en-US" sz="2000" dirty="0" err="1"/>
              <a:t>andmemudel</a:t>
            </a:r>
            <a:r>
              <a:rPr lang="en-US" sz="2000" dirty="0"/>
              <a:t>, </a:t>
            </a:r>
            <a:r>
              <a:rPr lang="en-US" sz="2000" dirty="0" err="1"/>
              <a:t>andmesõnastik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Andmevoog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Näidisandmestiku</a:t>
            </a:r>
            <a:r>
              <a:rPr lang="en-US" sz="2000" dirty="0"/>
              <a:t> </a:t>
            </a:r>
            <a:r>
              <a:rPr lang="en-US" sz="2000" dirty="0" err="1"/>
              <a:t>loomine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Andmete</a:t>
            </a:r>
            <a:r>
              <a:rPr lang="en-US" sz="2000" dirty="0"/>
              <a:t> </a:t>
            </a:r>
            <a:r>
              <a:rPr lang="en-US" sz="2000" dirty="0" err="1"/>
              <a:t>kvaliteedi</a:t>
            </a:r>
            <a:r>
              <a:rPr lang="en-US" sz="2000" dirty="0"/>
              <a:t> </a:t>
            </a:r>
            <a:r>
              <a:rPr lang="en-US" sz="2000" dirty="0" err="1"/>
              <a:t>kontroll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Andmete</a:t>
            </a:r>
            <a:r>
              <a:rPr lang="en-US" sz="2000" dirty="0"/>
              <a:t> </a:t>
            </a:r>
            <a:r>
              <a:rPr lang="en-US" sz="2000" dirty="0" err="1"/>
              <a:t>eksploratiivne</a:t>
            </a:r>
            <a:r>
              <a:rPr lang="en-US" sz="2000" dirty="0"/>
              <a:t> </a:t>
            </a:r>
            <a:r>
              <a:rPr lang="en-US" sz="2000" dirty="0" err="1"/>
              <a:t>analüüs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Andmete</a:t>
            </a:r>
            <a:r>
              <a:rPr lang="en-US" sz="2000" dirty="0"/>
              <a:t> </a:t>
            </a:r>
            <a:r>
              <a:rPr lang="en-US" sz="2000" dirty="0" err="1"/>
              <a:t>statistiline</a:t>
            </a:r>
            <a:r>
              <a:rPr lang="en-US" sz="2000" dirty="0"/>
              <a:t> </a:t>
            </a:r>
            <a:r>
              <a:rPr lang="en-US" sz="2000" dirty="0" err="1"/>
              <a:t>analüüs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Kirjeldav</a:t>
            </a:r>
            <a:r>
              <a:rPr lang="en-US" sz="2000" dirty="0"/>
              <a:t> </a:t>
            </a:r>
            <a:r>
              <a:rPr lang="en-US" sz="2000" dirty="0" err="1"/>
              <a:t>raport</a:t>
            </a:r>
            <a:r>
              <a:rPr lang="en-US" sz="2000" dirty="0"/>
              <a:t> / </a:t>
            </a:r>
            <a:r>
              <a:rPr lang="en-US" sz="2000" dirty="0" err="1"/>
              <a:t>analüüs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err="1"/>
              <a:t>Andmelugu</a:t>
            </a:r>
            <a:r>
              <a:rPr lang="en-US" sz="2000" dirty="0"/>
              <a:t>, </a:t>
            </a:r>
            <a:r>
              <a:rPr lang="en-US" sz="2000" dirty="0" err="1"/>
              <a:t>järeldused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323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065C-5832-C00B-D532-FF433879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5822-6BB3-759C-184D-73740C8BDF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EAEB33-E2E1-C05F-2B41-C3ECC3F9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365290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72D32-F63A-E758-B4AD-98B1A2FF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A2D-F34A-AFF4-F094-9247F2654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XV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E32B2B-E742-662F-CC36-DC7E268CAC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01806273"/>
              </p:ext>
            </p:extLst>
          </p:nvPr>
        </p:nvGraphicFramePr>
        <p:xfrm>
          <a:off x="623888" y="1268413"/>
          <a:ext cx="11021261" cy="44352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21261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Märt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Andmeanalüütika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rakendamine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Tehisaru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toimimise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põhimõtted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Vestlusrobotiga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andmeanalüüs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Kristina - 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Andmetega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seotud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rollide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värbamine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2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8EBB5-E66E-D684-9080-959FC5E2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B597-CCE1-B2CB-AF5D-4898AE067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12984A-F918-66CF-9BF7-11C289E0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267788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9154E-E89E-8B00-74C5-66A723E4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4698-C786-6EFD-B097-B5E4A75D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sz="2800" b="1" err="1"/>
              <a:t>Generatiivne</a:t>
            </a:r>
            <a:r>
              <a:rPr lang="en-US" sz="2800" b="1"/>
              <a:t> </a:t>
            </a:r>
            <a:r>
              <a:rPr lang="en-US" sz="2800" b="1" err="1"/>
              <a:t>tehisaru</a:t>
            </a:r>
            <a:r>
              <a:rPr lang="en-US" sz="2800" b="1"/>
              <a:t> – </a:t>
            </a:r>
            <a:r>
              <a:rPr lang="en-US" sz="2800" b="1" err="1"/>
              <a:t>suured</a:t>
            </a:r>
            <a:r>
              <a:rPr lang="en-US" sz="2800" b="1"/>
              <a:t> </a:t>
            </a:r>
            <a:r>
              <a:rPr lang="en-US" sz="2800" b="1" err="1"/>
              <a:t>keelemudelid</a:t>
            </a:r>
            <a:r>
              <a:rPr lang="en-US" sz="2800" b="1"/>
              <a:t> (LLMs)</a:t>
            </a:r>
            <a:endParaRPr lang="en-US" sz="28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179F-8918-CD83-5B3D-AF1D9C751E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Treenitakse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tekstide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ja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muude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materjalide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dirty="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pinnalt</a:t>
            </a: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.</a:t>
            </a:r>
            <a:endParaRPr lang="en-US" sz="2400" dirty="0">
              <a:solidFill>
                <a:srgbClr val="121212"/>
              </a:solidFill>
              <a:latin typeface="Inter" panose="02000503000000020004" pitchFamily="2" charset="0"/>
              <a:cs typeface="Noto Serif"/>
            </a:endParaRPr>
          </a:p>
          <a:p>
            <a:pPr marL="857250" lvl="1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000" dirty="0" err="1">
                <a:ea typeface="Inter"/>
                <a:cs typeface="Noto Serif"/>
              </a:rPr>
              <a:t>Otsib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mustreid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tekstides</a:t>
            </a:r>
            <a:r>
              <a:rPr lang="en-US" sz="2000" dirty="0">
                <a:ea typeface="Inter"/>
                <a:cs typeface="Noto Serif"/>
              </a:rPr>
              <a:t> - </a:t>
            </a:r>
            <a:r>
              <a:rPr lang="en-US" sz="2000" dirty="0" err="1">
                <a:ea typeface="Inter"/>
                <a:cs typeface="Noto Serif"/>
              </a:rPr>
              <a:t>sõnadevahelisi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seoseid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mitmete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treeningtsüklite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käigus</a:t>
            </a:r>
            <a:r>
              <a:rPr lang="en-US" sz="2000" dirty="0">
                <a:ea typeface="Inter"/>
                <a:cs typeface="Noto Serif"/>
              </a:rPr>
              <a:t>.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ea typeface="Inter"/>
                <a:cs typeface="Noto Serif"/>
              </a:rPr>
              <a:t>Tokenization – </a:t>
            </a:r>
            <a:r>
              <a:rPr lang="en-US" sz="2000" dirty="0" err="1">
                <a:ea typeface="Inter"/>
                <a:cs typeface="Noto Serif"/>
              </a:rPr>
              <a:t>tekstid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jagatakse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osadeks</a:t>
            </a:r>
            <a:r>
              <a:rPr lang="en-US" sz="2000" dirty="0">
                <a:ea typeface="Inter"/>
                <a:cs typeface="Noto Serif"/>
              </a:rPr>
              <a:t>.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ea typeface="Inter"/>
                <a:cs typeface="Noto Serif"/>
              </a:rPr>
              <a:t>Embedding – </a:t>
            </a:r>
            <a:r>
              <a:rPr lang="en-US" sz="2000" dirty="0" err="1">
                <a:ea typeface="Inter"/>
                <a:cs typeface="Noto Serif"/>
              </a:rPr>
              <a:t>tokenitele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määratakse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vektor</a:t>
            </a:r>
            <a:r>
              <a:rPr lang="en-US" sz="2000" dirty="0">
                <a:ea typeface="Inter"/>
                <a:cs typeface="Noto Serif"/>
              </a:rPr>
              <a:t>, mis </a:t>
            </a:r>
            <a:r>
              <a:rPr lang="en-US" sz="2000" dirty="0" err="1">
                <a:ea typeface="Inter"/>
                <a:cs typeface="Noto Serif"/>
              </a:rPr>
              <a:t>määrab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tema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asukoha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teiste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tokenitega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võrdluses</a:t>
            </a:r>
            <a:r>
              <a:rPr lang="en-US" sz="2000" dirty="0">
                <a:ea typeface="Inter"/>
                <a:cs typeface="Noto Serif"/>
              </a:rPr>
              <a:t>.</a:t>
            </a:r>
          </a:p>
          <a:p>
            <a:pPr marL="857250" lvl="1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000" dirty="0" err="1">
                <a:ea typeface="Inter"/>
                <a:cs typeface="Noto Serif"/>
              </a:rPr>
              <a:t>Areneb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vastavalt</a:t>
            </a:r>
            <a:r>
              <a:rPr lang="en-US" sz="2000" dirty="0">
                <a:ea typeface="Inter"/>
                <a:cs typeface="Noto Serif"/>
              </a:rPr>
              <a:t> </a:t>
            </a:r>
            <a:r>
              <a:rPr lang="en-US" sz="2000" dirty="0" err="1">
                <a:ea typeface="Inter"/>
                <a:cs typeface="Noto Serif"/>
              </a:rPr>
              <a:t>tagasisidele</a:t>
            </a:r>
            <a:r>
              <a:rPr lang="en-US" sz="2000" dirty="0">
                <a:ea typeface="Inter"/>
                <a:cs typeface="Noto Serif"/>
              </a:rPr>
              <a:t>. (Reinforcement Learning)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Päringu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esitades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ennustatakse</a:t>
            </a:r>
            <a:r>
              <a:rPr lang="en-US" sz="2400" dirty="0">
                <a:ea typeface="Inter"/>
                <a:cs typeface="Noto Serif"/>
              </a:rPr>
              <a:t>, milline </a:t>
            </a:r>
            <a:r>
              <a:rPr lang="en-US" sz="2400" dirty="0" err="1">
                <a:ea typeface="Inter"/>
                <a:cs typeface="Noto Serif"/>
              </a:rPr>
              <a:t>sõna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tuleb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järgmisena</a:t>
            </a:r>
            <a:r>
              <a:rPr lang="en-US" sz="2400" dirty="0">
                <a:ea typeface="Inter"/>
                <a:cs typeface="Noto Serif"/>
              </a:rPr>
              <a:t>. 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Vastuste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kvaliteet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oleneb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treeningandmestiku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kvaliteedist</a:t>
            </a:r>
            <a:r>
              <a:rPr lang="en-US" sz="2400" dirty="0">
                <a:ea typeface="Inter"/>
                <a:cs typeface="Noto Serif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Tehisaru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võib</a:t>
            </a:r>
            <a:r>
              <a:rPr lang="en-US" sz="2400" dirty="0">
                <a:ea typeface="Inter"/>
                <a:cs typeface="Noto Serif"/>
              </a:rPr>
              <a:t> "</a:t>
            </a:r>
            <a:r>
              <a:rPr lang="en-US" sz="2400" dirty="0" err="1">
                <a:ea typeface="Inter"/>
                <a:cs typeface="Noto Serif"/>
              </a:rPr>
              <a:t>hallutsineerida</a:t>
            </a:r>
            <a:r>
              <a:rPr lang="en-US" sz="2400" dirty="0">
                <a:ea typeface="Inter"/>
                <a:cs typeface="Noto Serif"/>
              </a:rPr>
              <a:t>".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479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4885-183C-7405-345F-6F039AC36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D799-FEF4-2867-2771-9F5C35BC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levinumad</a:t>
            </a:r>
            <a:r>
              <a:rPr lang="en-US" b="1"/>
              <a:t> </a:t>
            </a:r>
            <a:r>
              <a:rPr lang="en-US" b="1" err="1"/>
              <a:t>vestlusrobotid</a:t>
            </a:r>
            <a:r>
              <a:rPr lang="en-US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92C0-055D-8861-D035-31319A801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>
                <a:solidFill>
                  <a:srgbClr val="121212"/>
                </a:solidFill>
                <a:latin typeface="Inter"/>
                <a:ea typeface="Inter"/>
                <a:cs typeface="Noto Serif"/>
                <a:hlinkClick r:id="rId2"/>
              </a:rPr>
              <a:t>ChatGPT</a:t>
            </a:r>
            <a:endParaRPr lang="en-US" sz="2400" dirty="0"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  <a:hlinkClick r:id="rId3"/>
              </a:rPr>
              <a:t>Google Gemini</a:t>
            </a:r>
            <a:r>
              <a:rPr lang="en-US" sz="2400" dirty="0">
                <a:ea typeface="Inter"/>
                <a:cs typeface="Noto Serif"/>
              </a:rPr>
              <a:t> 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  <a:hlinkClick r:id="rId4"/>
              </a:rPr>
              <a:t>Microsoft Copilot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  <a:hlinkClick r:id="rId5"/>
              </a:rPr>
              <a:t>Claude</a:t>
            </a:r>
            <a:endParaRPr lang="en-US" sz="2400" dirty="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dirty="0" err="1">
                <a:ea typeface="Inter"/>
                <a:cs typeface="Noto Serif"/>
              </a:rPr>
              <a:t>Nt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proovi</a:t>
            </a:r>
            <a:r>
              <a:rPr lang="en-US" sz="2400" dirty="0">
                <a:ea typeface="Inter"/>
                <a:cs typeface="Noto Serif"/>
              </a:rPr>
              <a:t> "Show world population on graph."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7446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B96E0-0447-F416-DAB5-8BD8EEA4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A12E-8239-93DD-2B09-FE46CB68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levinumad</a:t>
            </a:r>
            <a:r>
              <a:rPr lang="en-US" b="1"/>
              <a:t> </a:t>
            </a:r>
            <a:r>
              <a:rPr lang="en-US" b="1" err="1"/>
              <a:t>kasutusvõimalused</a:t>
            </a:r>
            <a:r>
              <a:rPr lang="en-US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E41D-2DBC-64AB-6A9E-0377C470EE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>
                <a:ea typeface="Inter"/>
                <a:cs typeface="Noto Serif"/>
              </a:rPr>
              <a:t>Koodi ja </a:t>
            </a:r>
            <a:r>
              <a:rPr lang="en-US" sz="2000" err="1">
                <a:ea typeface="Inter"/>
                <a:cs typeface="Noto Serif"/>
              </a:rPr>
              <a:t>valemite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ning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paluda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selgitused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juurde</a:t>
            </a:r>
            <a:endParaRPr lang="en-US" sz="2000"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Veateadete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lahendamine</a:t>
            </a:r>
            <a:endParaRPr lang="en-US" sz="2000"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Andmemudeli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Näidisandmestike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Graafikute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Statistiliste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analüüside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tegemine</a:t>
            </a:r>
            <a:endParaRPr lang="en-US" sz="20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Noto Serif"/>
              </a:rPr>
              <a:t>Kokkuvõtete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tegemine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tulemuste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tõlgendamine</a:t>
            </a:r>
            <a:endParaRPr lang="en-US" sz="20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0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Noto Serif"/>
              </a:rPr>
              <a:t>NB! </a:t>
            </a:r>
            <a:r>
              <a:rPr lang="en-US" sz="2400" err="1">
                <a:ea typeface="Inter"/>
                <a:cs typeface="Noto Serif"/>
              </a:rPr>
              <a:t>Kasutamisel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tuleb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silmas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pidada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andmekaitset</a:t>
            </a:r>
            <a:r>
              <a:rPr lang="en-US" sz="2400">
                <a:ea typeface="Inter"/>
                <a:cs typeface="Noto Serif"/>
              </a:rPr>
              <a:t> ja </a:t>
            </a:r>
            <a:r>
              <a:rPr lang="en-US" sz="2400" err="1">
                <a:ea typeface="Inter"/>
                <a:cs typeface="Noto Serif"/>
              </a:rPr>
              <a:t>ärisaladuse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hoidmist</a:t>
            </a:r>
            <a:r>
              <a:rPr lang="en-US" sz="2400">
                <a:ea typeface="Inter"/>
                <a:cs typeface="Noto Serif"/>
              </a:rPr>
              <a:t>. </a:t>
            </a:r>
            <a:r>
              <a:rPr lang="en-US" sz="2400" err="1">
                <a:ea typeface="Inter"/>
                <a:cs typeface="Noto Serif"/>
              </a:rPr>
              <a:t>Tavaliselt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vestlusrobotid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kasutavad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saadud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andmeid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edasiseks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treenimiseks</a:t>
            </a:r>
            <a:r>
              <a:rPr lang="en-US" sz="2400">
                <a:ea typeface="Inter"/>
                <a:cs typeface="Noto Serif"/>
              </a:rPr>
              <a:t>.</a:t>
            </a: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42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DDEC0-4E0D-7B98-5997-87424201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32AA-1804-C95A-235A-B1630A75A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eduka</a:t>
            </a:r>
            <a:r>
              <a:rPr lang="en-US" b="1"/>
              <a:t> </a:t>
            </a:r>
            <a:r>
              <a:rPr lang="en-US" b="1" err="1"/>
              <a:t>päringu</a:t>
            </a:r>
            <a:r>
              <a:rPr lang="en-US" b="1"/>
              <a:t> </a:t>
            </a:r>
            <a:r>
              <a:rPr lang="en-US" b="1" err="1"/>
              <a:t>kirjutamine</a:t>
            </a:r>
            <a:r>
              <a:rPr lang="en-US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4C29-7DB7-412C-B56A-46EC71179C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ea typeface="Inter"/>
                <a:cs typeface="Noto Serif"/>
              </a:rPr>
              <a:t>Päring</a:t>
            </a:r>
            <a:r>
              <a:rPr lang="en-US" sz="2400">
                <a:ea typeface="Inter"/>
                <a:cs typeface="Noto Serif"/>
              </a:rPr>
              <a:t> = </a:t>
            </a:r>
            <a:r>
              <a:rPr lang="en-US" sz="2400" err="1">
                <a:ea typeface="Inter"/>
                <a:cs typeface="Noto Serif"/>
              </a:rPr>
              <a:t>keelemudelile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programmi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kirjutamine</a:t>
            </a:r>
            <a:endParaRPr lang="en-US" sz="24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Noto Serif"/>
              </a:rPr>
              <a:t>Anna </a:t>
            </a:r>
            <a:r>
              <a:rPr lang="en-US" sz="2400" err="1">
                <a:ea typeface="Inter"/>
                <a:cs typeface="Noto Serif"/>
              </a:rPr>
              <a:t>võimalikult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palju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konteksti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ning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millises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formaadis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vastust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soovid</a:t>
            </a:r>
            <a:endParaRPr lang="en-US" sz="240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ea typeface="Inter"/>
                <a:cs typeface="Noto Serif"/>
              </a:rPr>
              <a:t>Täpsusta</a:t>
            </a:r>
            <a:r>
              <a:rPr lang="en-US" sz="2400">
                <a:ea typeface="Inter"/>
                <a:cs typeface="Noto Serif"/>
              </a:rPr>
              <a:t>, </a:t>
            </a:r>
            <a:r>
              <a:rPr lang="en-US" sz="2400" err="1">
                <a:ea typeface="Inter"/>
                <a:cs typeface="Noto Serif"/>
              </a:rPr>
              <a:t>millist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tarkvara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kasutad</a:t>
            </a:r>
            <a:r>
              <a:rPr lang="en-US" sz="2400">
                <a:ea typeface="Inter"/>
                <a:cs typeface="Noto Serif"/>
              </a:rPr>
              <a:t>, </a:t>
            </a:r>
            <a:r>
              <a:rPr lang="en-US" sz="2400" err="1">
                <a:ea typeface="Inter"/>
                <a:cs typeface="Noto Serif"/>
              </a:rPr>
              <a:t>kui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valemeid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küsid</a:t>
            </a:r>
            <a:endParaRPr lang="en-US" sz="24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err="1">
                <a:ea typeface="Inter"/>
                <a:cs typeface="Noto Serif"/>
              </a:rPr>
              <a:t>Iteratiivne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protsess</a:t>
            </a:r>
            <a:r>
              <a:rPr lang="en-US" sz="2400">
                <a:ea typeface="Inter"/>
                <a:cs typeface="Noto Serif"/>
              </a:rPr>
              <a:t> – </a:t>
            </a:r>
            <a:r>
              <a:rPr lang="en-US" sz="2400" err="1">
                <a:ea typeface="Inter"/>
                <a:cs typeface="Noto Serif"/>
              </a:rPr>
              <a:t>palu</a:t>
            </a:r>
            <a:r>
              <a:rPr lang="en-US" sz="2400">
                <a:ea typeface="Inter"/>
                <a:cs typeface="Noto Serif"/>
              </a:rPr>
              <a:t> </a:t>
            </a:r>
            <a:r>
              <a:rPr lang="en-US" sz="2400" err="1">
                <a:ea typeface="Inter"/>
                <a:cs typeface="Noto Serif"/>
              </a:rPr>
              <a:t>täiustada</a:t>
            </a:r>
            <a:r>
              <a:rPr lang="en-US" sz="2400">
                <a:ea typeface="Inter"/>
                <a:cs typeface="Noto Serif"/>
              </a:rPr>
              <a:t> ja </a:t>
            </a:r>
            <a:r>
              <a:rPr lang="en-US" sz="2400" err="1">
                <a:ea typeface="Inter"/>
                <a:cs typeface="Noto Serif"/>
              </a:rPr>
              <a:t>täiendada</a:t>
            </a:r>
            <a:endParaRPr lang="en-US" sz="24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276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36D3-A970-D5A5-D02E-FEE0E6B0D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Tehisaru</a:t>
            </a:r>
            <a:r>
              <a:rPr lang="en-US" dirty="0"/>
              <a:t> - </a:t>
            </a:r>
            <a:r>
              <a:rPr lang="en-US" dirty="0" err="1"/>
              <a:t>personaliseerimine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FC87-C50E-09CA-7F87-C4C23D6BFC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Saab </a:t>
            </a:r>
            <a:r>
              <a:rPr lang="en-US" sz="2400" err="1">
                <a:ea typeface="Inter"/>
              </a:rPr>
              <a:t>lisada</a:t>
            </a:r>
            <a:r>
              <a:rPr lang="en-US" sz="2400" dirty="0">
                <a:ea typeface="Inter"/>
              </a:rPr>
              <a:t> info, </a:t>
            </a:r>
            <a:r>
              <a:rPr lang="en-US" sz="2400" err="1">
                <a:ea typeface="Inter"/>
              </a:rPr>
              <a:t>mida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iga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päringu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tegemisel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jooksutatakse</a:t>
            </a:r>
            <a:endParaRPr lang="en-US" sz="240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Nt</a:t>
            </a:r>
            <a:r>
              <a:rPr lang="en-US" sz="2400" dirty="0">
                <a:ea typeface="Inter"/>
              </a:rPr>
              <a:t> ChatGPT --&gt; </a:t>
            </a:r>
            <a:r>
              <a:rPr lang="en-US" sz="2400" dirty="0" err="1">
                <a:ea typeface="Inter"/>
              </a:rPr>
              <a:t>kliki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profiilil</a:t>
            </a:r>
            <a:r>
              <a:rPr lang="en-US" sz="2400" dirty="0">
                <a:ea typeface="Inter"/>
              </a:rPr>
              <a:t> --&gt; Customize ChatGPT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6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7D33-8F01-1754-4E8C-82C6A6EF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B55-022C-CCF6-9EF2-07D4A3BC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Tehisaru</a:t>
            </a:r>
            <a:r>
              <a:rPr lang="en-US" b="1"/>
              <a:t> – </a:t>
            </a:r>
            <a:r>
              <a:rPr lang="en-US" b="1" err="1"/>
              <a:t>vestlusrobotid</a:t>
            </a:r>
            <a:r>
              <a:rPr lang="en-US" b="1"/>
              <a:t> - </a:t>
            </a:r>
            <a:r>
              <a:rPr lang="en-US" b="1" err="1"/>
              <a:t>praktiline</a:t>
            </a:r>
            <a:r>
              <a:rPr lang="en-US" b="1"/>
              <a:t> </a:t>
            </a:r>
            <a:r>
              <a:rPr lang="en-US" b="1" err="1"/>
              <a:t>harjutus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66F8-FBDE-40E8-405E-245CA696AF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</a:rPr>
              <a:t>Ava  </a:t>
            </a:r>
            <a:r>
              <a:rPr lang="en-US" sz="2400" dirty="0" err="1">
                <a:ea typeface="Inter"/>
                <a:cs typeface="Noto Serif"/>
              </a:rPr>
              <a:t>Müügiraporti</a:t>
            </a:r>
            <a:r>
              <a:rPr lang="en-US" sz="2400" dirty="0">
                <a:ea typeface="Inter"/>
                <a:cs typeface="Noto Serif"/>
              </a:rPr>
              <a:t> Power BI </a:t>
            </a:r>
            <a:endParaRPr lang="en-US" sz="2400" dirty="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>
                <a:ea typeface="Inter"/>
                <a:cs typeface="Noto Serif"/>
              </a:rPr>
              <a:t>Palu </a:t>
            </a:r>
            <a:r>
              <a:rPr lang="en-US" sz="2400" dirty="0" err="1">
                <a:ea typeface="Inter"/>
                <a:cs typeface="Noto Serif"/>
              </a:rPr>
              <a:t>erinevatel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vestlusrobotitel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luua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samu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arvutatud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tulpasid</a:t>
            </a:r>
            <a:r>
              <a:rPr lang="en-US" sz="2400" dirty="0">
                <a:ea typeface="Inter"/>
                <a:cs typeface="Noto Serif"/>
              </a:rPr>
              <a:t> ja </a:t>
            </a:r>
            <a:r>
              <a:rPr lang="en-US" sz="2400" dirty="0" err="1">
                <a:ea typeface="Inter"/>
                <a:cs typeface="Noto Serif"/>
              </a:rPr>
              <a:t>mõõdikuid</a:t>
            </a:r>
            <a:r>
              <a:rPr lang="en-US" sz="2400" dirty="0">
                <a:ea typeface="Inter"/>
                <a:cs typeface="Noto Serif"/>
              </a:rPr>
              <a:t>, </a:t>
            </a:r>
            <a:r>
              <a:rPr lang="en-US" sz="2400" dirty="0" err="1">
                <a:ea typeface="Inter"/>
                <a:cs typeface="Noto Serif"/>
              </a:rPr>
              <a:t>mida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analüüsis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kasutasime</a:t>
            </a:r>
            <a:r>
              <a:rPr lang="en-US" sz="2400" dirty="0">
                <a:ea typeface="Inter"/>
                <a:cs typeface="Noto Serif"/>
              </a:rPr>
              <a:t>. </a:t>
            </a:r>
            <a:r>
              <a:rPr lang="en-US" sz="2400" dirty="0" err="1">
                <a:ea typeface="Inter"/>
                <a:cs typeface="Noto Serif"/>
              </a:rPr>
              <a:t>Võrdle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vestlusrobotite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vahelisi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tulemusi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ning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meie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poolt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kirjutatud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valemeid</a:t>
            </a:r>
            <a:r>
              <a:rPr lang="en-US" sz="2400" dirty="0">
                <a:ea typeface="Inter"/>
                <a:cs typeface="Noto Serif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 err="1">
                <a:cs typeface="Noto Serif"/>
              </a:rPr>
              <a:t>Uuri</a:t>
            </a:r>
            <a:r>
              <a:rPr lang="en-US" sz="2400" dirty="0">
                <a:cs typeface="Noto Serif"/>
              </a:rPr>
              <a:t> </a:t>
            </a:r>
            <a:r>
              <a:rPr lang="en-US" sz="2400" dirty="0" err="1">
                <a:cs typeface="Noto Serif"/>
              </a:rPr>
              <a:t>sama</a:t>
            </a:r>
            <a:r>
              <a:rPr lang="en-US" sz="2400" dirty="0">
                <a:cs typeface="Noto Serif"/>
              </a:rPr>
              <a:t> Employee Overview </a:t>
            </a:r>
            <a:r>
              <a:rPr lang="en-US" sz="2400" dirty="0" err="1">
                <a:cs typeface="Noto Serif"/>
              </a:rPr>
              <a:t>raporti</a:t>
            </a:r>
            <a:r>
              <a:rPr lang="en-US" sz="2400" dirty="0">
                <a:cs typeface="Noto Serif"/>
              </a:rPr>
              <a:t> </a:t>
            </a:r>
            <a:r>
              <a:rPr lang="en-US" sz="2400" dirty="0" err="1">
                <a:cs typeface="Noto Serif"/>
              </a:rPr>
              <a:t>mõõdikute</a:t>
            </a:r>
            <a:r>
              <a:rPr lang="en-US" sz="2400" dirty="0">
                <a:cs typeface="Noto Serif"/>
              </a:rPr>
              <a:t> </a:t>
            </a:r>
            <a:r>
              <a:rPr lang="en-US" sz="2400" dirty="0" err="1">
                <a:cs typeface="Noto Serif"/>
              </a:rPr>
              <a:t>kohta</a:t>
            </a:r>
            <a:endParaRPr lang="en-US" sz="2400" dirty="0">
              <a:cs typeface="Noto Serif"/>
            </a:endParaRPr>
          </a:p>
          <a:p>
            <a:pPr marL="342900">
              <a:lnSpc>
                <a:spcPct val="150000"/>
              </a:lnSpc>
              <a:buClr>
                <a:srgbClr val="121212"/>
              </a:buClr>
            </a:pP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 dirty="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 dirty="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 dirty="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 dirty="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18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380</Words>
  <Application>Microsoft Office PowerPoint</Application>
  <PresentationFormat>Widescreen</PresentationFormat>
  <Paragraphs>99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Inter Bold</vt:lpstr>
      <vt:lpstr>Courier New</vt:lpstr>
      <vt:lpstr>Poppins SemiBold</vt:lpstr>
      <vt:lpstr>Noto Serif</vt:lpstr>
      <vt:lpstr>Inter</vt:lpstr>
      <vt:lpstr>Calibri</vt:lpstr>
      <vt:lpstr>Arial</vt:lpstr>
      <vt:lpstr>Arial,Sans-Serif</vt:lpstr>
      <vt:lpstr>BCS</vt:lpstr>
      <vt:lpstr>Vali Andmetarkus!</vt:lpstr>
      <vt:lpstr>Päevakava - XV päev</vt:lpstr>
      <vt:lpstr>Paus 10:30-10:45</vt:lpstr>
      <vt:lpstr>Generatiivne tehisaru – suured keelemudelid (LLMs)</vt:lpstr>
      <vt:lpstr>Tehisaru – levinumad vestlusrobotid </vt:lpstr>
      <vt:lpstr>Tehisaru – levinumad kasutusvõimalused </vt:lpstr>
      <vt:lpstr>Tehisaru – eduka päringu kirjutamine </vt:lpstr>
      <vt:lpstr>Tehisaru - personaliseerimine</vt:lpstr>
      <vt:lpstr>Tehisaru – vestlusrobotid - praktiline harjutus</vt:lpstr>
      <vt:lpstr>Tehisaru – Visual Studio Code</vt:lpstr>
      <vt:lpstr>Lõunapaus 12:15-13:15</vt:lpstr>
      <vt:lpstr>Grupitöö näide - reklaamikampaaniate analüüs</vt:lpstr>
      <vt:lpstr>Paus 14:45-15:00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221</cp:revision>
  <dcterms:created xsi:type="dcterms:W3CDTF">2021-08-27T11:35:28Z</dcterms:created>
  <dcterms:modified xsi:type="dcterms:W3CDTF">2025-09-12T07:29:38Z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