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417" r:id="rId5"/>
    <p:sldId id="433" r:id="rId6"/>
    <p:sldId id="438" r:id="rId7"/>
    <p:sldId id="443" r:id="rId8"/>
    <p:sldId id="444" r:id="rId9"/>
    <p:sldId id="445" r:id="rId10"/>
    <p:sldId id="442" r:id="rId11"/>
    <p:sldId id="535" r:id="rId12"/>
    <p:sldId id="585" r:id="rId13"/>
    <p:sldId id="446" r:id="rId14"/>
    <p:sldId id="586" r:id="rId15"/>
    <p:sldId id="536" r:id="rId16"/>
    <p:sldId id="584" r:id="rId17"/>
    <p:sldId id="583" r:id="rId18"/>
    <p:sldId id="582" r:id="rId19"/>
    <p:sldId id="537" r:id="rId20"/>
    <p:sldId id="474" r:id="rId21"/>
    <p:sldId id="539" r:id="rId22"/>
    <p:sldId id="633" r:id="rId23"/>
    <p:sldId id="629" r:id="rId24"/>
    <p:sldId id="538" r:id="rId25"/>
    <p:sldId id="632" r:id="rId26"/>
    <p:sldId id="631" r:id="rId27"/>
  </p:sldIdLst>
  <p:sldSz cx="12192000" cy="6858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Inter" panose="020B0604020202020204" charset="0"/>
      <p:regular r:id="rId34"/>
      <p:bold r:id="rId35"/>
    </p:embeddedFont>
    <p:embeddedFont>
      <p:font typeface="Inter Bold" panose="020B0604020202020204" charset="0"/>
      <p:bold r:id="rId36"/>
    </p:embeddedFont>
    <p:embeddedFont>
      <p:font typeface="Poppins SemiBold" panose="00000700000000000000" pitchFamily="2" charset="0"/>
      <p:bold r:id="rId37"/>
      <p:boldItalic r:id="rId38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E3AAF-566A-5D51-B119-77279892CBC3}" v="105" dt="2025-08-24T13:23:56.524"/>
    <p1510:client id="{A8601F25-6AF6-9169-3466-87404BF55397}" v="262" dt="2025-08-25T15:32:10.434"/>
    <p1510:client id="{B8491133-D6B9-C97F-FC73-8668DC74C4BC}" v="617" dt="2025-08-25T15:10:28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DDBE7-AE37-48D0-9859-DBD817E4A0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4529D-1D59-4B5F-A6EF-5001C7E4E0EE}">
      <dgm:prSet phldrT="[Text]" phldr="0"/>
      <dgm:spPr/>
      <dgm:t>
        <a:bodyPr/>
        <a:lstStyle/>
        <a:p>
          <a:r>
            <a:rPr lang="en-US">
              <a:latin typeface="Inter Bold"/>
            </a:rPr>
            <a:t>Hankimine</a:t>
          </a:r>
          <a:endParaRPr lang="en-US"/>
        </a:p>
      </dgm:t>
    </dgm:pt>
    <dgm:pt modelId="{DA87F406-E8AA-483A-9324-3FF8A8176162}" type="parTrans" cxnId="{20AA87D7-07BD-4281-B75C-A7FAC6D0E1C9}">
      <dgm:prSet/>
      <dgm:spPr/>
      <dgm:t>
        <a:bodyPr/>
        <a:lstStyle/>
        <a:p>
          <a:endParaRPr lang="en-US"/>
        </a:p>
      </dgm:t>
    </dgm:pt>
    <dgm:pt modelId="{878A0EEB-E32B-49CB-B481-5F0D31C1598B}" type="sibTrans" cxnId="{20AA87D7-07BD-4281-B75C-A7FAC6D0E1C9}">
      <dgm:prSet/>
      <dgm:spPr/>
      <dgm:t>
        <a:bodyPr/>
        <a:lstStyle/>
        <a:p>
          <a:endParaRPr lang="en-US"/>
        </a:p>
      </dgm:t>
    </dgm:pt>
    <dgm:pt modelId="{27A1E0C9-CE44-43FB-BD22-3734358F189C}">
      <dgm:prSet phldrT="[Text]" phldr="0"/>
      <dgm:spPr/>
      <dgm:t>
        <a:bodyPr/>
        <a:lstStyle/>
        <a:p>
          <a:pPr rtl="0"/>
          <a:r>
            <a:rPr lang="en-US">
              <a:latin typeface="Inter Bold"/>
            </a:rPr>
            <a:t>Talletamine</a:t>
          </a:r>
          <a:endParaRPr lang="en-US"/>
        </a:p>
      </dgm:t>
    </dgm:pt>
    <dgm:pt modelId="{D3B24AD3-6D78-4ECC-A1DB-64540EF9ACB8}" type="parTrans" cxnId="{C3176445-C78F-4C9A-AC8E-B183907FE775}">
      <dgm:prSet/>
      <dgm:spPr/>
      <dgm:t>
        <a:bodyPr/>
        <a:lstStyle/>
        <a:p>
          <a:endParaRPr lang="en-US"/>
        </a:p>
      </dgm:t>
    </dgm:pt>
    <dgm:pt modelId="{DD6A7DC9-5E98-4FD6-A16C-F82CEFC22F6A}" type="sibTrans" cxnId="{C3176445-C78F-4C9A-AC8E-B183907FE775}">
      <dgm:prSet/>
      <dgm:spPr/>
      <dgm:t>
        <a:bodyPr/>
        <a:lstStyle/>
        <a:p>
          <a:endParaRPr lang="en-US"/>
        </a:p>
      </dgm:t>
    </dgm:pt>
    <dgm:pt modelId="{10047F9B-1605-459E-8895-D4A71B52A4DD}">
      <dgm:prSet phldrT="[Text]" phldr="0"/>
      <dgm:spPr/>
      <dgm:t>
        <a:bodyPr/>
        <a:lstStyle/>
        <a:p>
          <a:r>
            <a:rPr lang="en-US" err="1">
              <a:latin typeface="Inter Bold"/>
            </a:rPr>
            <a:t>Kasutamine</a:t>
          </a:r>
          <a:endParaRPr lang="en-US"/>
        </a:p>
      </dgm:t>
    </dgm:pt>
    <dgm:pt modelId="{89CC0548-AD04-40B2-8A73-32ABF99C0221}" type="parTrans" cxnId="{D56DCD2B-3DB4-42F9-A04F-D2C17F562362}">
      <dgm:prSet/>
      <dgm:spPr/>
      <dgm:t>
        <a:bodyPr/>
        <a:lstStyle/>
        <a:p>
          <a:endParaRPr lang="en-US"/>
        </a:p>
      </dgm:t>
    </dgm:pt>
    <dgm:pt modelId="{6F2C8991-0F0D-4903-BC72-1072E52D62BC}" type="sibTrans" cxnId="{D56DCD2B-3DB4-42F9-A04F-D2C17F562362}">
      <dgm:prSet/>
      <dgm:spPr/>
      <dgm:t>
        <a:bodyPr/>
        <a:lstStyle/>
        <a:p>
          <a:endParaRPr lang="en-US"/>
        </a:p>
      </dgm:t>
    </dgm:pt>
    <dgm:pt modelId="{6F3EDDCF-0EC7-48B4-BFA9-85C04FC8EEF5}">
      <dgm:prSet phldrT="[Text]" phldr="0"/>
      <dgm:spPr/>
      <dgm:t>
        <a:bodyPr/>
        <a:lstStyle/>
        <a:p>
          <a:r>
            <a:rPr lang="en-US" err="1">
              <a:latin typeface="Inter Bold"/>
            </a:rPr>
            <a:t>Arhiveerimine</a:t>
          </a:r>
          <a:endParaRPr lang="en-US"/>
        </a:p>
      </dgm:t>
    </dgm:pt>
    <dgm:pt modelId="{F4C0A853-4F3C-4D26-BDEB-C4B4812FD288}" type="parTrans" cxnId="{A13A5126-C20C-4857-AE6F-2E509ACB5D75}">
      <dgm:prSet/>
      <dgm:spPr/>
      <dgm:t>
        <a:bodyPr/>
        <a:lstStyle/>
        <a:p>
          <a:endParaRPr lang="en-US"/>
        </a:p>
      </dgm:t>
    </dgm:pt>
    <dgm:pt modelId="{E2950FC3-71F0-44A6-A8DE-1598C8338E1F}" type="sibTrans" cxnId="{A13A5126-C20C-4857-AE6F-2E509ACB5D75}">
      <dgm:prSet/>
      <dgm:spPr/>
      <dgm:t>
        <a:bodyPr/>
        <a:lstStyle/>
        <a:p>
          <a:endParaRPr lang="en-US"/>
        </a:p>
      </dgm:t>
    </dgm:pt>
    <dgm:pt modelId="{E1BA7BA6-BC03-481F-B7DF-92870E15C328}">
      <dgm:prSet phldrT="[Text]" phldr="0"/>
      <dgm:spPr/>
      <dgm:t>
        <a:bodyPr/>
        <a:lstStyle/>
        <a:p>
          <a:r>
            <a:rPr lang="en-US" err="1">
              <a:latin typeface="Inter Bold"/>
            </a:rPr>
            <a:t>Hävitamine</a:t>
          </a:r>
          <a:endParaRPr lang="en-US"/>
        </a:p>
      </dgm:t>
    </dgm:pt>
    <dgm:pt modelId="{0A68AAEF-E311-45D7-AB05-9A602EF5D864}" type="parTrans" cxnId="{6A6ED64D-2001-4074-A0EA-7418F158C3EF}">
      <dgm:prSet/>
      <dgm:spPr/>
      <dgm:t>
        <a:bodyPr/>
        <a:lstStyle/>
        <a:p>
          <a:endParaRPr lang="en-US"/>
        </a:p>
      </dgm:t>
    </dgm:pt>
    <dgm:pt modelId="{E0F0F220-33CC-4634-B335-D7D76341542C}" type="sibTrans" cxnId="{6A6ED64D-2001-4074-A0EA-7418F158C3EF}">
      <dgm:prSet/>
      <dgm:spPr/>
      <dgm:t>
        <a:bodyPr/>
        <a:lstStyle/>
        <a:p>
          <a:endParaRPr lang="en-US"/>
        </a:p>
      </dgm:t>
    </dgm:pt>
    <dgm:pt modelId="{E2B261C8-F1E7-439B-BE08-EE92F7745541}">
      <dgm:prSet phldr="0"/>
      <dgm:spPr/>
      <dgm:t>
        <a:bodyPr/>
        <a:lstStyle/>
        <a:p>
          <a:pPr rtl="0"/>
          <a:r>
            <a:rPr lang="en-US">
              <a:latin typeface="Inter Bold"/>
            </a:rPr>
            <a:t>Planeerimine</a:t>
          </a:r>
        </a:p>
      </dgm:t>
    </dgm:pt>
    <dgm:pt modelId="{8C77E588-4F11-40BC-A615-AA8D156A9835}" type="parTrans" cxnId="{00329E39-8D99-4461-A6AA-C9E2958A04CA}">
      <dgm:prSet/>
      <dgm:spPr/>
    </dgm:pt>
    <dgm:pt modelId="{A02634B4-F9A3-46E9-ABFB-414BD730C56F}" type="sibTrans" cxnId="{00329E39-8D99-4461-A6AA-C9E2958A04CA}">
      <dgm:prSet/>
      <dgm:spPr/>
      <dgm:t>
        <a:bodyPr/>
        <a:lstStyle/>
        <a:p>
          <a:endParaRPr lang="en-US"/>
        </a:p>
      </dgm:t>
    </dgm:pt>
    <dgm:pt modelId="{296F55F7-6911-4A65-B354-F6CA7CBEDDF9}" type="pres">
      <dgm:prSet presAssocID="{86BDDBE7-AE37-48D0-9859-DBD817E4A03A}" presName="Name0" presStyleCnt="0">
        <dgm:presLayoutVars>
          <dgm:dir/>
          <dgm:resizeHandles val="exact"/>
        </dgm:presLayoutVars>
      </dgm:prSet>
      <dgm:spPr/>
    </dgm:pt>
    <dgm:pt modelId="{1EF1184B-3B6E-4637-89D3-9A00CE6E8166}" type="pres">
      <dgm:prSet presAssocID="{E2B261C8-F1E7-439B-BE08-EE92F7745541}" presName="node" presStyleLbl="node1" presStyleIdx="0" presStyleCnt="6">
        <dgm:presLayoutVars>
          <dgm:bulletEnabled val="1"/>
        </dgm:presLayoutVars>
      </dgm:prSet>
      <dgm:spPr/>
    </dgm:pt>
    <dgm:pt modelId="{5BEE890D-2E15-4607-AB72-53F074367298}" type="pres">
      <dgm:prSet presAssocID="{A02634B4-F9A3-46E9-ABFB-414BD730C56F}" presName="sibTrans" presStyleLbl="sibTrans2D1" presStyleIdx="0" presStyleCnt="5"/>
      <dgm:spPr/>
    </dgm:pt>
    <dgm:pt modelId="{53A7B282-95BD-45C4-8B5E-3C8AFCCD5C36}" type="pres">
      <dgm:prSet presAssocID="{A02634B4-F9A3-46E9-ABFB-414BD730C56F}" presName="connectorText" presStyleLbl="sibTrans2D1" presStyleIdx="0" presStyleCnt="5"/>
      <dgm:spPr/>
    </dgm:pt>
    <dgm:pt modelId="{5111FF85-42D4-4D4A-8976-3F5564444B1C}" type="pres">
      <dgm:prSet presAssocID="{4C34529D-1D59-4B5F-A6EF-5001C7E4E0EE}" presName="node" presStyleLbl="node1" presStyleIdx="1" presStyleCnt="6">
        <dgm:presLayoutVars>
          <dgm:bulletEnabled val="1"/>
        </dgm:presLayoutVars>
      </dgm:prSet>
      <dgm:spPr/>
    </dgm:pt>
    <dgm:pt modelId="{B05611B6-B2EA-4624-91BB-88F8481763FB}" type="pres">
      <dgm:prSet presAssocID="{878A0EEB-E32B-49CB-B481-5F0D31C1598B}" presName="sibTrans" presStyleLbl="sibTrans2D1" presStyleIdx="1" presStyleCnt="5"/>
      <dgm:spPr/>
    </dgm:pt>
    <dgm:pt modelId="{1FC3B2B0-A0DA-4522-93B9-E20B7E6408C3}" type="pres">
      <dgm:prSet presAssocID="{878A0EEB-E32B-49CB-B481-5F0D31C1598B}" presName="connectorText" presStyleLbl="sibTrans2D1" presStyleIdx="1" presStyleCnt="5"/>
      <dgm:spPr/>
    </dgm:pt>
    <dgm:pt modelId="{96407FA2-2AFA-4B8E-97FC-6E9094B7638F}" type="pres">
      <dgm:prSet presAssocID="{27A1E0C9-CE44-43FB-BD22-3734358F189C}" presName="node" presStyleLbl="node1" presStyleIdx="2" presStyleCnt="6">
        <dgm:presLayoutVars>
          <dgm:bulletEnabled val="1"/>
        </dgm:presLayoutVars>
      </dgm:prSet>
      <dgm:spPr/>
    </dgm:pt>
    <dgm:pt modelId="{C8F8CE43-947F-4488-8E00-3F9877C33038}" type="pres">
      <dgm:prSet presAssocID="{DD6A7DC9-5E98-4FD6-A16C-F82CEFC22F6A}" presName="sibTrans" presStyleLbl="sibTrans2D1" presStyleIdx="2" presStyleCnt="5"/>
      <dgm:spPr/>
    </dgm:pt>
    <dgm:pt modelId="{0C99AA13-B64E-49B9-8E59-7BE7307AE72A}" type="pres">
      <dgm:prSet presAssocID="{DD6A7DC9-5E98-4FD6-A16C-F82CEFC22F6A}" presName="connectorText" presStyleLbl="sibTrans2D1" presStyleIdx="2" presStyleCnt="5"/>
      <dgm:spPr/>
    </dgm:pt>
    <dgm:pt modelId="{F54221D3-ACBE-41FD-8CC7-625400C51A65}" type="pres">
      <dgm:prSet presAssocID="{10047F9B-1605-459E-8895-D4A71B52A4DD}" presName="node" presStyleLbl="node1" presStyleIdx="3" presStyleCnt="6">
        <dgm:presLayoutVars>
          <dgm:bulletEnabled val="1"/>
        </dgm:presLayoutVars>
      </dgm:prSet>
      <dgm:spPr/>
    </dgm:pt>
    <dgm:pt modelId="{15B74C4D-07D3-4659-B0C3-3BA22973B5F0}" type="pres">
      <dgm:prSet presAssocID="{6F2C8991-0F0D-4903-BC72-1072E52D62BC}" presName="sibTrans" presStyleLbl="sibTrans2D1" presStyleIdx="3" presStyleCnt="5"/>
      <dgm:spPr/>
    </dgm:pt>
    <dgm:pt modelId="{E216B14B-0155-492D-8F5E-3BB94708ECE0}" type="pres">
      <dgm:prSet presAssocID="{6F2C8991-0F0D-4903-BC72-1072E52D62BC}" presName="connectorText" presStyleLbl="sibTrans2D1" presStyleIdx="3" presStyleCnt="5"/>
      <dgm:spPr/>
    </dgm:pt>
    <dgm:pt modelId="{956A5725-0258-4294-9A27-786C17C769A0}" type="pres">
      <dgm:prSet presAssocID="{6F3EDDCF-0EC7-48B4-BFA9-85C04FC8EEF5}" presName="node" presStyleLbl="node1" presStyleIdx="4" presStyleCnt="6">
        <dgm:presLayoutVars>
          <dgm:bulletEnabled val="1"/>
        </dgm:presLayoutVars>
      </dgm:prSet>
      <dgm:spPr/>
    </dgm:pt>
    <dgm:pt modelId="{33E92BA0-5AA3-4211-A29E-3517ED53B92C}" type="pres">
      <dgm:prSet presAssocID="{E2950FC3-71F0-44A6-A8DE-1598C8338E1F}" presName="sibTrans" presStyleLbl="sibTrans2D1" presStyleIdx="4" presStyleCnt="5"/>
      <dgm:spPr/>
    </dgm:pt>
    <dgm:pt modelId="{55B6B442-ED09-485E-A539-F5C106395005}" type="pres">
      <dgm:prSet presAssocID="{E2950FC3-71F0-44A6-A8DE-1598C8338E1F}" presName="connectorText" presStyleLbl="sibTrans2D1" presStyleIdx="4" presStyleCnt="5"/>
      <dgm:spPr/>
    </dgm:pt>
    <dgm:pt modelId="{7AF61044-B86B-40C0-8EB3-180FDF2292F8}" type="pres">
      <dgm:prSet presAssocID="{E1BA7BA6-BC03-481F-B7DF-92870E15C328}" presName="node" presStyleLbl="node1" presStyleIdx="5" presStyleCnt="6">
        <dgm:presLayoutVars>
          <dgm:bulletEnabled val="1"/>
        </dgm:presLayoutVars>
      </dgm:prSet>
      <dgm:spPr/>
    </dgm:pt>
  </dgm:ptLst>
  <dgm:cxnLst>
    <dgm:cxn modelId="{7F154A1A-A998-460D-A2C0-20D7DEE2D4C8}" type="presOf" srcId="{6F2C8991-0F0D-4903-BC72-1072E52D62BC}" destId="{15B74C4D-07D3-4659-B0C3-3BA22973B5F0}" srcOrd="0" destOrd="0" presId="urn:microsoft.com/office/officeart/2005/8/layout/process1"/>
    <dgm:cxn modelId="{A13A5126-C20C-4857-AE6F-2E509ACB5D75}" srcId="{86BDDBE7-AE37-48D0-9859-DBD817E4A03A}" destId="{6F3EDDCF-0EC7-48B4-BFA9-85C04FC8EEF5}" srcOrd="4" destOrd="0" parTransId="{F4C0A853-4F3C-4D26-BDEB-C4B4812FD288}" sibTransId="{E2950FC3-71F0-44A6-A8DE-1598C8338E1F}"/>
    <dgm:cxn modelId="{D56DCD2B-3DB4-42F9-A04F-D2C17F562362}" srcId="{86BDDBE7-AE37-48D0-9859-DBD817E4A03A}" destId="{10047F9B-1605-459E-8895-D4A71B52A4DD}" srcOrd="3" destOrd="0" parTransId="{89CC0548-AD04-40B2-8A73-32ABF99C0221}" sibTransId="{6F2C8991-0F0D-4903-BC72-1072E52D62BC}"/>
    <dgm:cxn modelId="{00329E39-8D99-4461-A6AA-C9E2958A04CA}" srcId="{86BDDBE7-AE37-48D0-9859-DBD817E4A03A}" destId="{E2B261C8-F1E7-439B-BE08-EE92F7745541}" srcOrd="0" destOrd="0" parTransId="{8C77E588-4F11-40BC-A615-AA8D156A9835}" sibTransId="{A02634B4-F9A3-46E9-ABFB-414BD730C56F}"/>
    <dgm:cxn modelId="{CFABBB3E-656B-48BD-916B-279F1C5129AF}" type="presOf" srcId="{E2B261C8-F1E7-439B-BE08-EE92F7745541}" destId="{1EF1184B-3B6E-4637-89D3-9A00CE6E8166}" srcOrd="0" destOrd="0" presId="urn:microsoft.com/office/officeart/2005/8/layout/process1"/>
    <dgm:cxn modelId="{A57BDF5D-0BFD-468C-9CCF-0B1BEEBD967A}" type="presOf" srcId="{DD6A7DC9-5E98-4FD6-A16C-F82CEFC22F6A}" destId="{0C99AA13-B64E-49B9-8E59-7BE7307AE72A}" srcOrd="1" destOrd="0" presId="urn:microsoft.com/office/officeart/2005/8/layout/process1"/>
    <dgm:cxn modelId="{D4430245-77B5-40AD-8D55-AC5162FEF586}" type="presOf" srcId="{6F3EDDCF-0EC7-48B4-BFA9-85C04FC8EEF5}" destId="{956A5725-0258-4294-9A27-786C17C769A0}" srcOrd="0" destOrd="0" presId="urn:microsoft.com/office/officeart/2005/8/layout/process1"/>
    <dgm:cxn modelId="{C3176445-C78F-4C9A-AC8E-B183907FE775}" srcId="{86BDDBE7-AE37-48D0-9859-DBD817E4A03A}" destId="{27A1E0C9-CE44-43FB-BD22-3734358F189C}" srcOrd="2" destOrd="0" parTransId="{D3B24AD3-6D78-4ECC-A1DB-64540EF9ACB8}" sibTransId="{DD6A7DC9-5E98-4FD6-A16C-F82CEFC22F6A}"/>
    <dgm:cxn modelId="{0F55336A-7DDF-41D3-A593-7BE6534A04BB}" type="presOf" srcId="{DD6A7DC9-5E98-4FD6-A16C-F82CEFC22F6A}" destId="{C8F8CE43-947F-4488-8E00-3F9877C33038}" srcOrd="0" destOrd="0" presId="urn:microsoft.com/office/officeart/2005/8/layout/process1"/>
    <dgm:cxn modelId="{50C5A46B-7F40-4EC8-9B4E-6382A9D1F1E4}" type="presOf" srcId="{4C34529D-1D59-4B5F-A6EF-5001C7E4E0EE}" destId="{5111FF85-42D4-4D4A-8976-3F5564444B1C}" srcOrd="0" destOrd="0" presId="urn:microsoft.com/office/officeart/2005/8/layout/process1"/>
    <dgm:cxn modelId="{6A6ED64D-2001-4074-A0EA-7418F158C3EF}" srcId="{86BDDBE7-AE37-48D0-9859-DBD817E4A03A}" destId="{E1BA7BA6-BC03-481F-B7DF-92870E15C328}" srcOrd="5" destOrd="0" parTransId="{0A68AAEF-E311-45D7-AB05-9A602EF5D864}" sibTransId="{E0F0F220-33CC-4634-B335-D7D76341542C}"/>
    <dgm:cxn modelId="{AB57EE7F-E03F-461C-8CD5-22E295E1DB46}" type="presOf" srcId="{E2950FC3-71F0-44A6-A8DE-1598C8338E1F}" destId="{33E92BA0-5AA3-4211-A29E-3517ED53B92C}" srcOrd="0" destOrd="0" presId="urn:microsoft.com/office/officeart/2005/8/layout/process1"/>
    <dgm:cxn modelId="{B1633982-D02A-40CF-83A8-4319DFA48222}" type="presOf" srcId="{878A0EEB-E32B-49CB-B481-5F0D31C1598B}" destId="{B05611B6-B2EA-4624-91BB-88F8481763FB}" srcOrd="0" destOrd="0" presId="urn:microsoft.com/office/officeart/2005/8/layout/process1"/>
    <dgm:cxn modelId="{4D6CEE90-F025-4DDD-BF0C-673D53785690}" type="presOf" srcId="{6F2C8991-0F0D-4903-BC72-1072E52D62BC}" destId="{E216B14B-0155-492D-8F5E-3BB94708ECE0}" srcOrd="1" destOrd="0" presId="urn:microsoft.com/office/officeart/2005/8/layout/process1"/>
    <dgm:cxn modelId="{FB6D449D-7A2F-4222-AAFA-D708D93C0177}" type="presOf" srcId="{E2950FC3-71F0-44A6-A8DE-1598C8338E1F}" destId="{55B6B442-ED09-485E-A539-F5C106395005}" srcOrd="1" destOrd="0" presId="urn:microsoft.com/office/officeart/2005/8/layout/process1"/>
    <dgm:cxn modelId="{EE01C6B7-CECE-4639-A0D6-E29E1E1F5666}" type="presOf" srcId="{A02634B4-F9A3-46E9-ABFB-414BD730C56F}" destId="{53A7B282-95BD-45C4-8B5E-3C8AFCCD5C36}" srcOrd="1" destOrd="0" presId="urn:microsoft.com/office/officeart/2005/8/layout/process1"/>
    <dgm:cxn modelId="{5C1D20BB-B5AB-4699-AFC0-827723A6911A}" type="presOf" srcId="{878A0EEB-E32B-49CB-B481-5F0D31C1598B}" destId="{1FC3B2B0-A0DA-4522-93B9-E20B7E6408C3}" srcOrd="1" destOrd="0" presId="urn:microsoft.com/office/officeart/2005/8/layout/process1"/>
    <dgm:cxn modelId="{EC6C19C5-A70E-4043-BA3A-C2EB55CBA6EB}" type="presOf" srcId="{86BDDBE7-AE37-48D0-9859-DBD817E4A03A}" destId="{296F55F7-6911-4A65-B354-F6CA7CBEDDF9}" srcOrd="0" destOrd="0" presId="urn:microsoft.com/office/officeart/2005/8/layout/process1"/>
    <dgm:cxn modelId="{B533C2D3-22CD-42AC-ABAD-22AFDA248F64}" type="presOf" srcId="{27A1E0C9-CE44-43FB-BD22-3734358F189C}" destId="{96407FA2-2AFA-4B8E-97FC-6E9094B7638F}" srcOrd="0" destOrd="0" presId="urn:microsoft.com/office/officeart/2005/8/layout/process1"/>
    <dgm:cxn modelId="{20AA87D7-07BD-4281-B75C-A7FAC6D0E1C9}" srcId="{86BDDBE7-AE37-48D0-9859-DBD817E4A03A}" destId="{4C34529D-1D59-4B5F-A6EF-5001C7E4E0EE}" srcOrd="1" destOrd="0" parTransId="{DA87F406-E8AA-483A-9324-3FF8A8176162}" sibTransId="{878A0EEB-E32B-49CB-B481-5F0D31C1598B}"/>
    <dgm:cxn modelId="{30DBC3E1-1428-44E3-9994-398EF0312058}" type="presOf" srcId="{E1BA7BA6-BC03-481F-B7DF-92870E15C328}" destId="{7AF61044-B86B-40C0-8EB3-180FDF2292F8}" srcOrd="0" destOrd="0" presId="urn:microsoft.com/office/officeart/2005/8/layout/process1"/>
    <dgm:cxn modelId="{6A2F35E3-EFCD-450E-84B0-C99627F1289E}" type="presOf" srcId="{A02634B4-F9A3-46E9-ABFB-414BD730C56F}" destId="{5BEE890D-2E15-4607-AB72-53F074367298}" srcOrd="0" destOrd="0" presId="urn:microsoft.com/office/officeart/2005/8/layout/process1"/>
    <dgm:cxn modelId="{38CB75F5-036A-4944-9231-F1610B28CDFD}" type="presOf" srcId="{10047F9B-1605-459E-8895-D4A71B52A4DD}" destId="{F54221D3-ACBE-41FD-8CC7-625400C51A65}" srcOrd="0" destOrd="0" presId="urn:microsoft.com/office/officeart/2005/8/layout/process1"/>
    <dgm:cxn modelId="{828F5690-123C-4F91-AA3A-26DE4FE030A2}" type="presParOf" srcId="{296F55F7-6911-4A65-B354-F6CA7CBEDDF9}" destId="{1EF1184B-3B6E-4637-89D3-9A00CE6E8166}" srcOrd="0" destOrd="0" presId="urn:microsoft.com/office/officeart/2005/8/layout/process1"/>
    <dgm:cxn modelId="{2E4A4913-9B7A-45E0-BBB9-319D1AF13AC4}" type="presParOf" srcId="{296F55F7-6911-4A65-B354-F6CA7CBEDDF9}" destId="{5BEE890D-2E15-4607-AB72-53F074367298}" srcOrd="1" destOrd="0" presId="urn:microsoft.com/office/officeart/2005/8/layout/process1"/>
    <dgm:cxn modelId="{941FD875-B088-45C7-B2E2-B01BB25FA764}" type="presParOf" srcId="{5BEE890D-2E15-4607-AB72-53F074367298}" destId="{53A7B282-95BD-45C4-8B5E-3C8AFCCD5C36}" srcOrd="0" destOrd="0" presId="urn:microsoft.com/office/officeart/2005/8/layout/process1"/>
    <dgm:cxn modelId="{9361AF64-5351-4215-97DE-30848C4C04F6}" type="presParOf" srcId="{296F55F7-6911-4A65-B354-F6CA7CBEDDF9}" destId="{5111FF85-42D4-4D4A-8976-3F5564444B1C}" srcOrd="2" destOrd="0" presId="urn:microsoft.com/office/officeart/2005/8/layout/process1"/>
    <dgm:cxn modelId="{66475173-D8F3-424F-8823-30192F54FE44}" type="presParOf" srcId="{296F55F7-6911-4A65-B354-F6CA7CBEDDF9}" destId="{B05611B6-B2EA-4624-91BB-88F8481763FB}" srcOrd="3" destOrd="0" presId="urn:microsoft.com/office/officeart/2005/8/layout/process1"/>
    <dgm:cxn modelId="{28BD9007-1632-4A25-98AD-C536972092CD}" type="presParOf" srcId="{B05611B6-B2EA-4624-91BB-88F8481763FB}" destId="{1FC3B2B0-A0DA-4522-93B9-E20B7E6408C3}" srcOrd="0" destOrd="0" presId="urn:microsoft.com/office/officeart/2005/8/layout/process1"/>
    <dgm:cxn modelId="{35F6C410-7277-422D-8A84-E66E3A0FED99}" type="presParOf" srcId="{296F55F7-6911-4A65-B354-F6CA7CBEDDF9}" destId="{96407FA2-2AFA-4B8E-97FC-6E9094B7638F}" srcOrd="4" destOrd="0" presId="urn:microsoft.com/office/officeart/2005/8/layout/process1"/>
    <dgm:cxn modelId="{2E31F894-BCA6-4A76-A8E6-A3A925B1F60A}" type="presParOf" srcId="{296F55F7-6911-4A65-B354-F6CA7CBEDDF9}" destId="{C8F8CE43-947F-4488-8E00-3F9877C33038}" srcOrd="5" destOrd="0" presId="urn:microsoft.com/office/officeart/2005/8/layout/process1"/>
    <dgm:cxn modelId="{E51D703A-0886-4F36-A1B1-DE0E27A0F3BF}" type="presParOf" srcId="{C8F8CE43-947F-4488-8E00-3F9877C33038}" destId="{0C99AA13-B64E-49B9-8E59-7BE7307AE72A}" srcOrd="0" destOrd="0" presId="urn:microsoft.com/office/officeart/2005/8/layout/process1"/>
    <dgm:cxn modelId="{F2E1B22E-D1E5-4AF7-859D-2FDC6B541BD6}" type="presParOf" srcId="{296F55F7-6911-4A65-B354-F6CA7CBEDDF9}" destId="{F54221D3-ACBE-41FD-8CC7-625400C51A65}" srcOrd="6" destOrd="0" presId="urn:microsoft.com/office/officeart/2005/8/layout/process1"/>
    <dgm:cxn modelId="{46F19386-F018-4D47-9EEA-D5EAB032CEC4}" type="presParOf" srcId="{296F55F7-6911-4A65-B354-F6CA7CBEDDF9}" destId="{15B74C4D-07D3-4659-B0C3-3BA22973B5F0}" srcOrd="7" destOrd="0" presId="urn:microsoft.com/office/officeart/2005/8/layout/process1"/>
    <dgm:cxn modelId="{FE4A6668-40A2-4839-B264-E0FFD6BC0AE8}" type="presParOf" srcId="{15B74C4D-07D3-4659-B0C3-3BA22973B5F0}" destId="{E216B14B-0155-492D-8F5E-3BB94708ECE0}" srcOrd="0" destOrd="0" presId="urn:microsoft.com/office/officeart/2005/8/layout/process1"/>
    <dgm:cxn modelId="{280D1B43-21E1-4CA7-978B-2612EB397639}" type="presParOf" srcId="{296F55F7-6911-4A65-B354-F6CA7CBEDDF9}" destId="{956A5725-0258-4294-9A27-786C17C769A0}" srcOrd="8" destOrd="0" presId="urn:microsoft.com/office/officeart/2005/8/layout/process1"/>
    <dgm:cxn modelId="{2C0A076D-0098-4EFE-9868-EA6378B68B96}" type="presParOf" srcId="{296F55F7-6911-4A65-B354-F6CA7CBEDDF9}" destId="{33E92BA0-5AA3-4211-A29E-3517ED53B92C}" srcOrd="9" destOrd="0" presId="urn:microsoft.com/office/officeart/2005/8/layout/process1"/>
    <dgm:cxn modelId="{A0D3930A-049D-473C-93AF-7A080FB06450}" type="presParOf" srcId="{33E92BA0-5AA3-4211-A29E-3517ED53B92C}" destId="{55B6B442-ED09-485E-A539-F5C106395005}" srcOrd="0" destOrd="0" presId="urn:microsoft.com/office/officeart/2005/8/layout/process1"/>
    <dgm:cxn modelId="{7738F1ED-7FAC-404F-B570-2D9433666384}" type="presParOf" srcId="{296F55F7-6911-4A65-B354-F6CA7CBEDDF9}" destId="{7AF61044-B86B-40C0-8EB3-180FDF2292F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1184B-3B6E-4637-89D3-9A00CE6E8166}">
      <dsp:nvSpPr>
        <dsp:cNvPr id="0" name=""/>
        <dsp:cNvSpPr/>
      </dsp:nvSpPr>
      <dsp:spPr>
        <a:xfrm>
          <a:off x="0" y="1145273"/>
          <a:ext cx="1254182" cy="75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Inter Bold"/>
            </a:rPr>
            <a:t>Planeerimine</a:t>
          </a:r>
        </a:p>
      </dsp:txBody>
      <dsp:txXfrm>
        <a:off x="22040" y="1167313"/>
        <a:ext cx="1210102" cy="708429"/>
      </dsp:txXfrm>
    </dsp:sp>
    <dsp:sp modelId="{5BEE890D-2E15-4607-AB72-53F074367298}">
      <dsp:nvSpPr>
        <dsp:cNvPr id="0" name=""/>
        <dsp:cNvSpPr/>
      </dsp:nvSpPr>
      <dsp:spPr>
        <a:xfrm>
          <a:off x="1379600" y="1366009"/>
          <a:ext cx="265886" cy="311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379600" y="1428216"/>
        <a:ext cx="186120" cy="186623"/>
      </dsp:txXfrm>
    </dsp:sp>
    <dsp:sp modelId="{5111FF85-42D4-4D4A-8976-3F5564444B1C}">
      <dsp:nvSpPr>
        <dsp:cNvPr id="0" name=""/>
        <dsp:cNvSpPr/>
      </dsp:nvSpPr>
      <dsp:spPr>
        <a:xfrm>
          <a:off x="1755855" y="1145273"/>
          <a:ext cx="1254182" cy="75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Inter Bold"/>
            </a:rPr>
            <a:t>Hankimine</a:t>
          </a:r>
          <a:endParaRPr lang="en-US" sz="1200" kern="1200"/>
        </a:p>
      </dsp:txBody>
      <dsp:txXfrm>
        <a:off x="1777895" y="1167313"/>
        <a:ext cx="1210102" cy="708429"/>
      </dsp:txXfrm>
    </dsp:sp>
    <dsp:sp modelId="{B05611B6-B2EA-4624-91BB-88F8481763FB}">
      <dsp:nvSpPr>
        <dsp:cNvPr id="0" name=""/>
        <dsp:cNvSpPr/>
      </dsp:nvSpPr>
      <dsp:spPr>
        <a:xfrm>
          <a:off x="3135455" y="1366009"/>
          <a:ext cx="265886" cy="311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135455" y="1428216"/>
        <a:ext cx="186120" cy="186623"/>
      </dsp:txXfrm>
    </dsp:sp>
    <dsp:sp modelId="{96407FA2-2AFA-4B8E-97FC-6E9094B7638F}">
      <dsp:nvSpPr>
        <dsp:cNvPr id="0" name=""/>
        <dsp:cNvSpPr/>
      </dsp:nvSpPr>
      <dsp:spPr>
        <a:xfrm>
          <a:off x="3511710" y="1145273"/>
          <a:ext cx="1254182" cy="75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Inter Bold"/>
            </a:rPr>
            <a:t>Talletamine</a:t>
          </a:r>
          <a:endParaRPr lang="en-US" sz="1200" kern="1200"/>
        </a:p>
      </dsp:txBody>
      <dsp:txXfrm>
        <a:off x="3533750" y="1167313"/>
        <a:ext cx="1210102" cy="708429"/>
      </dsp:txXfrm>
    </dsp:sp>
    <dsp:sp modelId="{C8F8CE43-947F-4488-8E00-3F9877C33038}">
      <dsp:nvSpPr>
        <dsp:cNvPr id="0" name=""/>
        <dsp:cNvSpPr/>
      </dsp:nvSpPr>
      <dsp:spPr>
        <a:xfrm>
          <a:off x="4891310" y="1366009"/>
          <a:ext cx="265886" cy="311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891310" y="1428216"/>
        <a:ext cx="186120" cy="186623"/>
      </dsp:txXfrm>
    </dsp:sp>
    <dsp:sp modelId="{F54221D3-ACBE-41FD-8CC7-625400C51A65}">
      <dsp:nvSpPr>
        <dsp:cNvPr id="0" name=""/>
        <dsp:cNvSpPr/>
      </dsp:nvSpPr>
      <dsp:spPr>
        <a:xfrm>
          <a:off x="5267565" y="1145273"/>
          <a:ext cx="1254182" cy="75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Inter Bold"/>
            </a:rPr>
            <a:t>Kasutamine</a:t>
          </a:r>
          <a:endParaRPr lang="en-US" sz="1200" kern="1200"/>
        </a:p>
      </dsp:txBody>
      <dsp:txXfrm>
        <a:off x="5289605" y="1167313"/>
        <a:ext cx="1210102" cy="708429"/>
      </dsp:txXfrm>
    </dsp:sp>
    <dsp:sp modelId="{15B74C4D-07D3-4659-B0C3-3BA22973B5F0}">
      <dsp:nvSpPr>
        <dsp:cNvPr id="0" name=""/>
        <dsp:cNvSpPr/>
      </dsp:nvSpPr>
      <dsp:spPr>
        <a:xfrm>
          <a:off x="6647165" y="1366009"/>
          <a:ext cx="265886" cy="311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47165" y="1428216"/>
        <a:ext cx="186120" cy="186623"/>
      </dsp:txXfrm>
    </dsp:sp>
    <dsp:sp modelId="{956A5725-0258-4294-9A27-786C17C769A0}">
      <dsp:nvSpPr>
        <dsp:cNvPr id="0" name=""/>
        <dsp:cNvSpPr/>
      </dsp:nvSpPr>
      <dsp:spPr>
        <a:xfrm>
          <a:off x="7023420" y="1145273"/>
          <a:ext cx="1254182" cy="75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Inter Bold"/>
            </a:rPr>
            <a:t>Arhiveerimine</a:t>
          </a:r>
          <a:endParaRPr lang="en-US" sz="1200" kern="1200"/>
        </a:p>
      </dsp:txBody>
      <dsp:txXfrm>
        <a:off x="7045460" y="1167313"/>
        <a:ext cx="1210102" cy="708429"/>
      </dsp:txXfrm>
    </dsp:sp>
    <dsp:sp modelId="{33E92BA0-5AA3-4211-A29E-3517ED53B92C}">
      <dsp:nvSpPr>
        <dsp:cNvPr id="0" name=""/>
        <dsp:cNvSpPr/>
      </dsp:nvSpPr>
      <dsp:spPr>
        <a:xfrm>
          <a:off x="8403021" y="1366009"/>
          <a:ext cx="265886" cy="311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403021" y="1428216"/>
        <a:ext cx="186120" cy="186623"/>
      </dsp:txXfrm>
    </dsp:sp>
    <dsp:sp modelId="{7AF61044-B86B-40C0-8EB3-180FDF2292F8}">
      <dsp:nvSpPr>
        <dsp:cNvPr id="0" name=""/>
        <dsp:cNvSpPr/>
      </dsp:nvSpPr>
      <dsp:spPr>
        <a:xfrm>
          <a:off x="8779275" y="1145273"/>
          <a:ext cx="1254182" cy="752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Inter Bold"/>
            </a:rPr>
            <a:t>Hävitamine</a:t>
          </a:r>
          <a:endParaRPr lang="en-US" sz="1200" kern="1200"/>
        </a:p>
      </dsp:txBody>
      <dsp:txXfrm>
        <a:off x="8801315" y="1167313"/>
        <a:ext cx="1210102" cy="70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25.08.2025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Tänase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kohtumise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eesmärk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üle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vaadata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õpiväljundid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ning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kogudaa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teie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esmased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mõtted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programmi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osas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DBA19-D777-9E20-BF93-785C6FD9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5067A8-EBCA-9340-EB1C-DDA327EF2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AA69D-F36C-AFA3-E634-1418D2910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Milleks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? - Nii </a:t>
            </a:r>
            <a:r>
              <a:rPr lang="en-US" err="1">
                <a:ea typeface="Calibri"/>
                <a:cs typeface="Calibri"/>
              </a:rPr>
              <a:t>enda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kui</a:t>
            </a:r>
            <a:r>
              <a:rPr lang="en-US">
                <a:ea typeface="Calibri"/>
                <a:cs typeface="Calibri"/>
              </a:rPr>
              <a:t> ka </a:t>
            </a:r>
            <a:r>
              <a:rPr lang="en-US" err="1">
                <a:ea typeface="Calibri"/>
                <a:cs typeface="Calibri"/>
              </a:rPr>
              <a:t>kolleegide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jaoks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kirjeldamine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teada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miks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kuidas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mingeid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otsuseid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muutusi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tehtud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3F773-2E41-9E9C-472B-7B2627067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2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Teiste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organisatsioonide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poolt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kogutud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puhul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tuleb</a:t>
            </a:r>
            <a:r>
              <a:rPr lang="en-US">
                <a:ea typeface="Calibri"/>
                <a:cs typeface="Calibri"/>
              </a:rPr>
              <a:t> </a:t>
            </a:r>
            <a:br>
              <a:rPr lang="en-US">
                <a:cs typeface="+mn-lt"/>
              </a:rPr>
            </a:br>
            <a:r>
              <a:rPr lang="en-US" err="1">
                <a:ea typeface="Calibri"/>
                <a:cs typeface="Calibri"/>
              </a:rPr>
              <a:t>Sideandmed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asukohaandmed</a:t>
            </a:r>
            <a:br>
              <a:rPr lang="en-US">
                <a:cs typeface="+mn-lt"/>
              </a:rPr>
            </a:br>
            <a:r>
              <a:rPr lang="en-US" err="1">
                <a:ea typeface="Calibri"/>
                <a:cs typeface="Calibri"/>
              </a:rPr>
              <a:t>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liigid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teenuse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osutamine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isikuandmed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digikeskkondades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tekivad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analoogandmed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paberile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märgitud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) - </a:t>
            </a:r>
            <a:r>
              <a:rPr lang="en-US" err="1">
                <a:ea typeface="Calibri"/>
                <a:cs typeface="Calibri"/>
              </a:rPr>
              <a:t>hilisem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digitaliseerimine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5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Varasemalt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mustad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nende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pinnalt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näited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siia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2C03-5C01-8B8A-3206-8FE48E26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5648C-3F4F-BBFD-730E-DC70F1FB6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A1949-BD19-3CB6-4A3A-7777248EE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Faktitabel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sündmuspõhine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näiteks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müük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Dimensioonid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kirjeldav</a:t>
            </a:r>
            <a:r>
              <a:rPr lang="en-US">
                <a:ea typeface="Calibri"/>
                <a:cs typeface="Calibri"/>
              </a:rPr>
              <a:t> info, </a:t>
            </a:r>
            <a:r>
              <a:rPr lang="en-US" err="1">
                <a:ea typeface="Calibri"/>
                <a:cs typeface="Calibri"/>
              </a:rPr>
              <a:t>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klient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müügiesindaja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Sellisel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kujul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andmemudel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võimaldab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hoida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tabelid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väiksemana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näiteks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</a:t>
            </a:r>
            <a:r>
              <a:rPr lang="en-US">
                <a:ea typeface="Calibri"/>
                <a:cs typeface="Calibri"/>
              </a:rPr>
              <a:t> pea </a:t>
            </a:r>
            <a:r>
              <a:rPr lang="en-US" err="1">
                <a:ea typeface="Calibri"/>
                <a:cs typeface="Calibri"/>
              </a:rPr>
              <a:t>faktitabelis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tooma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välja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kõiki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kliendi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kohta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vaid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piisab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kliendi</a:t>
            </a:r>
            <a:r>
              <a:rPr lang="en-US">
                <a:ea typeface="Calibri"/>
                <a:cs typeface="Calibri"/>
              </a:rPr>
              <a:t> id </a:t>
            </a:r>
            <a:r>
              <a:rPr lang="en-US" err="1">
                <a:ea typeface="Calibri"/>
                <a:cs typeface="Calibri"/>
              </a:rPr>
              <a:t>viitest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39D6F-525D-01A6-895F-9E18CB135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Milleks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? - Nii </a:t>
            </a:r>
            <a:r>
              <a:rPr lang="en-US" err="1">
                <a:ea typeface="Calibri"/>
                <a:cs typeface="Calibri"/>
              </a:rPr>
              <a:t>enda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kui</a:t>
            </a:r>
            <a:r>
              <a:rPr lang="en-US">
                <a:ea typeface="Calibri"/>
                <a:cs typeface="Calibri"/>
              </a:rPr>
              <a:t> ka </a:t>
            </a:r>
            <a:r>
              <a:rPr lang="en-US" err="1">
                <a:ea typeface="Calibri"/>
                <a:cs typeface="Calibri"/>
              </a:rPr>
              <a:t>kolleegide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jaoks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kirjeldamine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teada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miks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kuidas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mingeid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otsuseid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muutusi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tehtud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4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38261-5F5F-4373-A5D6-4E857721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60981-4133-90F6-400C-B8BA63CB6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33CF2B-B63C-6161-DFC0-A10D6DB8C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Milleks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? - Nii </a:t>
            </a:r>
            <a:r>
              <a:rPr lang="en-US" err="1">
                <a:ea typeface="Calibri"/>
                <a:cs typeface="Calibri"/>
              </a:rPr>
              <a:t>enda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kui</a:t>
            </a:r>
            <a:r>
              <a:rPr lang="en-US">
                <a:ea typeface="Calibri"/>
                <a:cs typeface="Calibri"/>
              </a:rPr>
              <a:t> ka </a:t>
            </a:r>
            <a:r>
              <a:rPr lang="en-US" err="1">
                <a:ea typeface="Calibri"/>
                <a:cs typeface="Calibri"/>
              </a:rPr>
              <a:t>kolleegide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jaoks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kirjeldamine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teada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miks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kuidas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mingeid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otsuseid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muutusi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tehtud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967AF-CF81-C282-94D9-719A7EB72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70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A1A3C-E783-7FC2-9DCE-9F00D9B1A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34939-D194-A8D8-24F4-C85F5076C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F7AAE-DFE9-BA24-9A96-0EFCA02C2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Milleks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? - Nii </a:t>
            </a:r>
            <a:r>
              <a:rPr lang="en-US" err="1">
                <a:ea typeface="Calibri"/>
                <a:cs typeface="Calibri"/>
              </a:rPr>
              <a:t>enda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kui</a:t>
            </a:r>
            <a:r>
              <a:rPr lang="en-US">
                <a:ea typeface="Calibri"/>
                <a:cs typeface="Calibri"/>
              </a:rPr>
              <a:t> ka </a:t>
            </a:r>
            <a:r>
              <a:rPr lang="en-US" err="1">
                <a:ea typeface="Calibri"/>
                <a:cs typeface="Calibri"/>
              </a:rPr>
              <a:t>kolleegide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jaoks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kirjeldamine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teada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miks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kuidas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mingeid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otsuseid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muutusi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tehtud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10A03-469A-13BE-92A5-4D0B78A8A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0B99D-40EC-4B75-2DC1-2D679F44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A8C3F8-B93D-2F9A-B957-178CA06DA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55BA3-0FFA-7E1A-3BED-F130CFB7D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Milleks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? - Nii </a:t>
            </a:r>
            <a:r>
              <a:rPr lang="en-US" err="1">
                <a:ea typeface="Calibri"/>
                <a:cs typeface="Calibri"/>
              </a:rPr>
              <a:t>enda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kui</a:t>
            </a:r>
            <a:r>
              <a:rPr lang="en-US">
                <a:ea typeface="Calibri"/>
                <a:cs typeface="Calibri"/>
              </a:rPr>
              <a:t> ka </a:t>
            </a:r>
            <a:r>
              <a:rPr lang="en-US" err="1">
                <a:ea typeface="Calibri"/>
                <a:cs typeface="Calibri"/>
              </a:rPr>
              <a:t>kolleegide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jaoks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kirjeldamine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teada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miks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kuidas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mingeid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otsuseid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muutusi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tehtud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B880B-DCCB-A2B5-176F-2871A027C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9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A34C-149A-57A8-DCCE-482263E20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2C817-AC27-CA90-93C2-204C3230E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FC1774-130A-2B62-BCFA-16A9E5D06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Milleks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? - Nii </a:t>
            </a:r>
            <a:r>
              <a:rPr lang="en-US" err="1">
                <a:ea typeface="Calibri"/>
                <a:cs typeface="Calibri"/>
              </a:rPr>
              <a:t>enda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kui</a:t>
            </a:r>
            <a:r>
              <a:rPr lang="en-US">
                <a:ea typeface="Calibri"/>
                <a:cs typeface="Calibri"/>
              </a:rPr>
              <a:t> ka </a:t>
            </a:r>
            <a:r>
              <a:rPr lang="en-US" err="1">
                <a:ea typeface="Calibri"/>
                <a:cs typeface="Calibri"/>
              </a:rPr>
              <a:t>kolleegide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jaoks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kirjeldamine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teada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miks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kuidas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mingeid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otsuseid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muutusi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tehtud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28F6-B692-59EB-721A-51F223C67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25.08.2025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inuemail@e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-scm.com/book/en/v2/Getting-Started-First-Time-Git-Setu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de.visualstudio.com/docs/sourcecontrol/intro-to-git?originUrl=%2FDoc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ee/sites/default/files/2022-03/Andmekvaliteedi%20juhis_2020.pdf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A8EF-698C-04CF-D04C-52686C4BA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Power BI – </a:t>
            </a:r>
            <a:r>
              <a:rPr lang="en-US" sz="2800" err="1"/>
              <a:t>andmete</a:t>
            </a:r>
            <a:r>
              <a:rPr lang="en-US" sz="2800"/>
              <a:t> </a:t>
            </a:r>
            <a:r>
              <a:rPr lang="en-US" sz="2800" err="1"/>
              <a:t>profileerimine</a:t>
            </a:r>
            <a:r>
              <a:rPr lang="en-US" sz="2800"/>
              <a:t> – </a:t>
            </a:r>
            <a:r>
              <a:rPr lang="en-US" sz="2800" err="1"/>
              <a:t>kirjeldav</a:t>
            </a:r>
            <a:r>
              <a:rPr lang="en-US" sz="2800"/>
              <a:t> </a:t>
            </a:r>
            <a:r>
              <a:rPr lang="en-US" sz="2800" err="1"/>
              <a:t>statistika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708D-24EA-EFA6-0635-D22EE046AC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Power Query </a:t>
            </a:r>
            <a:r>
              <a:rPr lang="en-US" sz="2400" err="1">
                <a:ea typeface="Inter"/>
              </a:rPr>
              <a:t>vaade</a:t>
            </a:r>
            <a:r>
              <a:rPr lang="en-US" sz="2400">
                <a:ea typeface="Inter"/>
              </a:rPr>
              <a:t> --&gt; View:</a:t>
            </a:r>
            <a:endParaRPr lang="en-US" sz="2400"/>
          </a:p>
          <a:p>
            <a:pPr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Inter"/>
              </a:rPr>
              <a:t>Column Distribution </a:t>
            </a:r>
            <a:endParaRPr lang="en-US" sz="2400"/>
          </a:p>
          <a:p>
            <a:pPr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Inter"/>
              </a:rPr>
              <a:t>Column Profile</a:t>
            </a:r>
            <a:endParaRPr lang="en-US" sz="2400"/>
          </a:p>
          <a:p>
            <a:pPr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Inter"/>
              </a:rPr>
              <a:t>Column Quality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ea typeface="Inter"/>
              </a:rPr>
              <a:t>Vaikimisi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esimesed</a:t>
            </a:r>
            <a:r>
              <a:rPr lang="en-US" sz="2400">
                <a:ea typeface="Inter"/>
              </a:rPr>
              <a:t> 1000 </a:t>
            </a:r>
            <a:r>
              <a:rPr lang="en-US" sz="2400" err="1">
                <a:ea typeface="Inter"/>
              </a:rPr>
              <a:t>kirjet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vaja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valida</a:t>
            </a:r>
            <a:r>
              <a:rPr lang="en-US" sz="2400">
                <a:ea typeface="Inter"/>
              </a:rPr>
              <a:t>  "Column profiling based on entire data set"</a:t>
            </a:r>
          </a:p>
          <a:p>
            <a:pPr marL="0" indent="0">
              <a:lnSpc>
                <a:spcPct val="150000"/>
              </a:lnSpc>
              <a:buClr>
                <a:srgbClr val="121212"/>
              </a:buClr>
              <a:buNone/>
            </a:pPr>
            <a:endParaRPr lang="en-US" sz="24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466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B9049-B881-6392-8C98-F3BF44D24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C988-7E7A-A689-0AA8-9B85F7B51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dimensioonide</a:t>
            </a:r>
            <a:r>
              <a:rPr lang="en-US"/>
              <a:t> </a:t>
            </a:r>
            <a:r>
              <a:rPr lang="en-US" err="1"/>
              <a:t>kontroll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7844-8FFB-4A74-EC98-683F48E817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Kas </a:t>
            </a:r>
            <a:r>
              <a:rPr lang="en-US" sz="2400" err="1">
                <a:ea typeface="Inter"/>
              </a:rPr>
              <a:t>kõik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faktis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toodud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dimensiooni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väärtused</a:t>
            </a:r>
            <a:r>
              <a:rPr lang="en-US" sz="2400">
                <a:ea typeface="Inter"/>
              </a:rPr>
              <a:t> on </a:t>
            </a:r>
            <a:r>
              <a:rPr lang="en-US" sz="2400" err="1">
                <a:ea typeface="Inter"/>
              </a:rPr>
              <a:t>olemas</a:t>
            </a:r>
            <a:r>
              <a:rPr lang="en-US" sz="2400">
                <a:ea typeface="Inter"/>
              </a:rPr>
              <a:t> ka </a:t>
            </a:r>
            <a:r>
              <a:rPr lang="en-US" sz="2400" err="1">
                <a:ea typeface="Inter"/>
              </a:rPr>
              <a:t>dimensiooni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tabelites</a:t>
            </a:r>
            <a:r>
              <a:rPr lang="en-US" sz="2400">
                <a:ea typeface="Inte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Teha </a:t>
            </a:r>
            <a:r>
              <a:rPr lang="en-US" sz="2400" err="1">
                <a:ea typeface="Inter"/>
              </a:rPr>
              <a:t>lihtne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tabel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kus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kõrvuti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väärtused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faktist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dimensioonist</a:t>
            </a:r>
            <a:endParaRPr lang="en-US" sz="2400"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9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D3EB4-76BA-0B35-B168-5D0FA4FD0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E04C-14DF-87D9-4D4B-FC066AA729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C49FC7-22D0-B54F-7453-19BCCDEC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102634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A3D0-8C2A-48AF-9EFE-6C50C1190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65EE-48A4-69E5-3FEC-7320EC629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/>
              <a:t>Power BI </a:t>
            </a:r>
            <a:r>
              <a:rPr lang="en-US" sz="3600" b="1" err="1"/>
              <a:t>jätk</a:t>
            </a:r>
            <a:r>
              <a:rPr lang="en-US" sz="3600" b="1"/>
              <a:t> - </a:t>
            </a:r>
            <a:r>
              <a:rPr lang="en-US" sz="3600" b="1" err="1"/>
              <a:t>kasumlikkus</a:t>
            </a:r>
            <a:r>
              <a:rPr lang="en-US" sz="3600" b="1"/>
              <a:t> </a:t>
            </a:r>
            <a:r>
              <a:rPr lang="en-US" sz="3600" b="1" err="1"/>
              <a:t>toodete</a:t>
            </a:r>
            <a:r>
              <a:rPr lang="en-US" sz="3600" b="1"/>
              <a:t> </a:t>
            </a:r>
            <a:r>
              <a:rPr lang="en-US" sz="3600" b="1" err="1"/>
              <a:t>kaupa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CD7F-2AB0-ECD5-B623-B427F1CA8C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Kuidas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toodete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kaupa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on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kasumlikkus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?</a:t>
            </a:r>
            <a:endParaRPr lang="en-US" sz="2400">
              <a:solidFill>
                <a:srgbClr val="121212"/>
              </a:solidFill>
              <a:latin typeface="Inter" panose="02000503000000020004" pitchFamily="2" charset="0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Müügisumma</a:t>
            </a:r>
            <a:endParaRPr lang="en-US" sz="2400" err="1">
              <a:cs typeface="Arial"/>
            </a:endParaRPr>
          </a:p>
          <a:p>
            <a:pPr marL="85725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Sales Sum = Quantity *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UnitPrice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* (1 - Discount)</a:t>
            </a:r>
            <a:endParaRPr lang="en-US" sz="2400">
              <a:solidFill>
                <a:srgbClr val="121212"/>
              </a:solidFill>
              <a:latin typeface="Inter"/>
              <a:ea typeface="Inter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Vaja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arvutada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kulu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:</a:t>
            </a:r>
            <a:endParaRPr lang="en-US" sz="2400"/>
          </a:p>
          <a:p>
            <a:pPr marL="800100" lvl="1" indent="-3429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Arvutatud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tulp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: 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  <a:cs typeface="Arial"/>
            </a:endParaRPr>
          </a:p>
          <a:p>
            <a:pPr marL="1200150" lvl="2" indent="-342900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Cost Sum =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SalesTable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[Quantity] * RELATED(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ProductTable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[Cost Price])</a:t>
            </a:r>
            <a:endParaRPr lang="en-US" sz="2000"/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Vaja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arvutada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kasum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: </a:t>
            </a:r>
            <a:endParaRPr lang="en-US" sz="2400"/>
          </a:p>
          <a:p>
            <a:pPr marL="800100" lvl="1" indent="-3429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Mõõdik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:</a:t>
            </a:r>
          </a:p>
          <a:p>
            <a:pPr marL="1200150" lvl="2" indent="-342900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Profit = SUM(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SalesTable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[Sales Sum]) - SUM(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SalesTable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[Cost Sum])</a:t>
            </a:r>
            <a:endParaRPr lang="en-US"/>
          </a:p>
          <a:p>
            <a:pPr marL="514350" indent="-514350">
              <a:lnSpc>
                <a:spcPct val="150000"/>
              </a:lnSpc>
              <a:buClr>
                <a:srgbClr val="121212"/>
              </a:buClr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209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FB7AF-5ADE-7D1A-FC4F-AB36A016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F0F2-1C50-6D2E-FB2B-DA93154D2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581994" cy="357043"/>
          </a:xfrm>
        </p:spPr>
        <p:txBody>
          <a:bodyPr/>
          <a:lstStyle/>
          <a:p>
            <a:r>
              <a:rPr lang="en-US" b="1"/>
              <a:t>Power BI </a:t>
            </a:r>
            <a:r>
              <a:rPr lang="en-US" b="1" err="1"/>
              <a:t>jätk</a:t>
            </a:r>
            <a:r>
              <a:rPr lang="en-US" b="1"/>
              <a:t> - </a:t>
            </a:r>
            <a:r>
              <a:rPr lang="en-US" b="1" err="1"/>
              <a:t>visuaalid</a:t>
            </a:r>
            <a:r>
              <a:rPr lang="en-US" b="1"/>
              <a:t> </a:t>
            </a:r>
            <a:r>
              <a:rPr lang="en-US" b="1" err="1"/>
              <a:t>toodete</a:t>
            </a:r>
            <a:r>
              <a:rPr lang="en-US" b="1"/>
              <a:t> </a:t>
            </a:r>
            <a:r>
              <a:rPr lang="en-US" b="1" err="1"/>
              <a:t>müükide</a:t>
            </a:r>
            <a:r>
              <a:rPr lang="en-US" b="1"/>
              <a:t> </a:t>
            </a:r>
            <a:r>
              <a:rPr lang="en-US" b="1" err="1"/>
              <a:t>võrdluseks</a:t>
            </a:r>
            <a:r>
              <a:rPr lang="en-US" b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6EC4-8F5A-0F97-74A3-7C00748AAA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Kuidas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on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toodete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müügid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ja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kasumlikkus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?</a:t>
            </a: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Kasumlikkuse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ja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müükide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võrdlus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endParaRPr lang="en-US" sz="2400">
              <a:latin typeface="Inter" panose="02000503000000020004" pitchFamily="2" charset="0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Arial"/>
              </a:rPr>
              <a:t>Kust </a:t>
            </a:r>
            <a:r>
              <a:rPr lang="en-US" sz="2400" err="1">
                <a:ea typeface="Inter"/>
                <a:cs typeface="Arial"/>
              </a:rPr>
              <a:t>tuleb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toodete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kasumite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erinevus</a:t>
            </a:r>
            <a:r>
              <a:rPr lang="en-US" sz="2400">
                <a:ea typeface="Inter"/>
                <a:cs typeface="Arial"/>
              </a:rPr>
              <a:t>?</a:t>
            </a: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Inter"/>
                <a:cs typeface="Arial"/>
              </a:rPr>
              <a:t>Tabel </a:t>
            </a:r>
            <a:r>
              <a:rPr lang="en-US" sz="2400" err="1">
                <a:ea typeface="Inter"/>
                <a:cs typeface="Arial"/>
              </a:rPr>
              <a:t>müügi</a:t>
            </a:r>
            <a:r>
              <a:rPr lang="en-US" sz="2400">
                <a:ea typeface="Inter"/>
                <a:cs typeface="Arial"/>
              </a:rPr>
              <a:t>, </a:t>
            </a:r>
            <a:r>
              <a:rPr lang="en-US" sz="2400" err="1">
                <a:ea typeface="Inter"/>
                <a:cs typeface="Arial"/>
              </a:rPr>
              <a:t>kulu</a:t>
            </a:r>
            <a:r>
              <a:rPr lang="en-US" sz="2400">
                <a:ea typeface="Inter"/>
                <a:cs typeface="Arial"/>
              </a:rPr>
              <a:t> ja </a:t>
            </a:r>
            <a:r>
              <a:rPr lang="en-US" sz="2400" err="1">
                <a:ea typeface="Inter"/>
                <a:cs typeface="Arial"/>
              </a:rPr>
              <a:t>kasumi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summadega</a:t>
            </a:r>
            <a:endParaRPr lang="en-US" sz="2400" err="1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Arial"/>
              </a:rPr>
              <a:t>Kust </a:t>
            </a:r>
            <a:r>
              <a:rPr lang="en-US" sz="2400" err="1">
                <a:ea typeface="Inter"/>
                <a:cs typeface="Arial"/>
              </a:rPr>
              <a:t>tuleb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kulude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erinevus</a:t>
            </a:r>
            <a:r>
              <a:rPr lang="en-US" sz="2400">
                <a:ea typeface="Inter"/>
                <a:cs typeface="Arial"/>
              </a:rPr>
              <a:t>?</a:t>
            </a: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Inter"/>
                <a:cs typeface="Arial"/>
              </a:rPr>
              <a:t>Tabel </a:t>
            </a:r>
            <a:r>
              <a:rPr lang="en-US" sz="2400" err="1">
                <a:ea typeface="Inter"/>
                <a:cs typeface="Arial"/>
              </a:rPr>
              <a:t>tükikulu</a:t>
            </a:r>
            <a:r>
              <a:rPr lang="en-US" sz="2400">
                <a:ea typeface="Inter"/>
                <a:cs typeface="Arial"/>
              </a:rPr>
              <a:t>, </a:t>
            </a:r>
            <a:r>
              <a:rPr lang="en-US" sz="2400" err="1">
                <a:ea typeface="Inter"/>
                <a:cs typeface="Arial"/>
              </a:rPr>
              <a:t>keskmise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hinna</a:t>
            </a:r>
            <a:r>
              <a:rPr lang="en-US" sz="2400">
                <a:ea typeface="Inter"/>
                <a:cs typeface="Arial"/>
              </a:rPr>
              <a:t> ja </a:t>
            </a:r>
            <a:r>
              <a:rPr lang="en-US" sz="2400" err="1">
                <a:ea typeface="Inter"/>
                <a:cs typeface="Arial"/>
              </a:rPr>
              <a:t>allahindluse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kaupa</a:t>
            </a:r>
            <a:endParaRPr lang="en-US" sz="2400" err="1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ea typeface="Inter"/>
                <a:cs typeface="Arial"/>
              </a:rPr>
              <a:t>Kuidas</a:t>
            </a:r>
            <a:r>
              <a:rPr lang="en-US" sz="2400">
                <a:ea typeface="Inter"/>
                <a:cs typeface="Arial"/>
              </a:rPr>
              <a:t> on </a:t>
            </a:r>
            <a:r>
              <a:rPr lang="en-US" sz="2400" err="1">
                <a:ea typeface="Inter"/>
                <a:cs typeface="Arial"/>
              </a:rPr>
              <a:t>toodete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müügid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ajas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muutunud</a:t>
            </a:r>
            <a:r>
              <a:rPr lang="en-US" sz="2400">
                <a:ea typeface="Inter"/>
                <a:cs typeface="Arial"/>
              </a:rPr>
              <a:t>?</a:t>
            </a: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5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5B49D-15AA-B45B-1AF7-9FDEB6DC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B03C-693F-B7E5-50D1-402EB5F2D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/>
              <a:t>Power BI </a:t>
            </a:r>
            <a:r>
              <a:rPr lang="en-US" sz="3600" b="1" err="1"/>
              <a:t>jätk</a:t>
            </a:r>
            <a:r>
              <a:rPr lang="en-US" sz="3600" b="1"/>
              <a:t> - </a:t>
            </a:r>
            <a:r>
              <a:rPr lang="en-US" sz="3600" b="1" err="1"/>
              <a:t>filtrid</a:t>
            </a:r>
            <a:r>
              <a:rPr lang="en-US" sz="3600" b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F436-812C-C407-6ABE-B241B67FF4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Visuaali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filtrid</a:t>
            </a:r>
            <a:endParaRPr lang="en-US" sz="2400" err="1">
              <a:latin typeface="Inter" panose="02000503000000020004" pitchFamily="2" charset="0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Arial"/>
              </a:rPr>
              <a:t>Lehe </a:t>
            </a:r>
            <a:r>
              <a:rPr lang="en-US" sz="2400" err="1">
                <a:ea typeface="Inter"/>
                <a:cs typeface="Arial"/>
              </a:rPr>
              <a:t>filtrid</a:t>
            </a:r>
            <a:endParaRPr lang="en-US" sz="2400">
              <a:ea typeface="Inter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err="1">
                <a:ea typeface="Inter"/>
                <a:cs typeface="Arial"/>
              </a:rPr>
              <a:t>Raporti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filtrid</a:t>
            </a:r>
            <a:endParaRPr lang="en-US" sz="2400">
              <a:ea typeface="Inter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>
                <a:ea typeface="Inter"/>
                <a:cs typeface="Arial"/>
              </a:rPr>
              <a:t>Slicers</a:t>
            </a: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Inter"/>
                <a:cs typeface="Arial"/>
              </a:rPr>
              <a:t>Lisan </a:t>
            </a:r>
            <a:r>
              <a:rPr lang="en-US" sz="2400" err="1">
                <a:ea typeface="Inter"/>
                <a:cs typeface="Arial"/>
              </a:rPr>
              <a:t>põhilised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filtrid</a:t>
            </a:r>
            <a:r>
              <a:rPr lang="en-US" sz="2400">
                <a:ea typeface="Inter"/>
                <a:cs typeface="Arial"/>
              </a:rPr>
              <a:t>, et </a:t>
            </a:r>
            <a:r>
              <a:rPr lang="en-US" sz="2400" err="1">
                <a:ea typeface="Inter"/>
                <a:cs typeface="Arial"/>
              </a:rPr>
              <a:t>oleks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kasutajale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nähtaval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kohal</a:t>
            </a:r>
            <a:endParaRPr lang="en-US" sz="2400" err="1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Inter"/>
                <a:cs typeface="Arial"/>
              </a:rPr>
              <a:t>Sync Slicers – </a:t>
            </a:r>
            <a:r>
              <a:rPr lang="en-US" sz="2400" err="1">
                <a:ea typeface="Inter"/>
                <a:cs typeface="Arial"/>
              </a:rPr>
              <a:t>lehtede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vahel</a:t>
            </a:r>
            <a:r>
              <a:rPr lang="en-US" sz="2400">
                <a:ea typeface="Inter"/>
                <a:cs typeface="Arial"/>
              </a:rPr>
              <a:t> samad valikud</a:t>
            </a: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ea typeface="Inter"/>
                <a:cs typeface="Arial"/>
              </a:rPr>
              <a:t>Suhtlus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visuaalide</a:t>
            </a:r>
            <a:r>
              <a:rPr lang="en-US" sz="2400">
                <a:ea typeface="Inter"/>
                <a:cs typeface="Arial"/>
              </a:rPr>
              <a:t> </a:t>
            </a:r>
            <a:r>
              <a:rPr lang="en-US" sz="2400" err="1">
                <a:ea typeface="Inter"/>
                <a:cs typeface="Arial"/>
              </a:rPr>
              <a:t>vahel</a:t>
            </a:r>
            <a:r>
              <a:rPr lang="en-US" sz="2400">
                <a:ea typeface="Inter"/>
                <a:cs typeface="Arial"/>
              </a:rPr>
              <a:t> – Edit interactions</a:t>
            </a: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608048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9E7F-178D-4A14-2A3B-C2A5C304F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E9B8-4D00-3B4D-3084-36CF75BD0A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BA87EB-7E52-BBA5-513C-7E8985ED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235129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CACB-377A-85A1-C8EE-D4FFE701B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Versioonihaldus</a:t>
            </a:r>
            <a:r>
              <a:rPr lang="en-US"/>
              <a:t> – </a:t>
            </a:r>
            <a:r>
              <a:rPr lang="en-US" err="1"/>
              <a:t>Eesmärk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BACB-3B2E-7441-2028-49BA6BC09F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Enda </a:t>
            </a:r>
            <a:r>
              <a:rPr lang="en-US" sz="2400" err="1">
                <a:ea typeface="Inter"/>
              </a:rPr>
              <a:t>tööprotsessi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salvestamine</a:t>
            </a:r>
            <a:endParaRPr lang="en-US" sz="2400" err="1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ea typeface="Inter"/>
              </a:rPr>
              <a:t>Koostöö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teistega</a:t>
            </a:r>
            <a:r>
              <a:rPr lang="en-US" sz="2400">
                <a:ea typeface="Inter"/>
              </a:rPr>
              <a:t> – </a:t>
            </a:r>
            <a:r>
              <a:rPr lang="en-US" sz="2400" err="1">
                <a:ea typeface="Inter"/>
              </a:rPr>
              <a:t>eri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versioonide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võrdlus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kokkupanek</a:t>
            </a:r>
            <a:endParaRPr lang="en-US" sz="2400" err="1"/>
          </a:p>
          <a:p>
            <a:pPr>
              <a:buClr>
                <a:srgbClr val="121212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4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F92B2-12B6-3EEC-F2B3-F755D2D65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0E0A-018E-5EE0-FA27-54E6A8EE8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Versioonihaldus</a:t>
            </a:r>
            <a:r>
              <a:rPr lang="en-US"/>
              <a:t> – </a:t>
            </a:r>
            <a:r>
              <a:rPr lang="en-US" err="1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74D9-D356-E267-1957-9BD976270E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Veebipõhine </a:t>
            </a:r>
            <a:r>
              <a:rPr lang="en-US" sz="2400" dirty="0" err="1">
                <a:ea typeface="Inter"/>
              </a:rPr>
              <a:t>tööriist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koodi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halduseks</a:t>
            </a:r>
            <a:r>
              <a:rPr lang="en-US" sz="2400" dirty="0">
                <a:ea typeface="Inter"/>
              </a:rPr>
              <a:t> ja </a:t>
            </a:r>
            <a:r>
              <a:rPr lang="en-US" sz="2400" dirty="0" err="1">
                <a:ea typeface="Inter"/>
              </a:rPr>
              <a:t>jagamiseks</a:t>
            </a:r>
            <a:endParaRPr lang="en-US" sz="2400" dirty="0" err="1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  <a:hlinkClick r:id="rId3"/>
              </a:rPr>
              <a:t>github.com</a:t>
            </a:r>
            <a:r>
              <a:rPr lang="en-US" sz="2400" dirty="0">
                <a:ea typeface="Inter"/>
              </a:rPr>
              <a:t> 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Loo </a:t>
            </a:r>
            <a:r>
              <a:rPr lang="en-US" sz="2400" dirty="0" err="1">
                <a:ea typeface="Inter"/>
              </a:rPr>
              <a:t>konto</a:t>
            </a:r>
            <a:endParaRPr lang="en-US" sz="2400" dirty="0"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Loo </a:t>
            </a:r>
            <a:r>
              <a:rPr lang="en-US" sz="2400" dirty="0" err="1">
                <a:ea typeface="Inter"/>
              </a:rPr>
              <a:t>projekt</a:t>
            </a:r>
            <a:r>
              <a:rPr lang="en-US" sz="2400" dirty="0">
                <a:ea typeface="Inter"/>
              </a:rPr>
              <a:t> (repository)</a:t>
            </a:r>
            <a:endParaRPr lang="en-US" sz="2400" dirty="0" err="1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Projekti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nimi</a:t>
            </a:r>
            <a:endParaRPr lang="en-US" sz="2400" dirty="0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>
                <a:ea typeface="Inter"/>
              </a:rPr>
              <a:t>Visibility: private </a:t>
            </a:r>
            <a:r>
              <a:rPr lang="en-US" sz="2400" dirty="0" err="1">
                <a:ea typeface="Inter"/>
              </a:rPr>
              <a:t>või</a:t>
            </a:r>
            <a:r>
              <a:rPr lang="en-US" sz="2400" dirty="0">
                <a:ea typeface="Inter"/>
              </a:rPr>
              <a:t> public</a:t>
            </a:r>
            <a:endParaRPr lang="en-US" sz="2400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>
                <a:ea typeface="Inter"/>
              </a:rPr>
              <a:t>Add README: </a:t>
            </a:r>
            <a:r>
              <a:rPr lang="en-US" sz="2400" dirty="0" err="1">
                <a:ea typeface="Inter"/>
              </a:rPr>
              <a:t>loob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tekstifaili</a:t>
            </a:r>
            <a:endParaRPr lang="en-US" sz="2400" dirty="0" err="1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>
                <a:ea typeface="Inter"/>
              </a:rPr>
              <a:t>Add .</a:t>
            </a:r>
            <a:r>
              <a:rPr lang="en-US" sz="2400" dirty="0" err="1">
                <a:ea typeface="Inter"/>
              </a:rPr>
              <a:t>gitignore</a:t>
            </a:r>
            <a:r>
              <a:rPr lang="en-US" sz="2400" dirty="0">
                <a:ea typeface="Inter"/>
              </a:rPr>
              <a:t> - </a:t>
            </a:r>
            <a:r>
              <a:rPr lang="en-US" sz="2400" dirty="0" err="1">
                <a:ea typeface="Inter"/>
              </a:rPr>
              <a:t>praegu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ei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lisa</a:t>
            </a:r>
            <a:endParaRPr lang="en-US" sz="2400" dirty="0" err="1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>
                <a:ea typeface="Inter"/>
              </a:rPr>
              <a:t>Add license – </a:t>
            </a:r>
            <a:r>
              <a:rPr lang="en-US" sz="2400" dirty="0" err="1">
                <a:ea typeface="Inter"/>
              </a:rPr>
              <a:t>praegu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ei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lisa</a:t>
            </a:r>
          </a:p>
          <a:p>
            <a:pPr>
              <a:buClr>
                <a:srgbClr val="121212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7AB9A-674C-6748-A625-68CFB1886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F7E5-84ED-CD9A-104B-2FFB5F947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kasutaja</a:t>
            </a:r>
            <a:r>
              <a:rPr lang="en-US" dirty="0"/>
              <a:t> </a:t>
            </a:r>
            <a:r>
              <a:rPr lang="en-US" dirty="0" err="1"/>
              <a:t>seadistamine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D335-8F6B-9D9D-E050-1D08E24A52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Vaja </a:t>
            </a:r>
            <a:r>
              <a:rPr lang="en-US" sz="2400" dirty="0" err="1">
                <a:ea typeface="Inter"/>
              </a:rPr>
              <a:t>teha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üks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kord</a:t>
            </a:r>
            <a:endParaRPr lang="en-US" sz="2400" dirty="0" err="1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Ava Terminal ja </a:t>
            </a:r>
            <a:r>
              <a:rPr lang="en-US" sz="2400" dirty="0" err="1">
                <a:ea typeface="Inter"/>
              </a:rPr>
              <a:t>jooksuta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käsud</a:t>
            </a:r>
            <a:endParaRPr lang="en-US" sz="2400" dirty="0" err="1"/>
          </a:p>
          <a:p>
            <a:pPr lvl="2">
              <a:lnSpc>
                <a:spcPct val="150000"/>
              </a:lnSpc>
              <a:buFont typeface="Wingdings,Sans-Serif" panose="020B0502030000000004" pitchFamily="34" charset="0"/>
              <a:buChar char="§"/>
            </a:pPr>
            <a:r>
              <a:rPr lang="en-US" sz="2400" dirty="0">
                <a:ea typeface="Inter"/>
              </a:rPr>
              <a:t>git config --global </a:t>
            </a:r>
            <a:r>
              <a:rPr lang="en-US" sz="2400" err="1">
                <a:ea typeface="Inter"/>
              </a:rPr>
              <a:t>user.email</a:t>
            </a:r>
            <a:r>
              <a:rPr lang="en-US" sz="2400" dirty="0">
                <a:ea typeface="Inter"/>
              </a:rPr>
              <a:t> "</a:t>
            </a:r>
            <a:r>
              <a:rPr lang="en-US" sz="2400" i="1" dirty="0">
                <a:ea typeface="Inter"/>
                <a:hlinkClick r:id="rId3"/>
              </a:rPr>
              <a:t>sinuemail@email.com</a:t>
            </a:r>
            <a:r>
              <a:rPr lang="en-US" sz="2400" dirty="0">
                <a:ea typeface="Inter"/>
              </a:rPr>
              <a:t>"</a:t>
            </a:r>
          </a:p>
          <a:p>
            <a:pPr lvl="2">
              <a:lnSpc>
                <a:spcPct val="150000"/>
              </a:lnSpc>
              <a:buFont typeface="Wingdings,Sans-Serif" panose="020B0502030000000004" pitchFamily="34" charset="0"/>
              <a:buChar char="§"/>
            </a:pPr>
            <a:r>
              <a:rPr lang="en-US" sz="2400" dirty="0">
                <a:ea typeface="Inter"/>
              </a:rPr>
              <a:t>git config --global user.name "</a:t>
            </a:r>
            <a:r>
              <a:rPr lang="en-US" sz="2400" i="1" err="1">
                <a:ea typeface="Inter"/>
              </a:rPr>
              <a:t>sinukasutajanimi</a:t>
            </a:r>
            <a:r>
              <a:rPr lang="en-US" sz="2400" dirty="0">
                <a:ea typeface="Inter"/>
              </a:rPr>
              <a:t>"</a:t>
            </a:r>
            <a:endParaRPr lang="en-US" dirty="0"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Kui </a:t>
            </a:r>
            <a:r>
              <a:rPr lang="en-US" sz="2400" dirty="0" err="1">
                <a:ea typeface="Inter"/>
              </a:rPr>
              <a:t>tahad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seadeid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kontrollida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</a:rPr>
              <a:t>siis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võid</a:t>
            </a:r>
            <a:r>
              <a:rPr lang="en-US" sz="2400" dirty="0">
                <a:ea typeface="Inter"/>
              </a:rPr>
              <a:t> Terminalis </a:t>
            </a:r>
            <a:r>
              <a:rPr lang="en-US" sz="2400" dirty="0" err="1">
                <a:ea typeface="Inter"/>
              </a:rPr>
              <a:t>jooksutada</a:t>
            </a:r>
            <a:r>
              <a:rPr lang="en-US" sz="2400" dirty="0">
                <a:ea typeface="Inter"/>
              </a:rPr>
              <a:t>: </a:t>
            </a:r>
            <a:endParaRPr lang="en-US" sz="2400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>
                <a:solidFill>
                  <a:srgbClr val="333333"/>
                </a:solidFill>
                <a:latin typeface="Consolas"/>
                <a:ea typeface="Inter"/>
              </a:rPr>
              <a:t>git config --list --show-origin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 sz="2400" dirty="0">
              <a:solidFill>
                <a:srgbClr val="333333"/>
              </a:solidFill>
              <a:latin typeface="Consolas"/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 err="1">
                <a:solidFill>
                  <a:srgbClr val="333333"/>
                </a:solidFill>
                <a:latin typeface="Consolas"/>
                <a:ea typeface="Inter"/>
              </a:rPr>
              <a:t>Pikem</a:t>
            </a:r>
            <a:r>
              <a:rPr lang="en-US" sz="2400" dirty="0">
                <a:solidFill>
                  <a:srgbClr val="333333"/>
                </a:solidFill>
                <a:latin typeface="Consolas"/>
                <a:ea typeface="Inter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nsolas"/>
                <a:ea typeface="Inter"/>
              </a:rPr>
              <a:t>juhend</a:t>
            </a:r>
            <a:r>
              <a:rPr lang="en-US" sz="2400" dirty="0">
                <a:solidFill>
                  <a:srgbClr val="333333"/>
                </a:solidFill>
                <a:latin typeface="Consolas"/>
                <a:ea typeface="Inter"/>
              </a:rPr>
              <a:t>: </a:t>
            </a:r>
            <a:r>
              <a:rPr lang="en-US" sz="2400" dirty="0">
                <a:solidFill>
                  <a:srgbClr val="333333"/>
                </a:solidFill>
                <a:latin typeface="Inter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</a:t>
            </a:r>
            <a:r>
              <a:rPr lang="en-US" sz="2400" dirty="0">
                <a:solidFill>
                  <a:srgbClr val="333333"/>
                </a:solidFill>
                <a:latin typeface="Inter"/>
                <a:ea typeface="+mn-lt"/>
                <a:cs typeface="+mn-lt"/>
                <a:hlinkClick r:id="rId4"/>
              </a:rPr>
              <a:t>Time Gi</a:t>
            </a:r>
            <a:r>
              <a:rPr lang="en-US" sz="2400" dirty="0">
                <a:solidFill>
                  <a:srgbClr val="333333"/>
                </a:solidFill>
                <a:latin typeface="Inter"/>
                <a:ea typeface="+mn-lt"/>
                <a:cs typeface="+mn-lt"/>
              </a:rPr>
              <a:t>t</a:t>
            </a:r>
            <a:r>
              <a:rPr lang="en-US" sz="2400" dirty="0">
                <a:solidFill>
                  <a:srgbClr val="333333"/>
                </a:solidFill>
                <a:latin typeface="Inter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Setup</a:t>
            </a:r>
            <a:endParaRPr lang="en-US" sz="2400" dirty="0">
              <a:solidFill>
                <a:srgbClr val="333333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84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303ED-62DA-7C22-AF4F-605DF8BD1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2F1C-8EAA-D1F9-CA04-6B163BE92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II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5EDF1B-368B-65D8-DFF5-4A6A6110F10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2699897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kogumine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kvaliteet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Power BI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kvaliteedi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kontroll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Power BI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Toodete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kasumlikkus</a:t>
                      </a:r>
                      <a:endParaRPr lang="en-US" err="1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Versioonihaldus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616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F0D99-04FE-F49E-5B40-5962A890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9F1A-DB4C-E883-2B4C-CF59EE757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Versioonihaldus</a:t>
            </a:r>
            <a:r>
              <a:rPr lang="en-US"/>
              <a:t> – Git ja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46AF-CF26-119E-3252-58FD3592F9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Ava Visual Studio Code</a:t>
            </a:r>
            <a:endParaRPr lang="en-US" sz="2400" dirty="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Vali </a:t>
            </a:r>
            <a:r>
              <a:rPr lang="en-US" sz="2400" err="1">
                <a:ea typeface="Inter"/>
              </a:rPr>
              <a:t>vasakult</a:t>
            </a:r>
            <a:r>
              <a:rPr lang="en-US" sz="2400" dirty="0">
                <a:ea typeface="Inter"/>
              </a:rPr>
              <a:t> Source Control </a:t>
            </a:r>
            <a:endParaRPr lang="en-US" sz="24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Vali Clone Git Repository --&gt; </a:t>
            </a:r>
            <a:r>
              <a:rPr lang="en-US" sz="2400" err="1">
                <a:ea typeface="Inter"/>
              </a:rPr>
              <a:t>Githubis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õiguste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kinnitus</a:t>
            </a:r>
            <a:endParaRPr lang="en-US" sz="2400" err="1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Vali </a:t>
            </a:r>
            <a:r>
              <a:rPr lang="en-US" sz="2400" err="1">
                <a:ea typeface="Inter"/>
              </a:rPr>
              <a:t>projekt</a:t>
            </a:r>
            <a:endParaRPr lang="en-US" sz="2400" err="1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Vali </a:t>
            </a:r>
            <a:r>
              <a:rPr lang="en-US" sz="2400" err="1">
                <a:ea typeface="Inter"/>
              </a:rPr>
              <a:t>kohalik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kaust</a:t>
            </a:r>
            <a:r>
              <a:rPr lang="en-US" sz="2400" dirty="0">
                <a:ea typeface="Inter"/>
              </a:rPr>
              <a:t>, </a:t>
            </a:r>
            <a:r>
              <a:rPr lang="en-US" sz="2400" err="1">
                <a:ea typeface="Inter"/>
              </a:rPr>
              <a:t>kuhu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luua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Githubi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kaust</a:t>
            </a:r>
            <a:endParaRPr lang="en-US" sz="2400" err="1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dirty="0">
                <a:ea typeface="Inter"/>
              </a:rPr>
              <a:t>Loo </a:t>
            </a:r>
            <a:r>
              <a:rPr lang="en-US" sz="2400" err="1">
                <a:ea typeface="Inter"/>
              </a:rPr>
              <a:t>enda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haru</a:t>
            </a:r>
            <a:endParaRPr lang="en-US" sz="2400" err="1"/>
          </a:p>
          <a:p>
            <a:pPr lvl="1">
              <a:lnSpc>
                <a:spcPct val="150000"/>
              </a:lnSpc>
              <a:buFont typeface="Wingdings" panose="020B0502030000000004" pitchFamily="34" charset="0"/>
              <a:buChar char="Ø"/>
            </a:pPr>
            <a:r>
              <a:rPr lang="en-US" sz="2400" dirty="0">
                <a:ea typeface="Inter"/>
              </a:rPr>
              <a:t>Alt </a:t>
            </a:r>
            <a:r>
              <a:rPr lang="en-US" sz="2400" err="1">
                <a:ea typeface="Inter"/>
              </a:rPr>
              <a:t>vasakult</a:t>
            </a:r>
            <a:r>
              <a:rPr lang="en-US" sz="2400" dirty="0">
                <a:ea typeface="Inter"/>
              </a:rPr>
              <a:t> vali "main" --&gt; Create new branch from --&gt; origin/main </a:t>
            </a:r>
            <a:endParaRPr lang="en-US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ea typeface="Inter"/>
              </a:rPr>
              <a:t>--&gt; </a:t>
            </a:r>
            <a:r>
              <a:rPr lang="en-US" sz="2400" err="1">
                <a:ea typeface="Inter"/>
              </a:rPr>
              <a:t>uue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haru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nimi</a:t>
            </a:r>
            <a:r>
              <a:rPr lang="en-US" sz="2400" dirty="0">
                <a:ea typeface="Inter"/>
              </a:rPr>
              <a:t> </a:t>
            </a:r>
            <a:endParaRPr lang="en-US" sz="2400"/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400" dirty="0"/>
          </a:p>
          <a:p>
            <a:pPr lvl="1">
              <a:lnSpc>
                <a:spcPct val="150000"/>
              </a:lnSpc>
              <a:buFont typeface="Wingdings" panose="020B0502030000000004" pitchFamily="34" charset="0"/>
              <a:buChar char="Ø"/>
            </a:pPr>
            <a:endParaRPr lang="en-US" sz="2400"/>
          </a:p>
          <a:p>
            <a:pPr>
              <a:buClr>
                <a:srgbClr val="121212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EE9B-3020-A266-14D5-3A10FD239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3CE6-A314-B235-7804-1DB6617CE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Versioonihaldus</a:t>
            </a:r>
            <a:r>
              <a:rPr lang="en-US" dirty="0"/>
              <a:t> – </a:t>
            </a:r>
            <a:r>
              <a:rPr lang="en-US" dirty="0" err="1"/>
              <a:t>muutuste</a:t>
            </a:r>
            <a:r>
              <a:rPr lang="en-US" dirty="0"/>
              <a:t> </a:t>
            </a:r>
            <a:r>
              <a:rPr lang="en-US" dirty="0" err="1"/>
              <a:t>üles</a:t>
            </a:r>
            <a:r>
              <a:rPr lang="en-US" dirty="0"/>
              <a:t> </a:t>
            </a:r>
            <a:r>
              <a:rPr lang="en-US" dirty="0" err="1"/>
              <a:t>laadimine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3C7E-895D-19CD-768D-5D677901F5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400" dirty="0">
                <a:ea typeface="Inter"/>
              </a:rPr>
              <a:t>Tee </a:t>
            </a:r>
            <a:r>
              <a:rPr lang="en-US" sz="2400" dirty="0" err="1">
                <a:ea typeface="Inter"/>
              </a:rPr>
              <a:t>muutused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kohalikus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kaustas</a:t>
            </a:r>
            <a:endParaRPr lang="en-US" sz="2400" dirty="0">
              <a:ea typeface="Inter"/>
            </a:endParaRPr>
          </a:p>
          <a:p>
            <a:pPr marL="40005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400" dirty="0">
                <a:ea typeface="Inter"/>
              </a:rPr>
              <a:t>Vali </a:t>
            </a:r>
            <a:r>
              <a:rPr lang="en-US" sz="2400" dirty="0" err="1">
                <a:ea typeface="Inter"/>
              </a:rPr>
              <a:t>enda</a:t>
            </a:r>
            <a:r>
              <a:rPr lang="en-US" sz="2400" dirty="0">
                <a:ea typeface="Inter"/>
              </a:rPr>
              <a:t> Branch</a:t>
            </a:r>
            <a:endParaRPr lang="en-US" dirty="0"/>
          </a:p>
          <a:p>
            <a:pPr marL="40005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400" dirty="0">
                <a:ea typeface="Inter"/>
              </a:rPr>
              <a:t>VS Code: Pull from main</a:t>
            </a:r>
            <a:endParaRPr lang="en-US" dirty="0"/>
          </a:p>
          <a:p>
            <a:pPr marL="40005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400" dirty="0">
                <a:ea typeface="Inter"/>
              </a:rPr>
              <a:t>VS Code: Lisa </a:t>
            </a:r>
            <a:r>
              <a:rPr lang="en-US" sz="2400" err="1">
                <a:ea typeface="Inter"/>
              </a:rPr>
              <a:t>kommentaar</a:t>
            </a:r>
            <a:r>
              <a:rPr lang="en-US" sz="2400" dirty="0">
                <a:ea typeface="Inter"/>
              </a:rPr>
              <a:t> ja Commit</a:t>
            </a:r>
            <a:endParaRPr lang="en-US" sz="2400" dirty="0"/>
          </a:p>
          <a:p>
            <a:pPr marL="40005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400" dirty="0">
                <a:ea typeface="Inter"/>
              </a:rPr>
              <a:t>VS Code: Sync Changes</a:t>
            </a:r>
            <a:endParaRPr lang="en-US" sz="2400" dirty="0"/>
          </a:p>
          <a:p>
            <a:pPr marL="40005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400" err="1">
                <a:ea typeface="Inter"/>
              </a:rPr>
              <a:t>Github</a:t>
            </a:r>
            <a:r>
              <a:rPr lang="en-US" sz="2400" dirty="0">
                <a:ea typeface="Inter"/>
              </a:rPr>
              <a:t>: Vali </a:t>
            </a:r>
            <a:r>
              <a:rPr lang="en-US" sz="2400" err="1">
                <a:ea typeface="Inter"/>
              </a:rPr>
              <a:t>enda</a:t>
            </a:r>
            <a:r>
              <a:rPr lang="en-US" sz="2400" dirty="0">
                <a:ea typeface="Inter"/>
              </a:rPr>
              <a:t> Branch</a:t>
            </a:r>
          </a:p>
          <a:p>
            <a:pPr marL="40005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400" dirty="0" err="1">
                <a:ea typeface="Inter"/>
              </a:rPr>
              <a:t>Github</a:t>
            </a:r>
            <a:r>
              <a:rPr lang="en-US" sz="2400" dirty="0">
                <a:ea typeface="Inter"/>
              </a:rPr>
              <a:t>: </a:t>
            </a:r>
            <a:r>
              <a:rPr lang="en-US" sz="2400" dirty="0" err="1">
                <a:ea typeface="Inter"/>
              </a:rPr>
              <a:t>Kliki</a:t>
            </a:r>
            <a:r>
              <a:rPr lang="en-US" sz="2400" dirty="0">
                <a:ea typeface="Inter"/>
              </a:rPr>
              <a:t> "This branch is 1 commit ahead"</a:t>
            </a:r>
          </a:p>
          <a:p>
            <a:pPr marL="40005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400" dirty="0">
                <a:ea typeface="Inter"/>
              </a:rPr>
              <a:t>GitHub: Create Pull Request</a:t>
            </a:r>
            <a:endParaRPr lang="en-US" sz="2400" dirty="0"/>
          </a:p>
          <a:p>
            <a:pPr marL="40005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400" dirty="0">
                <a:ea typeface="Inter"/>
              </a:rPr>
              <a:t>GitHub: Merge Pull Request</a:t>
            </a:r>
            <a:endParaRPr lang="en-US" sz="2400" dirty="0"/>
          </a:p>
          <a:p>
            <a:pPr>
              <a:buClr>
                <a:srgbClr val="121212"/>
              </a:buClr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DC947-79A9-F714-73CC-816203DE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E898-0421-4BA1-15C5-4454CAE60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Versioonihaldus</a:t>
            </a:r>
            <a:r>
              <a:rPr lang="en-US" dirty="0"/>
              <a:t> –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9A07-9099-38E1-FAD1-E21FB6E957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sz="2400" dirty="0">
                <a:ea typeface="Inter"/>
              </a:rPr>
              <a:t>Kui </a:t>
            </a:r>
            <a:r>
              <a:rPr lang="en-US" sz="2400" dirty="0" err="1">
                <a:ea typeface="Inter"/>
              </a:rPr>
              <a:t>viskab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errori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</a:rPr>
              <a:t>siis</a:t>
            </a:r>
            <a:r>
              <a:rPr lang="en-US" sz="2400" dirty="0">
                <a:ea typeface="Inter"/>
              </a:rPr>
              <a:t> vali View --&gt; Output</a:t>
            </a:r>
            <a:endParaRPr lang="en-US" dirty="0"/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Näitab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viimaseid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jooksutatud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käske</a:t>
            </a:r>
            <a:r>
              <a:rPr lang="en-US" sz="2400" dirty="0">
                <a:ea typeface="Inter"/>
              </a:rPr>
              <a:t> ja </a:t>
            </a:r>
            <a:r>
              <a:rPr lang="en-US" sz="2400" dirty="0" err="1">
                <a:ea typeface="Inter"/>
              </a:rPr>
              <a:t>veateateid</a:t>
            </a:r>
            <a:r>
              <a:rPr lang="en-US" sz="2400" dirty="0">
                <a:ea typeface="Inter"/>
              </a:rPr>
              <a:t>.</a:t>
            </a:r>
            <a:endParaRPr lang="en-US" sz="2400" dirty="0"/>
          </a:p>
          <a:p>
            <a:pPr>
              <a:buClr>
                <a:srgbClr val="121212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79C6-2B7B-9D02-3C2F-B59D80FC0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Code ja Git </a:t>
            </a:r>
            <a:r>
              <a:rPr lang="en-US" dirty="0" err="1"/>
              <a:t>juhendid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67CC-13AC-AA20-0482-1081CE4F01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141576" cy="4465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  <a:hlinkClick r:id="rId2"/>
              </a:rPr>
              <a:t>Git juhendmaterjal: Git Book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  <a:hlinkClick r:id="" action="ppaction://noaction"/>
              </a:rPr>
              <a:t>Visual Studio Code Documentation: </a:t>
            </a:r>
            <a:r>
              <a:rPr lang="en-US" sz="2400" dirty="0">
                <a:ea typeface="+mn-lt"/>
                <a:cs typeface="+mn-lt"/>
                <a:hlinkClick r:id="rId3"/>
              </a:rPr>
              <a:t>Documentation for Visual Studio Code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>
                <a:ea typeface="+mn-lt"/>
                <a:cs typeface="+mn-lt"/>
              </a:rPr>
              <a:t>Visual Studio Code ja Git </a:t>
            </a:r>
            <a:r>
              <a:rPr lang="en-US" sz="2400" err="1">
                <a:ea typeface="+mn-lt"/>
                <a:cs typeface="+mn-lt"/>
              </a:rPr>
              <a:t>peatükk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ea typeface="+mn-lt"/>
                <a:cs typeface="+mn-lt"/>
                <a:hlinkClick r:id="rId4"/>
              </a:rPr>
              <a:t>Introduction to Git in VS Code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776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2421D-B923-0075-0898-9AAC904E0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79BC-08B4-35F8-ECA8-B57A5D1A2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Andmete</a:t>
            </a:r>
            <a:r>
              <a:rPr lang="en-US" sz="3600" b="1"/>
              <a:t> </a:t>
            </a:r>
            <a:r>
              <a:rPr lang="en-US" sz="3600" b="1" err="1"/>
              <a:t>kogumine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78C4-AB0D-FB23-914A-4E235E5D7F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Ettevõttes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olevad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Arial"/>
              </a:rPr>
              <a:t>andmed</a:t>
            </a:r>
            <a:endParaRPr lang="en-US" sz="2000">
              <a:solidFill>
                <a:srgbClr val="121212"/>
              </a:solidFill>
              <a:latin typeface="Inter" panose="02000503000000020004" pitchFamily="2" charset="0"/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latin typeface="Inter"/>
                <a:ea typeface="Inter"/>
                <a:cs typeface="Arial"/>
              </a:rPr>
              <a:t>Raamatupidamissüsteem</a:t>
            </a:r>
            <a:r>
              <a:rPr lang="en-US" sz="2000">
                <a:latin typeface="Inter"/>
                <a:ea typeface="Inter"/>
                <a:cs typeface="Arial"/>
              </a:rPr>
              <a:t>, CRM, </a:t>
            </a:r>
            <a:r>
              <a:rPr lang="en-US" sz="2000" err="1">
                <a:latin typeface="Inter"/>
                <a:ea typeface="Inter"/>
                <a:cs typeface="Arial"/>
              </a:rPr>
              <a:t>tootmistarkvara</a:t>
            </a:r>
            <a:r>
              <a:rPr lang="en-US" sz="2000">
                <a:latin typeface="Inter"/>
                <a:ea typeface="Inter"/>
                <a:cs typeface="Arial"/>
              </a:rPr>
              <a:t>, </a:t>
            </a:r>
            <a:r>
              <a:rPr lang="en-US" sz="2000" err="1">
                <a:latin typeface="Inter"/>
                <a:ea typeface="Inter"/>
                <a:cs typeface="Arial"/>
              </a:rPr>
              <a:t>masinate</a:t>
            </a:r>
            <a:r>
              <a:rPr lang="en-US" sz="2000"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latin typeface="Inter"/>
                <a:ea typeface="Inter"/>
                <a:cs typeface="Arial"/>
              </a:rPr>
              <a:t>poolt</a:t>
            </a:r>
            <a:r>
              <a:rPr lang="en-US" sz="2000"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latin typeface="Inter"/>
                <a:ea typeface="Inter"/>
                <a:cs typeface="Arial"/>
              </a:rPr>
              <a:t>loodud</a:t>
            </a:r>
            <a:r>
              <a:rPr lang="en-US" sz="2000"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latin typeface="Inter"/>
                <a:ea typeface="Inter"/>
                <a:cs typeface="Arial"/>
              </a:rPr>
              <a:t>andmed</a:t>
            </a:r>
            <a:r>
              <a:rPr lang="en-US" sz="2000">
                <a:latin typeface="Inter"/>
                <a:ea typeface="Inter"/>
                <a:cs typeface="Arial"/>
              </a:rPr>
              <a:t> </a:t>
            </a:r>
            <a:r>
              <a:rPr lang="en-US" sz="2000" err="1">
                <a:latin typeface="Inter"/>
                <a:ea typeface="Inter"/>
                <a:cs typeface="Arial"/>
              </a:rPr>
              <a:t>jne</a:t>
            </a:r>
            <a:endParaRPr lang="en-US" sz="2000">
              <a:latin typeface="Inter"/>
              <a:ea typeface="Inter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latin typeface="Inter"/>
                <a:ea typeface="Inter"/>
                <a:cs typeface="Arial"/>
              </a:rPr>
              <a:t>Küsitlused</a:t>
            </a:r>
            <a:r>
              <a:rPr lang="en-US" sz="2000">
                <a:latin typeface="Inter"/>
                <a:ea typeface="Inter"/>
                <a:cs typeface="Arial"/>
              </a:rPr>
              <a:t> </a:t>
            </a:r>
            <a:endParaRPr lang="en-US" sz="2000">
              <a:latin typeface="Inter" panose="02000503000000020004" pitchFamily="2" charset="0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Arial"/>
              </a:rPr>
              <a:t>Vaatlused</a:t>
            </a:r>
            <a:endParaRPr lang="en-US" sz="2000">
              <a:ea typeface="Inter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000" err="1">
                <a:ea typeface="Inter"/>
                <a:cs typeface="Arial"/>
              </a:rPr>
              <a:t>Veebist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leitavad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andmed</a:t>
            </a:r>
            <a:endParaRPr lang="en-US" sz="20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+mn-lt"/>
                <a:cs typeface="+mn-lt"/>
              </a:rPr>
              <a:t>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teabevärav</a:t>
            </a:r>
            <a:r>
              <a:rPr lang="en-US" sz="2000">
                <a:ea typeface="+mn-lt"/>
                <a:cs typeface="+mn-lt"/>
              </a:rPr>
              <a:t>: andmed.eesti.ee</a:t>
            </a:r>
            <a:endParaRPr lang="en-US" sz="20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Statistikaamet</a:t>
            </a:r>
            <a:r>
              <a:rPr lang="en-US" sz="2000">
                <a:ea typeface="Inter"/>
              </a:rPr>
              <a:t>: stat.ee</a:t>
            </a:r>
          </a:p>
          <a:p>
            <a:pPr marL="1257300" lvl="2" indent="-342900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Nt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elanike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arv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turupositsioon</a:t>
            </a:r>
            <a:endParaRPr lang="en-US" sz="2000">
              <a:ea typeface="Inter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endParaRPr lang="en-US" sz="2000">
              <a:ea typeface="Inter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Andmete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kogumisel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kasutamisel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tuleb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silmas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pidada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andmekaitse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põhimõtteid</a:t>
            </a:r>
            <a:r>
              <a:rPr lang="en-US" sz="2000">
                <a:ea typeface="Inter"/>
              </a:rPr>
              <a:t>.</a:t>
            </a:r>
            <a:endParaRPr lang="en-US" sz="2000"/>
          </a:p>
          <a:p>
            <a:pPr marL="514350" indent="-514350">
              <a:lnSpc>
                <a:spcPct val="150000"/>
              </a:lnSpc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920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3082-CF21-9F8B-09DD-C80ADEA10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Andmekvaliteedi</a:t>
            </a:r>
            <a:r>
              <a:rPr lang="en-US"/>
              <a:t> </a:t>
            </a:r>
            <a:r>
              <a:rPr lang="en-US" err="1"/>
              <a:t>dimensioonid</a:t>
            </a:r>
          </a:p>
        </p:txBody>
      </p:sp>
      <p:pic>
        <p:nvPicPr>
          <p:cNvPr id="4" name="Content Placeholder 3" descr="A diagram of different languages&#10;&#10;AI-generated content may be incorrect.">
            <a:extLst>
              <a:ext uri="{FF2B5EF4-FFF2-40B4-BE49-F238E27FC236}">
                <a16:creationId xmlns:a16="http://schemas.microsoft.com/office/drawing/2014/main" id="{39267B02-058F-73C0-9EB3-255D55F7E7E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701440" y="1235869"/>
            <a:ext cx="4873868" cy="4462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D9C53-5E20-EFF2-0E71-E27F1990FDD9}"/>
              </a:ext>
            </a:extLst>
          </p:cNvPr>
          <p:cNvSpPr txBox="1"/>
          <p:nvPr/>
        </p:nvSpPr>
        <p:spPr>
          <a:xfrm>
            <a:off x="-3906" y="5818554"/>
            <a:ext cx="121998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Inter Bold"/>
              </a:rPr>
              <a:t>(Allikas: </a:t>
            </a:r>
            <a:r>
              <a:rPr lang="en-US" u="sng">
                <a:latin typeface="Inter Bold"/>
                <a:cs typeface="Segoe UI"/>
                <a:hlinkClick r:id="rId3"/>
              </a:rPr>
              <a:t>Statistikaameti Andmekvaliteedi juhis</a:t>
            </a:r>
            <a:r>
              <a:rPr lang="en-US">
                <a:latin typeface="Inter Bold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8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D246-FD4C-F634-5572-7E1FEBE4F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Andmekvaliteedi</a:t>
            </a:r>
            <a:r>
              <a:rPr lang="en-US"/>
              <a:t> </a:t>
            </a:r>
            <a:r>
              <a:rPr lang="en-US" err="1"/>
              <a:t>dimensioonid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3EF3-E01C-156C-9F60-9A0AB08494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Õigsus</a:t>
            </a:r>
            <a:r>
              <a:rPr lang="en-US" sz="2400">
                <a:ea typeface="Inter"/>
              </a:rPr>
              <a:t> - </a:t>
            </a:r>
            <a:r>
              <a:rPr lang="en-US" sz="2400" err="1">
                <a:ea typeface="Inter"/>
              </a:rPr>
              <a:t>vastavus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tegelikkusele</a:t>
            </a:r>
            <a:endParaRPr lang="en-US" sz="2400" err="1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Täielikkus</a:t>
            </a:r>
            <a:r>
              <a:rPr lang="en-US" sz="2400">
                <a:ea typeface="Inter"/>
              </a:rPr>
              <a:t> - </a:t>
            </a:r>
            <a:r>
              <a:rPr lang="en-US" sz="2400" err="1">
                <a:ea typeface="Inter"/>
              </a:rPr>
              <a:t>kõigi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väärtuste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olemasolu</a:t>
            </a:r>
            <a:r>
              <a:rPr lang="en-US" sz="2400">
                <a:ea typeface="Inter"/>
              </a:rPr>
              <a:t> (</a:t>
            </a:r>
            <a:r>
              <a:rPr lang="en-US" sz="2400" err="1">
                <a:ea typeface="Inter"/>
              </a:rPr>
              <a:t>tulbad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täidetud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kõik</a:t>
            </a:r>
            <a:r>
              <a:rPr lang="en-US" sz="2400">
                <a:ea typeface="Inter"/>
              </a:rPr>
              <a:t> read </a:t>
            </a:r>
            <a:r>
              <a:rPr lang="en-US" sz="2400" err="1">
                <a:ea typeface="Inter"/>
              </a:rPr>
              <a:t>olemas</a:t>
            </a:r>
            <a:r>
              <a:rPr lang="en-US" sz="2400">
                <a:ea typeface="Inter"/>
              </a:rPr>
              <a:t>) 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Ajakohasus</a:t>
            </a:r>
            <a:r>
              <a:rPr lang="en-US" sz="2400">
                <a:ea typeface="Inter"/>
              </a:rPr>
              <a:t> – </a:t>
            </a:r>
            <a:r>
              <a:rPr lang="en-US" sz="2400" err="1">
                <a:ea typeface="Inter"/>
              </a:rPr>
              <a:t>uuendatud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vastavalt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vajadusele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muutustele</a:t>
            </a:r>
            <a:endParaRPr lang="en-US" sz="2400" err="1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Reeglipärasus</a:t>
            </a:r>
            <a:r>
              <a:rPr lang="en-US" sz="2400">
                <a:ea typeface="Inter"/>
              </a:rPr>
              <a:t> - </a:t>
            </a:r>
            <a:r>
              <a:rPr lang="en-US" sz="2400" err="1">
                <a:ea typeface="Inter"/>
              </a:rPr>
              <a:t>formaadi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struktuuri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vastamine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nõuetele</a:t>
            </a:r>
            <a:endParaRPr lang="en-US" sz="2400" err="1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Ühekordsus</a:t>
            </a:r>
            <a:r>
              <a:rPr lang="en-US" sz="2400">
                <a:ea typeface="Inter"/>
              </a:rPr>
              <a:t> - </a:t>
            </a:r>
            <a:r>
              <a:rPr lang="en-US" sz="2400" err="1">
                <a:ea typeface="Inter"/>
              </a:rPr>
              <a:t>ühe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päriselu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objekti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kohta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üks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andmekirje</a:t>
            </a:r>
            <a:endParaRPr lang="en-US" sz="24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749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19C03-315A-1405-28B1-81487B1B5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DEB6-46E7-73AC-2CD5-9FDC571B1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Andmekvaliteedi</a:t>
            </a:r>
            <a:r>
              <a:rPr lang="en-US"/>
              <a:t> </a:t>
            </a:r>
            <a:r>
              <a:rPr lang="en-US" err="1"/>
              <a:t>tagamine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1B77-4A0B-74FA-A6C6-045A5F0F95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502030000000004" pitchFamily="34" charset="0"/>
              <a:buChar char="•"/>
            </a:pPr>
            <a:r>
              <a:rPr lang="en-US" sz="2400" err="1">
                <a:ea typeface="Inter"/>
              </a:rPr>
              <a:t>Andmekvaliteedi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mõõtmise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eelduseks</a:t>
            </a:r>
            <a:r>
              <a:rPr lang="en-US" sz="2400">
                <a:ea typeface="Inter"/>
              </a:rPr>
              <a:t> on </a:t>
            </a:r>
            <a:r>
              <a:rPr lang="en-US" sz="2400" err="1">
                <a:ea typeface="Inter"/>
              </a:rPr>
              <a:t>andmekirjeldused</a:t>
            </a:r>
            <a:r>
              <a:rPr lang="en-US" sz="2400">
                <a:ea typeface="Inter"/>
              </a:rPr>
              <a:t>.</a:t>
            </a:r>
            <a:endParaRPr lang="en-US" sz="2400"/>
          </a:p>
          <a:p>
            <a:pPr lvl="1" indent="-3429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400" err="1">
                <a:ea typeface="Inter"/>
              </a:rPr>
              <a:t>Andmekirjeldusi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aitavad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koostada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ärireeglid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andmete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profileerimine</a:t>
            </a:r>
            <a:r>
              <a:rPr lang="en-US" sz="2400">
                <a:ea typeface="Inter"/>
              </a:rPr>
              <a:t>.</a:t>
            </a:r>
            <a:endParaRPr lang="en-US" sz="2400"/>
          </a:p>
          <a:p>
            <a:pPr>
              <a:lnSpc>
                <a:spcPct val="150000"/>
              </a:lnSpc>
              <a:buFont typeface="Arial" panose="020B0502030000000004" pitchFamily="34" charset="0"/>
              <a:buChar char="•"/>
            </a:pPr>
            <a:r>
              <a:rPr lang="en-US" sz="2400" err="1">
                <a:ea typeface="Inter"/>
              </a:rPr>
              <a:t>Keskenduda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tuleks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äriliselt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olulistele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andmekvaliteedi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probleemidele</a:t>
            </a:r>
            <a:r>
              <a:rPr lang="en-US" sz="2400">
                <a:ea typeface="Inter"/>
              </a:rPr>
              <a:t>.</a:t>
            </a:r>
            <a:endParaRPr lang="en-US"/>
          </a:p>
          <a:p>
            <a:pPr>
              <a:lnSpc>
                <a:spcPct val="150000"/>
              </a:lnSpc>
              <a:buFont typeface="Arial" panose="020B0502030000000004" pitchFamily="34" charset="0"/>
              <a:buChar char="•"/>
            </a:pPr>
            <a:r>
              <a:rPr lang="en-US" sz="2400" err="1">
                <a:ea typeface="Inter"/>
              </a:rPr>
              <a:t>Andmekvaliteedi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reeglid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andmekirjeldused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tuleb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dokumenteerida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ning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muutused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versioneerida</a:t>
            </a:r>
            <a:r>
              <a:rPr lang="en-US" sz="2400">
                <a:ea typeface="Inter"/>
              </a:rPr>
              <a:t>.</a:t>
            </a:r>
            <a:endParaRPr lang="en-US" sz="2400"/>
          </a:p>
          <a:p>
            <a:pPr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0280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88A7F-A6A6-7D7F-1007-52AC31A3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FD72-B778-382B-9B5C-840C7B4A6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Andmete</a:t>
            </a:r>
            <a:r>
              <a:rPr lang="en-US" sz="3600" b="1"/>
              <a:t> </a:t>
            </a:r>
            <a:r>
              <a:rPr lang="en-US" sz="3600" b="1" err="1"/>
              <a:t>elutsükkel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4DFA-7598-AD27-CAAA-A2115C8A33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3D1327-4C66-49A1-3CA7-991196D30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788529"/>
              </p:ext>
            </p:extLst>
          </p:nvPr>
        </p:nvGraphicFramePr>
        <p:xfrm>
          <a:off x="1186905" y="1515955"/>
          <a:ext cx="10033458" cy="304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4" name="TextBox 533">
            <a:extLst>
              <a:ext uri="{FF2B5EF4-FFF2-40B4-BE49-F238E27FC236}">
                <a16:creationId xmlns:a16="http://schemas.microsoft.com/office/drawing/2014/main" id="{83B19840-056B-25B7-58BF-BEC689DC7765}"/>
              </a:ext>
            </a:extLst>
          </p:cNvPr>
          <p:cNvSpPr txBox="1"/>
          <p:nvPr/>
        </p:nvSpPr>
        <p:spPr>
          <a:xfrm>
            <a:off x="774248" y="5025069"/>
            <a:ext cx="11085710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err="1">
                <a:ea typeface="Inter"/>
              </a:rPr>
              <a:t>Andmekvaliteet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tuleks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tagada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igas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elutsükli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etapis</a:t>
            </a:r>
            <a:r>
              <a:rPr lang="en-US">
                <a:ea typeface="Inter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err="1">
                <a:ea typeface="Inter"/>
              </a:rPr>
              <a:t>Andmeväärtused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peaksid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tsüklis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jääma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samaks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kui</a:t>
            </a:r>
            <a:r>
              <a:rPr lang="en-US">
                <a:ea typeface="Inter"/>
              </a:rPr>
              <a:t> pole </a:t>
            </a:r>
            <a:r>
              <a:rPr lang="en-US" err="1">
                <a:ea typeface="Inter"/>
              </a:rPr>
              <a:t>kokku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lepitud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teisiti</a:t>
            </a:r>
            <a:r>
              <a:rPr lang="en-US">
                <a:ea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>
                <a:ea typeface="Inter"/>
              </a:rPr>
              <a:t>Mida </a:t>
            </a:r>
            <a:r>
              <a:rPr lang="en-US" err="1">
                <a:ea typeface="Inter"/>
              </a:rPr>
              <a:t>varem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reegleid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rakendada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seda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kergem</a:t>
            </a:r>
            <a:r>
              <a:rPr lang="en-US">
                <a:ea typeface="Inter"/>
              </a:rPr>
              <a:t> ja </a:t>
            </a:r>
            <a:r>
              <a:rPr lang="en-US" err="1">
                <a:ea typeface="Inter"/>
              </a:rPr>
              <a:t>odavam</a:t>
            </a:r>
            <a:r>
              <a:rPr lang="en-US">
                <a:ea typeface="Inter"/>
              </a:rPr>
              <a:t> on </a:t>
            </a:r>
            <a:r>
              <a:rPr lang="en-US" err="1">
                <a:ea typeface="Inter"/>
              </a:rPr>
              <a:t>kvaliteeti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tagada</a:t>
            </a:r>
            <a:r>
              <a:rPr lang="en-US">
                <a:ea typeface="Inter"/>
              </a:rPr>
              <a:t>.</a:t>
            </a:r>
          </a:p>
          <a:p>
            <a:pPr marL="285750" indent="-285750">
              <a:buFont typeface="Wingdings"/>
              <a:buChar char="Ø"/>
            </a:pPr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9005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91E9-61AF-1AEF-55F6-14BFE1C47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5E9F-EFCB-7460-3224-BA2B3C47B1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9A217A-D728-C90A-5012-2F8789A6C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349332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57E86-F0CD-95DC-95D0-8C87805B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16E-62FE-889D-36A0-488FE6860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Power BI – </a:t>
            </a:r>
            <a:r>
              <a:rPr lang="en-US" err="1">
                <a:ea typeface="+mj-lt"/>
                <a:cs typeface="+mj-lt"/>
              </a:rPr>
              <a:t>andmed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sisse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lugeda</a:t>
            </a:r>
            <a:endParaRPr lang="en-US" err="1">
              <a:ea typeface="Inter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28B4-6D3A-26AC-5F90-5FEC55219D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>
              <a:lnSpc>
                <a:spcPct val="150000"/>
              </a:lnSpc>
              <a:buFont typeface="Inter,Sans-Serif" panose="020B0502030000000004" pitchFamily="34" charset="0"/>
            </a:pPr>
            <a:r>
              <a:rPr lang="en-US" sz="2400" err="1">
                <a:ea typeface="Inter"/>
              </a:rPr>
              <a:t>Võtame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alla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uued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müügiraporti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jaoks</a:t>
            </a:r>
            <a:r>
              <a:rPr lang="en-US" sz="2400">
                <a:ea typeface="Inter"/>
              </a:rPr>
              <a:t> </a:t>
            </a:r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>
                <a:ea typeface="Inter"/>
              </a:rPr>
              <a:t>Lae </a:t>
            </a:r>
            <a:r>
              <a:rPr lang="en-US" sz="2000" err="1">
                <a:ea typeface="Inter"/>
              </a:rPr>
              <a:t>alla</a:t>
            </a:r>
            <a:r>
              <a:rPr lang="en-US" sz="2000">
                <a:ea typeface="Inter"/>
              </a:rPr>
              <a:t> ZIP fail </a:t>
            </a:r>
            <a:r>
              <a:rPr lang="en-US" sz="2000" err="1">
                <a:ea typeface="Inter"/>
              </a:rPr>
              <a:t>alliktabelitega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GitHubist</a:t>
            </a:r>
            <a:r>
              <a:rPr lang="en-US" sz="2000">
                <a:ea typeface="Inter"/>
              </a:rPr>
              <a:t>: </a:t>
            </a:r>
            <a:r>
              <a:rPr lang="en-US" sz="2000" b="1">
                <a:ea typeface="Inter"/>
              </a:rPr>
              <a:t>Day2 </a:t>
            </a:r>
            <a:r>
              <a:rPr lang="en-US" sz="2000">
                <a:ea typeface="Inter"/>
              </a:rPr>
              <a:t>--&gt; DataSources.zip</a:t>
            </a:r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>
                <a:ea typeface="Inter"/>
              </a:rPr>
              <a:t>Unzip</a:t>
            </a:r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>
                <a:ea typeface="Inter"/>
              </a:rPr>
              <a:t>Ava </a:t>
            </a:r>
            <a:r>
              <a:rPr lang="en-US" sz="2000" err="1">
                <a:ea typeface="Inter"/>
              </a:rPr>
              <a:t>eile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tehtud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PowerBI</a:t>
            </a:r>
            <a:r>
              <a:rPr lang="en-US" sz="2000">
                <a:ea typeface="Inter"/>
              </a:rPr>
              <a:t> fail --&gt; Transform Data --&gt; Change data source</a:t>
            </a:r>
          </a:p>
          <a:p>
            <a:pPr marL="1428750" lvl="2">
              <a:lnSpc>
                <a:spcPct val="150000"/>
              </a:lnSpc>
              <a:buFont typeface="Wingdings,Sans-Serif" panose="020B0502030000000004" pitchFamily="34" charset="0"/>
              <a:buChar char="§"/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tulpade</a:t>
            </a:r>
            <a:r>
              <a:rPr lang="en-US" sz="2000">
                <a:ea typeface="Inter"/>
              </a:rPr>
              <a:t> sisu ja </a:t>
            </a:r>
            <a:r>
              <a:rPr lang="en-US" sz="2000" err="1">
                <a:ea typeface="Inter"/>
              </a:rPr>
              <a:t>vorm</a:t>
            </a:r>
            <a:endParaRPr lang="en-US" sz="2000"/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tabelite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vahelised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suhted</a:t>
            </a:r>
            <a:r>
              <a:rPr lang="en-US" sz="2000">
                <a:ea typeface="Inter"/>
              </a:rPr>
              <a:t> – 1:* ja </a:t>
            </a:r>
            <a:r>
              <a:rPr lang="en-US" sz="2000" err="1">
                <a:ea typeface="Inter"/>
              </a:rPr>
              <a:t>filtreerimise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suund</a:t>
            </a:r>
            <a:endParaRPr lang="en-US" sz="2000">
              <a:ea typeface="Inter"/>
            </a:endParaRPr>
          </a:p>
          <a:p>
            <a:pPr marL="1028700"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ea typeface="Inter"/>
              </a:rPr>
              <a:t>Salvesta</a:t>
            </a:r>
            <a:r>
              <a:rPr lang="en-US" sz="2000">
                <a:ea typeface="Inter"/>
              </a:rPr>
              <a:t> fail</a:t>
            </a:r>
            <a:endParaRPr lang="en-US" sz="2000"/>
          </a:p>
          <a:p>
            <a:pPr marL="285750" indent="0">
              <a:lnSpc>
                <a:spcPct val="150000"/>
              </a:lnSpc>
              <a:buClr>
                <a:srgbClr val="121212"/>
              </a:buClr>
              <a:buNone/>
            </a:pPr>
            <a:endParaRPr lang="en-US" sz="2400"/>
          </a:p>
          <a:p>
            <a:pPr marL="514350">
              <a:lnSpc>
                <a:spcPct val="150000"/>
              </a:lnSpc>
              <a:buFont typeface="Inter"/>
              <a:buChar char="‣"/>
            </a:pPr>
            <a:endParaRPr lang="en-US" sz="2800"/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08858834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Widescreen</PresentationFormat>
  <Paragraphs>162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Courier New</vt:lpstr>
      <vt:lpstr>Calibri</vt:lpstr>
      <vt:lpstr>Arial</vt:lpstr>
      <vt:lpstr>Wingdings</vt:lpstr>
      <vt:lpstr>Inter,Sans-Serif</vt:lpstr>
      <vt:lpstr>Poppins SemiBold</vt:lpstr>
      <vt:lpstr>Wingdings,Sans-Serif</vt:lpstr>
      <vt:lpstr>Inter</vt:lpstr>
      <vt:lpstr>Consolas</vt:lpstr>
      <vt:lpstr>Arial,Sans-Serif</vt:lpstr>
      <vt:lpstr>Inter Bold</vt:lpstr>
      <vt:lpstr>Courier New,monospace</vt:lpstr>
      <vt:lpstr>BCS</vt:lpstr>
      <vt:lpstr>Vali Andmetarkus!</vt:lpstr>
      <vt:lpstr>Päevakava - II päev</vt:lpstr>
      <vt:lpstr>Andmete kogumine</vt:lpstr>
      <vt:lpstr>Andmekvaliteedi dimensioonid</vt:lpstr>
      <vt:lpstr>Andmekvaliteedi dimensioonid</vt:lpstr>
      <vt:lpstr>Andmekvaliteedi tagamine</vt:lpstr>
      <vt:lpstr>Andmete elutsükkel</vt:lpstr>
      <vt:lpstr>Paus 10:30-10:45</vt:lpstr>
      <vt:lpstr>Power BI – andmed sisse lugeda</vt:lpstr>
      <vt:lpstr>Power BI – andmete profileerimine – kirjeldav statistika</vt:lpstr>
      <vt:lpstr>Power BI – dimensioonide kontroll</vt:lpstr>
      <vt:lpstr>Lõunapaus 12:15-13:15</vt:lpstr>
      <vt:lpstr>Power BI jätk - kasumlikkus toodete kaupa</vt:lpstr>
      <vt:lpstr>Power BI jätk - visuaalid toodete müükide võrdluseks </vt:lpstr>
      <vt:lpstr>Power BI jätk - filtrid </vt:lpstr>
      <vt:lpstr>Paus 14:45-15:00</vt:lpstr>
      <vt:lpstr>Versioonihaldus – Eesmärk</vt:lpstr>
      <vt:lpstr>Versioonihaldus – Github</vt:lpstr>
      <vt:lpstr>Git kasutaja seadistamine</vt:lpstr>
      <vt:lpstr>Versioonihaldus – Git ja Visual Studio Code</vt:lpstr>
      <vt:lpstr>Versioonihaldus – muutuste üles laadimine</vt:lpstr>
      <vt:lpstr>Versioonihaldus – debugging</vt:lpstr>
      <vt:lpstr>Visual Studio Code ja Git juhendid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207</cp:revision>
  <dcterms:created xsi:type="dcterms:W3CDTF">2021-08-27T11:35:28Z</dcterms:created>
  <dcterms:modified xsi:type="dcterms:W3CDTF">2025-08-25T15:36:15Z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