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417" r:id="rId5"/>
    <p:sldId id="491" r:id="rId6"/>
    <p:sldId id="492" r:id="rId7"/>
    <p:sldId id="560" r:id="rId8"/>
    <p:sldId id="622" r:id="rId9"/>
    <p:sldId id="562" r:id="rId10"/>
    <p:sldId id="499" r:id="rId11"/>
    <p:sldId id="459" r:id="rId12"/>
    <p:sldId id="498" r:id="rId13"/>
    <p:sldId id="458" r:id="rId14"/>
    <p:sldId id="613" r:id="rId15"/>
    <p:sldId id="455" r:id="rId16"/>
    <p:sldId id="456" r:id="rId17"/>
    <p:sldId id="509" r:id="rId18"/>
    <p:sldId id="561" r:id="rId19"/>
    <p:sldId id="621" r:id="rId20"/>
    <p:sldId id="452" r:id="rId21"/>
    <p:sldId id="453" r:id="rId22"/>
    <p:sldId id="454" r:id="rId23"/>
    <p:sldId id="496" r:id="rId24"/>
    <p:sldId id="500" r:id="rId25"/>
    <p:sldId id="510" r:id="rId26"/>
    <p:sldId id="502" r:id="rId27"/>
    <p:sldId id="497" r:id="rId28"/>
  </p:sldIdLst>
  <p:sldSz cx="12192000" cy="6858000"/>
  <p:notesSz cx="6858000" cy="9144000"/>
  <p:embeddedFontLst>
    <p:embeddedFont>
      <p:font typeface="Inter" panose="020B0604020202020204" charset="0"/>
      <p:regular r:id="rId31"/>
      <p:bold r:id="rId32"/>
    </p:embeddedFont>
    <p:embeddedFont>
      <p:font typeface="Inter Bold" panose="020B0604020202020204" charset="0"/>
      <p:bold r:id="rId33"/>
    </p:embeddedFont>
    <p:embeddedFont>
      <p:font typeface="Poppins SemiBold" panose="00000700000000000000" pitchFamily="2" charset="0"/>
      <p:bold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78BC06-E256-FD90-1D29-F2FC0F485344}" v="103" dt="2025-09-02T17:52:10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27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218FC9-F60E-4273-92D7-0067195C3E9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E990451-973B-4D49-87CD-18891E2F21CD}">
      <dgm:prSet phldrT="[Text]" phldr="0"/>
      <dgm:spPr/>
      <dgm:t>
        <a:bodyPr/>
        <a:lstStyle/>
        <a:p>
          <a:pPr rtl="0"/>
          <a:r>
            <a:rPr lang="en-US">
              <a:latin typeface="Inter Bold"/>
            </a:rPr>
            <a:t> Raamatupidamissüsteem</a:t>
          </a:r>
          <a:br>
            <a:rPr lang="en-US">
              <a:latin typeface="Inter Bold"/>
            </a:rPr>
          </a:br>
          <a:r>
            <a:rPr lang="en-US">
              <a:latin typeface="Inter Bold"/>
            </a:rPr>
            <a:t> - invoices_table</a:t>
          </a:r>
          <a:endParaRPr lang="en-US"/>
        </a:p>
      </dgm:t>
    </dgm:pt>
    <dgm:pt modelId="{741FF6A3-2D04-464D-8644-F248CB34A54D}" type="parTrans" cxnId="{E68C07AD-AB99-452C-B124-EE5B6AB19396}">
      <dgm:prSet/>
      <dgm:spPr/>
    </dgm:pt>
    <dgm:pt modelId="{3F32335E-8EA0-453F-9A73-F8B7968F165E}" type="sibTrans" cxnId="{E68C07AD-AB99-452C-B124-EE5B6AB19396}">
      <dgm:prSet/>
      <dgm:spPr/>
      <dgm:t>
        <a:bodyPr/>
        <a:lstStyle/>
        <a:p>
          <a:endParaRPr lang="en-US"/>
        </a:p>
      </dgm:t>
    </dgm:pt>
    <dgm:pt modelId="{DB27AF1E-F1CF-4F94-9D1C-CBC1C72C277C}">
      <dgm:prSet phldrT="[Text]" phldr="0"/>
      <dgm:spPr/>
      <dgm:t>
        <a:bodyPr/>
        <a:lstStyle/>
        <a:p>
          <a:pPr rtl="0"/>
          <a:r>
            <a:rPr lang="en-US">
              <a:latin typeface="Inter Bold"/>
            </a:rPr>
            <a:t> </a:t>
          </a:r>
          <a:r>
            <a:rPr lang="en-US" err="1">
              <a:latin typeface="Inter Bold"/>
            </a:rPr>
            <a:t>Andmeladu</a:t>
          </a:r>
          <a:br>
            <a:rPr lang="en-US">
              <a:latin typeface="Inter Bold"/>
            </a:rPr>
          </a:br>
          <a:r>
            <a:rPr lang="en-US">
              <a:latin typeface="Inter Bold"/>
            </a:rPr>
            <a:t> - F_INVOICE</a:t>
          </a:r>
          <a:endParaRPr lang="en-US"/>
        </a:p>
      </dgm:t>
    </dgm:pt>
    <dgm:pt modelId="{4FFE32DE-0024-41E5-B450-2E747BF3B137}" type="parTrans" cxnId="{1AC0EE84-B358-423C-AD0B-28FEFAB63B8E}">
      <dgm:prSet/>
      <dgm:spPr/>
    </dgm:pt>
    <dgm:pt modelId="{02ED490A-2039-49D0-B625-D6822E4AD28F}" type="sibTrans" cxnId="{1AC0EE84-B358-423C-AD0B-28FEFAB63B8E}">
      <dgm:prSet/>
      <dgm:spPr/>
      <dgm:t>
        <a:bodyPr/>
        <a:lstStyle/>
        <a:p>
          <a:endParaRPr lang="en-US"/>
        </a:p>
      </dgm:t>
    </dgm:pt>
    <dgm:pt modelId="{BF9CCDDA-0E2C-4B01-A358-098FFDAF6628}">
      <dgm:prSet phldrT="[Text]" phldr="0"/>
      <dgm:spPr/>
      <dgm:t>
        <a:bodyPr/>
        <a:lstStyle/>
        <a:p>
          <a:pPr rtl="0"/>
          <a:r>
            <a:rPr lang="en-US">
              <a:latin typeface="Inter Bold"/>
            </a:rPr>
            <a:t>Power BI</a:t>
          </a:r>
          <a:br>
            <a:rPr lang="en-US">
              <a:solidFill>
                <a:srgbClr val="000000"/>
              </a:solidFill>
              <a:latin typeface="Inter Bold"/>
            </a:rPr>
          </a:br>
          <a:r>
            <a:rPr lang="en-US">
              <a:latin typeface="Inter Bold"/>
            </a:rPr>
            <a:t> - </a:t>
          </a:r>
          <a:r>
            <a:rPr lang="en-US" err="1">
              <a:latin typeface="Inter Bold"/>
            </a:rPr>
            <a:t>Maksmata</a:t>
          </a:r>
          <a:r>
            <a:rPr lang="en-US">
              <a:latin typeface="Inter Bold"/>
            </a:rPr>
            <a:t> </a:t>
          </a:r>
          <a:r>
            <a:rPr lang="en-US" err="1">
              <a:latin typeface="Inter Bold"/>
            </a:rPr>
            <a:t>arved</a:t>
          </a:r>
          <a:r>
            <a:rPr lang="en-US">
              <a:latin typeface="Inter Bold"/>
            </a:rPr>
            <a:t> raport</a:t>
          </a:r>
        </a:p>
      </dgm:t>
    </dgm:pt>
    <dgm:pt modelId="{951C2AE2-C7F7-408D-AD34-2F7C58B38075}" type="parTrans" cxnId="{B2CDEF6F-88C9-4FDE-ACB0-64854B46C725}">
      <dgm:prSet/>
      <dgm:spPr/>
    </dgm:pt>
    <dgm:pt modelId="{EB260C4F-1CE4-4A1E-A75A-E98638C0BD70}" type="sibTrans" cxnId="{B2CDEF6F-88C9-4FDE-ACB0-64854B46C725}">
      <dgm:prSet/>
      <dgm:spPr/>
      <dgm:t>
        <a:bodyPr/>
        <a:lstStyle/>
        <a:p>
          <a:endParaRPr lang="en-US"/>
        </a:p>
      </dgm:t>
    </dgm:pt>
    <dgm:pt modelId="{21713F31-066B-4FB8-AD85-A95361CE3585}" type="pres">
      <dgm:prSet presAssocID="{F6218FC9-F60E-4273-92D7-0067195C3E9E}" presName="Name0" presStyleCnt="0">
        <dgm:presLayoutVars>
          <dgm:dir/>
          <dgm:resizeHandles val="exact"/>
        </dgm:presLayoutVars>
      </dgm:prSet>
      <dgm:spPr/>
    </dgm:pt>
    <dgm:pt modelId="{34F93E54-8D04-4F63-AED9-D39D2B56BA78}" type="pres">
      <dgm:prSet presAssocID="{5E990451-973B-4D49-87CD-18891E2F21CD}" presName="node" presStyleLbl="node1" presStyleIdx="0" presStyleCnt="3">
        <dgm:presLayoutVars>
          <dgm:bulletEnabled val="1"/>
        </dgm:presLayoutVars>
      </dgm:prSet>
      <dgm:spPr/>
    </dgm:pt>
    <dgm:pt modelId="{04CC52EE-90DC-48E7-B1EE-805C9ED26BA9}" type="pres">
      <dgm:prSet presAssocID="{3F32335E-8EA0-453F-9A73-F8B7968F165E}" presName="sibTrans" presStyleLbl="sibTrans2D1" presStyleIdx="0" presStyleCnt="2"/>
      <dgm:spPr/>
    </dgm:pt>
    <dgm:pt modelId="{C9A46B45-1AB4-4D46-B35C-333CFD984B3F}" type="pres">
      <dgm:prSet presAssocID="{3F32335E-8EA0-453F-9A73-F8B7968F165E}" presName="connectorText" presStyleLbl="sibTrans2D1" presStyleIdx="0" presStyleCnt="2"/>
      <dgm:spPr/>
    </dgm:pt>
    <dgm:pt modelId="{C24F7B8C-A393-48CA-8023-259A1D20EADB}" type="pres">
      <dgm:prSet presAssocID="{DB27AF1E-F1CF-4F94-9D1C-CBC1C72C277C}" presName="node" presStyleLbl="node1" presStyleIdx="1" presStyleCnt="3">
        <dgm:presLayoutVars>
          <dgm:bulletEnabled val="1"/>
        </dgm:presLayoutVars>
      </dgm:prSet>
      <dgm:spPr/>
    </dgm:pt>
    <dgm:pt modelId="{17A69E49-C4A7-491F-A317-97C44A9E6CFA}" type="pres">
      <dgm:prSet presAssocID="{02ED490A-2039-49D0-B625-D6822E4AD28F}" presName="sibTrans" presStyleLbl="sibTrans2D1" presStyleIdx="1" presStyleCnt="2"/>
      <dgm:spPr/>
    </dgm:pt>
    <dgm:pt modelId="{A78116A7-B536-464E-BD89-654E0AC64620}" type="pres">
      <dgm:prSet presAssocID="{02ED490A-2039-49D0-B625-D6822E4AD28F}" presName="connectorText" presStyleLbl="sibTrans2D1" presStyleIdx="1" presStyleCnt="2"/>
      <dgm:spPr/>
    </dgm:pt>
    <dgm:pt modelId="{B477CCF7-DD9C-4569-9A05-E5234CC8F5D9}" type="pres">
      <dgm:prSet presAssocID="{BF9CCDDA-0E2C-4B01-A358-098FFDAF6628}" presName="node" presStyleLbl="node1" presStyleIdx="2" presStyleCnt="3">
        <dgm:presLayoutVars>
          <dgm:bulletEnabled val="1"/>
        </dgm:presLayoutVars>
      </dgm:prSet>
      <dgm:spPr/>
    </dgm:pt>
  </dgm:ptLst>
  <dgm:cxnLst>
    <dgm:cxn modelId="{F0168900-714A-4437-81D0-ADC7CE81BF28}" type="presOf" srcId="{02ED490A-2039-49D0-B625-D6822E4AD28F}" destId="{17A69E49-C4A7-491F-A317-97C44A9E6CFA}" srcOrd="0" destOrd="0" presId="urn:microsoft.com/office/officeart/2005/8/layout/process1"/>
    <dgm:cxn modelId="{9855C405-468A-4947-A5F8-D2D3882E7B3C}" type="presOf" srcId="{BF9CCDDA-0E2C-4B01-A358-098FFDAF6628}" destId="{B477CCF7-DD9C-4569-9A05-E5234CC8F5D9}" srcOrd="0" destOrd="0" presId="urn:microsoft.com/office/officeart/2005/8/layout/process1"/>
    <dgm:cxn modelId="{57DAA842-4476-482F-A6D8-6A70EBAD1180}" type="presOf" srcId="{5E990451-973B-4D49-87CD-18891E2F21CD}" destId="{34F93E54-8D04-4F63-AED9-D39D2B56BA78}" srcOrd="0" destOrd="0" presId="urn:microsoft.com/office/officeart/2005/8/layout/process1"/>
    <dgm:cxn modelId="{BF174769-7130-44A3-BF08-7F42B4938AA7}" type="presOf" srcId="{DB27AF1E-F1CF-4F94-9D1C-CBC1C72C277C}" destId="{C24F7B8C-A393-48CA-8023-259A1D20EADB}" srcOrd="0" destOrd="0" presId="urn:microsoft.com/office/officeart/2005/8/layout/process1"/>
    <dgm:cxn modelId="{B2CDEF6F-88C9-4FDE-ACB0-64854B46C725}" srcId="{F6218FC9-F60E-4273-92D7-0067195C3E9E}" destId="{BF9CCDDA-0E2C-4B01-A358-098FFDAF6628}" srcOrd="2" destOrd="0" parTransId="{951C2AE2-C7F7-408D-AD34-2F7C58B38075}" sibTransId="{EB260C4F-1CE4-4A1E-A75A-E98638C0BD70}"/>
    <dgm:cxn modelId="{18303084-9BD4-4150-8947-53CFAA5885CF}" type="presOf" srcId="{F6218FC9-F60E-4273-92D7-0067195C3E9E}" destId="{21713F31-066B-4FB8-AD85-A95361CE3585}" srcOrd="0" destOrd="0" presId="urn:microsoft.com/office/officeart/2005/8/layout/process1"/>
    <dgm:cxn modelId="{1AC0EE84-B358-423C-AD0B-28FEFAB63B8E}" srcId="{F6218FC9-F60E-4273-92D7-0067195C3E9E}" destId="{DB27AF1E-F1CF-4F94-9D1C-CBC1C72C277C}" srcOrd="1" destOrd="0" parTransId="{4FFE32DE-0024-41E5-B450-2E747BF3B137}" sibTransId="{02ED490A-2039-49D0-B625-D6822E4AD28F}"/>
    <dgm:cxn modelId="{A5FBFC85-7A0C-4CBA-BDFA-E9B88752FCB3}" type="presOf" srcId="{02ED490A-2039-49D0-B625-D6822E4AD28F}" destId="{A78116A7-B536-464E-BD89-654E0AC64620}" srcOrd="1" destOrd="0" presId="urn:microsoft.com/office/officeart/2005/8/layout/process1"/>
    <dgm:cxn modelId="{62ABDC96-AA68-4138-BF7F-553EE5A19C65}" type="presOf" srcId="{3F32335E-8EA0-453F-9A73-F8B7968F165E}" destId="{C9A46B45-1AB4-4D46-B35C-333CFD984B3F}" srcOrd="1" destOrd="0" presId="urn:microsoft.com/office/officeart/2005/8/layout/process1"/>
    <dgm:cxn modelId="{E68C07AD-AB99-452C-B124-EE5B6AB19396}" srcId="{F6218FC9-F60E-4273-92D7-0067195C3E9E}" destId="{5E990451-973B-4D49-87CD-18891E2F21CD}" srcOrd="0" destOrd="0" parTransId="{741FF6A3-2D04-464D-8644-F248CB34A54D}" sibTransId="{3F32335E-8EA0-453F-9A73-F8B7968F165E}"/>
    <dgm:cxn modelId="{2AA54ED2-5817-4374-A679-86C1E3B4A631}" type="presOf" srcId="{3F32335E-8EA0-453F-9A73-F8B7968F165E}" destId="{04CC52EE-90DC-48E7-B1EE-805C9ED26BA9}" srcOrd="0" destOrd="0" presId="urn:microsoft.com/office/officeart/2005/8/layout/process1"/>
    <dgm:cxn modelId="{22D71225-FF1F-4E2C-829E-9285E2C85EFB}" type="presParOf" srcId="{21713F31-066B-4FB8-AD85-A95361CE3585}" destId="{34F93E54-8D04-4F63-AED9-D39D2B56BA78}" srcOrd="0" destOrd="0" presId="urn:microsoft.com/office/officeart/2005/8/layout/process1"/>
    <dgm:cxn modelId="{22EC9D34-77D3-4C09-AFF1-A8B7B32B8EAB}" type="presParOf" srcId="{21713F31-066B-4FB8-AD85-A95361CE3585}" destId="{04CC52EE-90DC-48E7-B1EE-805C9ED26BA9}" srcOrd="1" destOrd="0" presId="urn:microsoft.com/office/officeart/2005/8/layout/process1"/>
    <dgm:cxn modelId="{105CEAD6-34DD-45B9-BAF7-D722080DEA52}" type="presParOf" srcId="{04CC52EE-90DC-48E7-B1EE-805C9ED26BA9}" destId="{C9A46B45-1AB4-4D46-B35C-333CFD984B3F}" srcOrd="0" destOrd="0" presId="urn:microsoft.com/office/officeart/2005/8/layout/process1"/>
    <dgm:cxn modelId="{520C2C94-9DDA-4060-8534-E0B2EA19CD09}" type="presParOf" srcId="{21713F31-066B-4FB8-AD85-A95361CE3585}" destId="{C24F7B8C-A393-48CA-8023-259A1D20EADB}" srcOrd="2" destOrd="0" presId="urn:microsoft.com/office/officeart/2005/8/layout/process1"/>
    <dgm:cxn modelId="{65E5ECBF-638E-4459-8426-468C2C748B3C}" type="presParOf" srcId="{21713F31-066B-4FB8-AD85-A95361CE3585}" destId="{17A69E49-C4A7-491F-A317-97C44A9E6CFA}" srcOrd="3" destOrd="0" presId="urn:microsoft.com/office/officeart/2005/8/layout/process1"/>
    <dgm:cxn modelId="{EE155F95-C463-400F-A0F3-2F21CA10F173}" type="presParOf" srcId="{17A69E49-C4A7-491F-A317-97C44A9E6CFA}" destId="{A78116A7-B536-464E-BD89-654E0AC64620}" srcOrd="0" destOrd="0" presId="urn:microsoft.com/office/officeart/2005/8/layout/process1"/>
    <dgm:cxn modelId="{CA9BEFC2-ED72-4C78-8C14-252CDC511CCA}" type="presParOf" srcId="{21713F31-066B-4FB8-AD85-A95361CE3585}" destId="{B477CCF7-DD9C-4569-9A05-E5234CC8F5D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93E54-8D04-4F63-AED9-D39D2B56BA78}">
      <dsp:nvSpPr>
        <dsp:cNvPr id="0" name=""/>
        <dsp:cNvSpPr/>
      </dsp:nvSpPr>
      <dsp:spPr>
        <a:xfrm>
          <a:off x="8391" y="1484276"/>
          <a:ext cx="2508060" cy="1504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Inter Bold"/>
            </a:rPr>
            <a:t> Raamatupidamissüsteem</a:t>
          </a:r>
          <a:br>
            <a:rPr lang="en-US" sz="1400" kern="1200">
              <a:latin typeface="Inter Bold"/>
            </a:rPr>
          </a:br>
          <a:r>
            <a:rPr lang="en-US" sz="1400" kern="1200">
              <a:latin typeface="Inter Bold"/>
            </a:rPr>
            <a:t> - invoices_table</a:t>
          </a:r>
          <a:endParaRPr lang="en-US" sz="1400" kern="1200"/>
        </a:p>
      </dsp:txBody>
      <dsp:txXfrm>
        <a:off x="52466" y="1528351"/>
        <a:ext cx="2419910" cy="1416686"/>
      </dsp:txXfrm>
    </dsp:sp>
    <dsp:sp modelId="{04CC52EE-90DC-48E7-B1EE-805C9ED26BA9}">
      <dsp:nvSpPr>
        <dsp:cNvPr id="0" name=""/>
        <dsp:cNvSpPr/>
      </dsp:nvSpPr>
      <dsp:spPr>
        <a:xfrm>
          <a:off x="2767257" y="1925695"/>
          <a:ext cx="531708" cy="621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767257" y="2050095"/>
        <a:ext cx="372196" cy="373198"/>
      </dsp:txXfrm>
    </dsp:sp>
    <dsp:sp modelId="{C24F7B8C-A393-48CA-8023-259A1D20EADB}">
      <dsp:nvSpPr>
        <dsp:cNvPr id="0" name=""/>
        <dsp:cNvSpPr/>
      </dsp:nvSpPr>
      <dsp:spPr>
        <a:xfrm>
          <a:off x="3519675" y="1484276"/>
          <a:ext cx="2508060" cy="1504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Inter Bold"/>
            </a:rPr>
            <a:t> </a:t>
          </a:r>
          <a:r>
            <a:rPr lang="en-US" sz="1400" kern="1200" err="1">
              <a:latin typeface="Inter Bold"/>
            </a:rPr>
            <a:t>Andmeladu</a:t>
          </a:r>
          <a:br>
            <a:rPr lang="en-US" sz="1400" kern="1200">
              <a:latin typeface="Inter Bold"/>
            </a:rPr>
          </a:br>
          <a:r>
            <a:rPr lang="en-US" sz="1400" kern="1200">
              <a:latin typeface="Inter Bold"/>
            </a:rPr>
            <a:t> - F_INVOICE</a:t>
          </a:r>
          <a:endParaRPr lang="en-US" sz="1400" kern="1200"/>
        </a:p>
      </dsp:txBody>
      <dsp:txXfrm>
        <a:off x="3563750" y="1528351"/>
        <a:ext cx="2419910" cy="1416686"/>
      </dsp:txXfrm>
    </dsp:sp>
    <dsp:sp modelId="{17A69E49-C4A7-491F-A317-97C44A9E6CFA}">
      <dsp:nvSpPr>
        <dsp:cNvPr id="0" name=""/>
        <dsp:cNvSpPr/>
      </dsp:nvSpPr>
      <dsp:spPr>
        <a:xfrm>
          <a:off x="6278541" y="1925695"/>
          <a:ext cx="531708" cy="6219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278541" y="2050095"/>
        <a:ext cx="372196" cy="373198"/>
      </dsp:txXfrm>
    </dsp:sp>
    <dsp:sp modelId="{B477CCF7-DD9C-4569-9A05-E5234CC8F5D9}">
      <dsp:nvSpPr>
        <dsp:cNvPr id="0" name=""/>
        <dsp:cNvSpPr/>
      </dsp:nvSpPr>
      <dsp:spPr>
        <a:xfrm>
          <a:off x="7030959" y="1484276"/>
          <a:ext cx="2508060" cy="15048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Inter Bold"/>
            </a:rPr>
            <a:t>Power BI</a:t>
          </a:r>
          <a:br>
            <a:rPr lang="en-US" sz="1400" kern="1200">
              <a:solidFill>
                <a:srgbClr val="000000"/>
              </a:solidFill>
              <a:latin typeface="Inter Bold"/>
            </a:rPr>
          </a:br>
          <a:r>
            <a:rPr lang="en-US" sz="1400" kern="1200">
              <a:latin typeface="Inter Bold"/>
            </a:rPr>
            <a:t> - </a:t>
          </a:r>
          <a:r>
            <a:rPr lang="en-US" sz="1400" kern="1200" err="1">
              <a:latin typeface="Inter Bold"/>
            </a:rPr>
            <a:t>Maksmata</a:t>
          </a:r>
          <a:r>
            <a:rPr lang="en-US" sz="1400" kern="1200">
              <a:latin typeface="Inter Bold"/>
            </a:rPr>
            <a:t> </a:t>
          </a:r>
          <a:r>
            <a:rPr lang="en-US" sz="1400" kern="1200" err="1">
              <a:latin typeface="Inter Bold"/>
            </a:rPr>
            <a:t>arved</a:t>
          </a:r>
          <a:r>
            <a:rPr lang="en-US" sz="1400" kern="1200">
              <a:latin typeface="Inter Bold"/>
            </a:rPr>
            <a:t> raport</a:t>
          </a:r>
        </a:p>
      </dsp:txBody>
      <dsp:txXfrm>
        <a:off x="7075034" y="1528351"/>
        <a:ext cx="2419910" cy="1416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03.09.2025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Andmekorraldus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aitab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ettevõttel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luua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andmetest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väärtust</a:t>
            </a:r>
            <a:r>
              <a:rPr lang="en-US">
                <a:ea typeface="Calibri"/>
                <a:cs typeface="Calibri"/>
              </a:rPr>
              <a:t>.  </a:t>
            </a:r>
            <a:r>
              <a:rPr lang="en-US" err="1">
                <a:ea typeface="Calibri"/>
                <a:cs typeface="Calibri"/>
              </a:rPr>
              <a:t>Andmekorraldus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koosneb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mitmetest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sammudest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5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FAIR </a:t>
            </a:r>
            <a:r>
              <a:rPr lang="en-US" err="1">
                <a:ea typeface="Calibri"/>
                <a:cs typeface="Calibri"/>
              </a:rPr>
              <a:t>põhimõtted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tagavad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võimaluse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kasutada</a:t>
            </a:r>
            <a:r>
              <a:rPr lang="en-US">
                <a:ea typeface="Calibri"/>
                <a:cs typeface="Calibri"/>
              </a:rPr>
              <a:t>. </a:t>
            </a:r>
            <a:br>
              <a:rPr lang="en-US">
                <a:cs typeface="+mn-lt"/>
              </a:rPr>
            </a:br>
            <a:r>
              <a:rPr lang="en-US" err="1">
                <a:ea typeface="Calibri"/>
                <a:cs typeface="Calibri"/>
              </a:rPr>
              <a:t>Esiteks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peavad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olema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leitavad</a:t>
            </a:r>
            <a:r>
              <a:rPr lang="en-US">
                <a:ea typeface="Calibri"/>
                <a:cs typeface="Calibri"/>
              </a:rPr>
              <a:t> – </a:t>
            </a:r>
            <a:r>
              <a:rPr lang="en-US" err="1">
                <a:ea typeface="Calibri"/>
                <a:cs typeface="Calibri"/>
              </a:rPr>
              <a:t>selleks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vajalik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kirjeldada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luua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koht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kus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talletatakse</a:t>
            </a:r>
            <a:r>
              <a:rPr lang="en-US">
                <a:ea typeface="Calibri"/>
                <a:cs typeface="Calibri"/>
              </a:rPr>
              <a:t>. </a:t>
            </a:r>
            <a:br>
              <a:rPr lang="en-US">
                <a:ea typeface="Calibri"/>
                <a:cs typeface="+mn-lt"/>
              </a:rPr>
            </a:br>
            <a:r>
              <a:rPr lang="en-US" err="1">
                <a:ea typeface="Calibri"/>
                <a:cs typeface="Calibri"/>
              </a:rPr>
              <a:t>Teiseks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peavad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olema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kättesaadavad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õigetele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inimestele</a:t>
            </a:r>
            <a:r>
              <a:rPr lang="en-US">
                <a:ea typeface="Calibri"/>
                <a:cs typeface="Calibri"/>
              </a:rPr>
              <a:t> – </a:t>
            </a:r>
            <a:r>
              <a:rPr lang="en-US" err="1">
                <a:ea typeface="Calibri"/>
                <a:cs typeface="Calibri"/>
              </a:rPr>
              <a:t>selleks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peab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looma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rakendama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juurdepääsu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reeglid</a:t>
            </a:r>
            <a:r>
              <a:rPr lang="en-US">
                <a:ea typeface="Calibri"/>
                <a:cs typeface="Calibri"/>
              </a:rPr>
              <a:t>. </a:t>
            </a:r>
            <a:br>
              <a:rPr lang="en-US">
                <a:cs typeface="+mn-lt"/>
              </a:rPr>
            </a:br>
            <a:r>
              <a:rPr lang="en-US" err="1">
                <a:ea typeface="Calibri"/>
                <a:cs typeface="Calibri"/>
              </a:rPr>
              <a:t>Kolmandaks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peavad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olema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taaskasutatavad</a:t>
            </a:r>
            <a:r>
              <a:rPr lang="en-US">
                <a:ea typeface="Calibri"/>
                <a:cs typeface="Calibri"/>
              </a:rPr>
              <a:t> – </a:t>
            </a:r>
            <a:r>
              <a:rPr lang="en-US" err="1">
                <a:ea typeface="Calibri"/>
                <a:cs typeface="Calibri"/>
              </a:rPr>
              <a:t>selleks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peavad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olema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kokku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lepitud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selgelt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dokumenteeritud</a:t>
            </a:r>
            <a:r>
              <a:rPr lang="en-US">
                <a:ea typeface="Calibri"/>
                <a:cs typeface="Calibri"/>
              </a:rPr>
              <a:t>, mis </a:t>
            </a:r>
            <a:r>
              <a:rPr lang="en-US" err="1">
                <a:ea typeface="Calibri"/>
                <a:cs typeface="Calibri"/>
              </a:rPr>
              <a:t>eesmärgil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võib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kasutada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ning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tagatud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selline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vorm</a:t>
            </a:r>
            <a:r>
              <a:rPr lang="en-US">
                <a:ea typeface="Calibri"/>
                <a:cs typeface="Calibri"/>
              </a:rPr>
              <a:t>, mis </a:t>
            </a:r>
            <a:r>
              <a:rPr lang="en-US" err="1">
                <a:ea typeface="Calibri"/>
                <a:cs typeface="Calibri"/>
              </a:rPr>
              <a:t>võimaldab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nende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analüüsi</a:t>
            </a:r>
            <a:r>
              <a:rPr lang="en-US">
                <a:ea typeface="Calibri"/>
                <a:cs typeface="Calibri"/>
              </a:rPr>
              <a:t>. </a:t>
            </a:r>
            <a:br>
              <a:rPr lang="en-US">
                <a:ea typeface="Calibri"/>
                <a:cs typeface="+mn-lt"/>
              </a:rPr>
            </a:br>
            <a:r>
              <a:rPr lang="en-US" err="1">
                <a:ea typeface="Calibri"/>
                <a:cs typeface="Calibri"/>
              </a:rPr>
              <a:t>Neljandaks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peavad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olema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ühilduvad</a:t>
            </a:r>
            <a:r>
              <a:rPr lang="en-US">
                <a:ea typeface="Calibri"/>
                <a:cs typeface="Calibri"/>
              </a:rPr>
              <a:t> - see </a:t>
            </a:r>
            <a:r>
              <a:rPr lang="en-US" err="1">
                <a:ea typeface="Calibri"/>
                <a:cs typeface="Calibri"/>
              </a:rPr>
              <a:t>tähendab</a:t>
            </a:r>
            <a:r>
              <a:rPr lang="en-US">
                <a:ea typeface="Calibri"/>
                <a:cs typeface="Calibri"/>
              </a:rPr>
              <a:t>, et </a:t>
            </a:r>
            <a:r>
              <a:rPr lang="en-US" err="1">
                <a:ea typeface="Calibri"/>
                <a:cs typeface="Calibri"/>
              </a:rPr>
              <a:t>kogutud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saab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ühendada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teiste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andmetega</a:t>
            </a:r>
            <a:r>
              <a:rPr lang="en-US">
                <a:ea typeface="Calibri"/>
                <a:cs typeface="Calibri"/>
              </a:rPr>
              <a:t>. Selleks on </a:t>
            </a:r>
            <a:r>
              <a:rPr lang="en-US" err="1">
                <a:ea typeface="Calibri"/>
                <a:cs typeface="Calibri"/>
              </a:rPr>
              <a:t>oluline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kasutada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avatud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failivorminguid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ühtlustada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terminite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kasutus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9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Seadusest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tulenevad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nõuded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ärisaladus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vajaduspõhine</a:t>
            </a:r>
            <a:r>
              <a:rPr lang="en-US">
                <a:ea typeface="Calibri"/>
                <a:cs typeface="Calibri"/>
              </a:rPr>
              <a:t> (</a:t>
            </a:r>
            <a:r>
              <a:rPr lang="en-US" err="1">
                <a:ea typeface="Calibri"/>
                <a:cs typeface="Calibri"/>
              </a:rPr>
              <a:t>minimaalsus</a:t>
            </a:r>
            <a:r>
              <a:rPr lang="en-US">
                <a:ea typeface="Calibri"/>
                <a:cs typeface="Calibri"/>
              </a:rPr>
              <a:t>). Korra ja </a:t>
            </a:r>
            <a:r>
              <a:rPr lang="en-US" err="1">
                <a:ea typeface="Calibri"/>
                <a:cs typeface="Calibri"/>
              </a:rPr>
              <a:t>selguse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loomine</a:t>
            </a:r>
            <a:r>
              <a:rPr lang="en-US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Ligipääsu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tasandid</a:t>
            </a:r>
            <a:r>
              <a:rPr lang="en-US">
                <a:ea typeface="Calibri"/>
                <a:cs typeface="Calibri"/>
              </a:rPr>
              <a:t> – </a:t>
            </a:r>
            <a:r>
              <a:rPr lang="en-US" err="1">
                <a:ea typeface="Calibri"/>
                <a:cs typeface="Calibri"/>
              </a:rPr>
              <a:t>lugemine</a:t>
            </a:r>
            <a:r>
              <a:rPr lang="en-US">
                <a:ea typeface="Calibri"/>
                <a:cs typeface="Calibri"/>
              </a:rPr>
              <a:t> vs </a:t>
            </a:r>
            <a:r>
              <a:rPr lang="en-US" err="1">
                <a:ea typeface="Calibri"/>
                <a:cs typeface="Calibri"/>
              </a:rPr>
              <a:t>ülekirjutamine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97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93919-F68A-68D7-18D2-9C7D1AEAD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1F1568-AF88-E680-C889-D4151EBEE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F4B832-FE6A-97CC-5045-57E27E1DD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Seadusest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tulenevad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nõuded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ärisaladus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vajaduspõhine</a:t>
            </a:r>
            <a:r>
              <a:rPr lang="en-US">
                <a:ea typeface="Calibri"/>
                <a:cs typeface="Calibri"/>
              </a:rPr>
              <a:t> (</a:t>
            </a:r>
            <a:r>
              <a:rPr lang="en-US" err="1">
                <a:ea typeface="Calibri"/>
                <a:cs typeface="Calibri"/>
              </a:rPr>
              <a:t>minimaalsus</a:t>
            </a:r>
            <a:r>
              <a:rPr lang="en-US">
                <a:ea typeface="Calibri"/>
                <a:cs typeface="Calibri"/>
              </a:rPr>
              <a:t>). Korra </a:t>
            </a:r>
            <a:r>
              <a:rPr lang="en-US" err="1">
                <a:ea typeface="Calibri"/>
                <a:cs typeface="Calibri"/>
              </a:rPr>
              <a:t>loomine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95FD5-4426-908B-7AD7-B6C93902F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6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03.09.2025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riigiakadeemia.ee/course/view.php?id=66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klassifikaatorid.stat.ee/item/stat.ee/1e38c151-38ae-4be3-ab46-a591c0096b99/6" TargetMode="External"/><Relationship Id="rId2" Type="http://schemas.openxmlformats.org/officeDocument/2006/relationships/hyperlink" Target="https://klassifikaatorid.stat.ee/item/stat.ee/b8fdb2b9-8269-41ca-b29e-5454df555147/60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klassifikaatorid.stat.e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raw.io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tutorialjinni.com/entity-relationship-diagram-erd-for-point-of-sale-system-po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riigiakadeemia.ee/enrol/index.php?id=65" TargetMode="External"/><Relationship Id="rId2" Type="http://schemas.openxmlformats.org/officeDocument/2006/relationships/hyperlink" Target="https://stat.ee/et/statistikaamet/andmehaldus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virverani/portfolio/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.ee/et/statistikaamet/andmehaldus/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D57E3-DC27-D0D9-3806-9CF13BE03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09B3-7FAE-491E-F632-107E9BEF8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Andmete</a:t>
            </a:r>
            <a:r>
              <a:rPr lang="en-US"/>
              <a:t> </a:t>
            </a:r>
            <a:r>
              <a:rPr lang="en-US" err="1"/>
              <a:t>kirjeldamine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DFD8-5D97-11AA-F254-89CB1F727F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"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Andmed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on 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väärtuslikud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ja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neist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on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kasu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kui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nad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on 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mõistetavad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taaskasutatavad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 ja 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leitavad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. Selle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jaoks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on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suur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roll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andmekirjeldusel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mille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käigus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tuleb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andmed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kirjeldada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ära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kvaliteetselt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ja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kõigile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üheselt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b="1" err="1">
                <a:solidFill>
                  <a:srgbClr val="000000"/>
                </a:solidFill>
                <a:ea typeface="+mn-lt"/>
                <a:cs typeface="+mn-lt"/>
              </a:rPr>
              <a:t>mõistetavalt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."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en-US" sz="1800" err="1">
                <a:solidFill>
                  <a:srgbClr val="000000"/>
                </a:solidFill>
                <a:ea typeface="+mn-lt"/>
                <a:cs typeface="+mn-lt"/>
              </a:rPr>
              <a:t>Kursus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 „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  <a:hlinkClick r:id="rId2"/>
              </a:rPr>
              <a:t>Andmekirjelduse loomine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, www.digiriigiakadeemia.ee")</a:t>
            </a:r>
            <a:endParaRPr lang="en-US" sz="18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6859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FB820-D4B1-12B6-8441-C57B3AB91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ED97-5D9B-0830-BF5C-065B482AA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Klassifikaatorid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50F48-24A0-92FF-D210-739EA567CC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Klassifikaator</a:t>
            </a:r>
            <a:r>
              <a:rPr lang="en-US" sz="2400">
                <a:ea typeface="Inter"/>
              </a:rPr>
              <a:t> – </a:t>
            </a:r>
            <a:r>
              <a:rPr lang="en-US" sz="2400" err="1">
                <a:ea typeface="Inter"/>
              </a:rPr>
              <a:t>kategooriaks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jaotamise</a:t>
            </a:r>
            <a:r>
              <a:rPr lang="en-US" sz="2400">
                <a:ea typeface="Inter"/>
              </a:rPr>
              <a:t> alus 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err="1">
                <a:ea typeface="Inter"/>
              </a:rPr>
              <a:t>Nt</a:t>
            </a:r>
            <a:r>
              <a:rPr lang="en-US" sz="2400">
                <a:ea typeface="Inter"/>
              </a:rPr>
              <a:t> </a:t>
            </a:r>
            <a:r>
              <a:rPr lang="en-US" sz="2400">
                <a:ea typeface="Inter"/>
                <a:hlinkClick r:id="rId2"/>
              </a:rPr>
              <a:t>Ametite klassifikaator</a:t>
            </a:r>
            <a:r>
              <a:rPr lang="en-US" sz="2400">
                <a:ea typeface="Inter"/>
              </a:rPr>
              <a:t>, </a:t>
            </a:r>
            <a:r>
              <a:rPr lang="en-US" sz="2400">
                <a:ea typeface="Inter"/>
                <a:hlinkClick r:id="rId3"/>
              </a:rPr>
              <a:t>Omandatud kõrgeim haridus</a:t>
            </a:r>
            <a:endParaRPr lang="en-US" sz="2400">
              <a:solidFill>
                <a:srgbClr val="121212"/>
              </a:solidFill>
              <a:latin typeface="Inter"/>
              <a:ea typeface="Inter"/>
              <a:cs typeface="Roboto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Riiklikult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kasutusel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olevad</a:t>
            </a:r>
            <a:r>
              <a:rPr lang="en-US" sz="2400">
                <a:ea typeface="Inter"/>
              </a:rPr>
              <a:t>: </a:t>
            </a:r>
            <a:r>
              <a:rPr lang="en-US" sz="2400">
                <a:latin typeface="Inter"/>
                <a:ea typeface="Inter"/>
                <a:hlinkClick r:id="rId4"/>
              </a:rPr>
              <a:t>klassifikaatorid.stat.ee</a:t>
            </a:r>
            <a:r>
              <a:rPr lang="en-US" sz="2400">
                <a:latin typeface="Inter"/>
                <a:ea typeface="Inter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Samade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klassifikaatorite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kasutamine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võimaldab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eri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andmestike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omavahel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kergemini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ühildada</a:t>
            </a:r>
            <a:endParaRPr lang="en-US" sz="2400" err="1"/>
          </a:p>
        </p:txBody>
      </p:sp>
    </p:spTree>
    <p:extLst>
      <p:ext uri="{BB962C8B-B14F-4D97-AF65-F5344CB8AC3E}">
        <p14:creationId xmlns:p14="http://schemas.microsoft.com/office/powerpoint/2010/main" val="367145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6B716-2EFF-3A4C-AC10-9210B86D7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DE2C-A918-B467-39CC-0CA615231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Ärisõnastik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AAA2-C000-7AE3-A32A-B4655669206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Äriliselt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olulised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mõisted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lahti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kirjeldatud</a:t>
            </a:r>
            <a:endParaRPr lang="en-US" sz="2000">
              <a:ea typeface="Inter"/>
            </a:endParaRPr>
          </a:p>
          <a:p>
            <a:pPr indent="-285750">
              <a:lnSpc>
                <a:spcPct val="150000"/>
              </a:lnSpc>
              <a:buClr>
                <a:srgbClr val="121212"/>
              </a:buClr>
            </a:pPr>
            <a:endParaRPr lang="en-US" sz="2000">
              <a:ea typeface="Inter"/>
            </a:endParaRPr>
          </a:p>
          <a:p>
            <a:pPr indent="-28575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Näiteks</a:t>
            </a:r>
            <a:r>
              <a:rPr lang="en-US" sz="2000">
                <a:ea typeface="Inter"/>
              </a:rPr>
              <a:t> e-</a:t>
            </a:r>
            <a:r>
              <a:rPr lang="en-US" sz="2000" err="1">
                <a:ea typeface="Inter"/>
              </a:rPr>
              <a:t>poe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müükide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ärisõnastik</a:t>
            </a:r>
            <a:r>
              <a:rPr lang="en-US" sz="2000">
                <a:ea typeface="Inter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000" err="1">
                <a:ea typeface="Inter"/>
              </a:rPr>
              <a:t>Klient</a:t>
            </a:r>
            <a:r>
              <a:rPr lang="en-US" sz="2000">
                <a:ea typeface="Inter"/>
              </a:rPr>
              <a:t> – </a:t>
            </a:r>
            <a:r>
              <a:rPr lang="en-US" sz="2000" err="1">
                <a:ea typeface="Inter"/>
              </a:rPr>
              <a:t>ostu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sooritanud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isik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või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firma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unikaalsus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emaili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alusel</a:t>
            </a:r>
          </a:p>
          <a:p>
            <a:pPr lvl="1">
              <a:lnSpc>
                <a:spcPct val="150000"/>
              </a:lnSpc>
            </a:pPr>
            <a:r>
              <a:rPr lang="en-US" sz="2000" err="1">
                <a:ea typeface="Inter"/>
              </a:rPr>
              <a:t>Müük</a:t>
            </a:r>
            <a:r>
              <a:rPr lang="en-US" sz="2000">
                <a:ea typeface="Inter"/>
              </a:rPr>
              <a:t> - </a:t>
            </a:r>
            <a:r>
              <a:rPr lang="en-US" sz="2000" err="1">
                <a:ea typeface="Inter"/>
              </a:rPr>
              <a:t>toote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ost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unikaalsus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klient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aeg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toode</a:t>
            </a:r>
            <a:endParaRPr lang="en-US" sz="20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5324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F3B90-5C53-DDA3-CF1D-4DEC4838A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FE9D-12DB-C358-5029-80F5162E7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Andmesõnastik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C2CC2-0EA9-D1A6-4021-7E9D6B5132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Kirjeldab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andmed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seob</a:t>
            </a:r>
            <a:r>
              <a:rPr lang="en-US" sz="2000">
                <a:ea typeface="Inter"/>
              </a:rPr>
              <a:t> need </a:t>
            </a:r>
            <a:r>
              <a:rPr lang="en-US" sz="2000" err="1">
                <a:ea typeface="Inter"/>
              </a:rPr>
              <a:t>organisatsioonis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kasutavate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mõistetega</a:t>
            </a:r>
            <a:r>
              <a:rPr lang="en-US" sz="2000">
                <a:ea typeface="Inter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E4B4BA-894E-911D-BC2B-DA4930256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34397"/>
              </p:ext>
            </p:extLst>
          </p:nvPr>
        </p:nvGraphicFramePr>
        <p:xfrm>
          <a:off x="894488" y="1926590"/>
          <a:ext cx="10403000" cy="4070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3484">
                  <a:extLst>
                    <a:ext uri="{9D8B030D-6E8A-4147-A177-3AD203B41FA5}">
                      <a16:colId xmlns:a16="http://schemas.microsoft.com/office/drawing/2014/main" val="266816868"/>
                    </a:ext>
                  </a:extLst>
                </a:gridCol>
                <a:gridCol w="764928">
                  <a:extLst>
                    <a:ext uri="{9D8B030D-6E8A-4147-A177-3AD203B41FA5}">
                      <a16:colId xmlns:a16="http://schemas.microsoft.com/office/drawing/2014/main" val="751859032"/>
                    </a:ext>
                  </a:extLst>
                </a:gridCol>
                <a:gridCol w="991585">
                  <a:extLst>
                    <a:ext uri="{9D8B030D-6E8A-4147-A177-3AD203B41FA5}">
                      <a16:colId xmlns:a16="http://schemas.microsoft.com/office/drawing/2014/main" val="3516754472"/>
                    </a:ext>
                  </a:extLst>
                </a:gridCol>
                <a:gridCol w="1151792">
                  <a:extLst>
                    <a:ext uri="{9D8B030D-6E8A-4147-A177-3AD203B41FA5}">
                      <a16:colId xmlns:a16="http://schemas.microsoft.com/office/drawing/2014/main" val="470084086"/>
                    </a:ext>
                  </a:extLst>
                </a:gridCol>
                <a:gridCol w="1269058">
                  <a:extLst>
                    <a:ext uri="{9D8B030D-6E8A-4147-A177-3AD203B41FA5}">
                      <a16:colId xmlns:a16="http://schemas.microsoft.com/office/drawing/2014/main" val="1818195323"/>
                    </a:ext>
                  </a:extLst>
                </a:gridCol>
                <a:gridCol w="4722153">
                  <a:extLst>
                    <a:ext uri="{9D8B030D-6E8A-4147-A177-3AD203B41FA5}">
                      <a16:colId xmlns:a16="http://schemas.microsoft.com/office/drawing/2014/main" val="1011776324"/>
                    </a:ext>
                  </a:extLst>
                </a:gridCol>
              </a:tblGrid>
              <a:tr h="369275"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1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Mõiste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1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Allikas</a:t>
                      </a:r>
                    </a:p>
                  </a:txBody>
                  <a:tcPr marL="99060" marR="99060" marT="49529" marB="49529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1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Tabel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1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Väli</a:t>
                      </a: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1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Tüüp</a:t>
                      </a:r>
                      <a:endParaRPr lang="en-US" b="1" i="0" err="1">
                        <a:solidFill>
                          <a:srgbClr val="FFFFFF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1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Kirjeldus</a:t>
                      </a:r>
                      <a:endParaRPr lang="en-US" b="1" i="0" err="1">
                        <a:solidFill>
                          <a:srgbClr val="FFFFFF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10632"/>
                  </a:ext>
                </a:extLst>
              </a:tr>
              <a:tr h="633041"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Müük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CRM</a:t>
                      </a:r>
                    </a:p>
                  </a:txBody>
                  <a:tcPr marL="99060" marR="99060" marT="49529" marB="49529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SALES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SaleID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TEXT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Müügi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unikaalne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ID.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Luuakse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ostu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vormistamisel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igale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tootereale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ostukorvis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.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504944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Müügiaeg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CRM</a:t>
                      </a:r>
                      <a:endParaRPr lang="en-US"/>
                    </a:p>
                  </a:txBody>
                  <a:tcPr marL="99060" marR="99060" marT="49529" marB="49529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SALES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Date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DATE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Müügi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kuupäev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kujul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YYYY-MM-DD.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140075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Kliendi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nimi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CRM</a:t>
                      </a:r>
                      <a:endParaRPr lang="en-US"/>
                    </a:p>
                  </a:txBody>
                  <a:tcPr marL="99060" marR="99060" marT="49529" marB="49529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CUSTOMER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CustomerName</a:t>
                      </a:r>
                      <a:endParaRPr lang="en-US" err="1"/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TEXT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Kliendi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nimi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eraisiku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puhul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eesnimi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perekonnanimi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,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ettevõtte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puhul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firma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nimi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.</a:t>
                      </a:r>
                      <a:endParaRPr lang="en-US" u="none" strike="noStrike" noProof="0"/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285822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Allahindlus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CRM</a:t>
                      </a:r>
                      <a:endParaRPr lang="en-US"/>
                    </a:p>
                  </a:txBody>
                  <a:tcPr marL="99060" marR="99060" marT="49529" marB="49529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SALES</a:t>
                      </a:r>
                      <a:endParaRPr lang="en-US"/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Discount</a:t>
                      </a: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DECIMAL (3, 2)</a:t>
                      </a:r>
                      <a:endParaRPr lang="en-US"/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Toote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allahindlus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,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vahemikus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0-1 ja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kuni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kahe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komakohaga</a:t>
                      </a: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.</a:t>
                      </a:r>
                      <a:endParaRPr lang="en-US" u="none" strike="noStrike" noProof="0"/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921858"/>
                  </a:ext>
                </a:extLst>
              </a:tr>
              <a:tr h="369275"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Kogus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CRM</a:t>
                      </a:r>
                      <a:endParaRPr lang="en-US"/>
                    </a:p>
                  </a:txBody>
                  <a:tcPr marL="99060" marR="99060" marT="49529" marB="49529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SALES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Quantity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INTEGER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Toote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ostetud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18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kogus</a:t>
                      </a: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.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>
                    <a:lnL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754" cap="flat" cmpd="sng" algn="ctr">
                      <a:solidFill>
                        <a:srgbClr val="1212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856157"/>
                  </a:ext>
                </a:extLst>
              </a:tr>
              <a:tr h="369274"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….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….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….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….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...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32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…..</a:t>
                      </a:r>
                    </a:p>
                  </a:txBody>
                  <a:tcPr marL="99060" marR="99060" marT="49529" marB="49529">
                    <a:lnL w="13754">
                      <a:solidFill>
                        <a:srgbClr val="121212"/>
                      </a:solidFill>
                    </a:lnL>
                    <a:lnR w="13754">
                      <a:solidFill>
                        <a:srgbClr val="121212"/>
                      </a:solidFill>
                    </a:lnR>
                    <a:lnT w="13754">
                      <a:solidFill>
                        <a:srgbClr val="121212"/>
                      </a:solidFill>
                    </a:lnT>
                    <a:lnB w="13754">
                      <a:solidFill>
                        <a:srgbClr val="121212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021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25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A33F9-001A-31FE-9969-89CA59901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05F1-A190-5E6C-8299-F42DFCA81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Andmemudel</a:t>
            </a:r>
            <a:r>
              <a:rPr lang="en-US"/>
              <a:t> (Entity Relationship Diagram)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D8078-5DF0-C04A-1000-A757CCCB9B3B}"/>
              </a:ext>
            </a:extLst>
          </p:cNvPr>
          <p:cNvSpPr txBox="1"/>
          <p:nvPr/>
        </p:nvSpPr>
        <p:spPr>
          <a:xfrm>
            <a:off x="635431" y="5860093"/>
            <a:ext cx="85127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Andmemudeli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joonistamiseks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tasuta</a:t>
            </a:r>
            <a:r>
              <a:rPr lang="en-US">
                <a:ea typeface="Inter"/>
              </a:rPr>
              <a:t>  </a:t>
            </a:r>
            <a:r>
              <a:rPr lang="en-US" err="1">
                <a:ea typeface="Inter"/>
              </a:rPr>
              <a:t>programm</a:t>
            </a:r>
            <a:r>
              <a:rPr lang="en-US">
                <a:ea typeface="Inter"/>
              </a:rPr>
              <a:t>: </a:t>
            </a:r>
            <a:r>
              <a:rPr lang="en-US">
                <a:ea typeface="+mn-lt"/>
                <a:cs typeface="+mn-lt"/>
                <a:hlinkClick r:id="rId2"/>
              </a:rPr>
              <a:t>https://draw.io/</a:t>
            </a:r>
            <a:r>
              <a:rPr lang="en-US">
                <a:ea typeface="+mn-lt"/>
                <a:cs typeface="+mn-lt"/>
              </a:rPr>
              <a:t> </a:t>
            </a:r>
            <a:endParaRPr lang="en-US"/>
          </a:p>
        </p:txBody>
      </p:sp>
      <p:pic>
        <p:nvPicPr>
          <p:cNvPr id="4" name="Picture 3" descr="Point of Sale System ERD">
            <a:extLst>
              <a:ext uri="{FF2B5EF4-FFF2-40B4-BE49-F238E27FC236}">
                <a16:creationId xmlns:a16="http://schemas.microsoft.com/office/drawing/2014/main" id="{30EE408D-2C73-8DBB-36F3-00E1C1608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473" y="1514231"/>
            <a:ext cx="6909670" cy="3428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2BDE1D-C69A-D7A3-24A4-0D3BDA24EE43}"/>
              </a:ext>
            </a:extLst>
          </p:cNvPr>
          <p:cNvSpPr txBox="1"/>
          <p:nvPr/>
        </p:nvSpPr>
        <p:spPr>
          <a:xfrm>
            <a:off x="2059123" y="5150584"/>
            <a:ext cx="94504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Inter"/>
              </a:rPr>
              <a:t>Allikas: </a:t>
            </a:r>
            <a:r>
              <a:rPr lang="en-US" sz="1400">
                <a:ea typeface="+mn-lt"/>
                <a:cs typeface="+mn-lt"/>
                <a:hlinkClick r:id="rId4"/>
              </a:rPr>
              <a:t>https://www.tutorialjinni.com/entity-relationship-diagram-erd-for-point-of-sale-system-pos.html</a:t>
            </a:r>
            <a:endParaRPr lang="en-US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5350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61302-AF69-03F4-BC3A-52BB2F28D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B79C-FAF7-6934-1DAD-99EDFE457F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190094-A671-5A3B-26E9-FEDEED69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3284150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263A7-7F8E-2095-C326-2D3675601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7197-AE28-0817-98B8-3F5AC5EF4C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E7578-D42C-B3A7-9799-6306D8D21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89281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3CDCE-AB6A-0834-21DC-616CF0364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1848-4024-90AE-900F-04E4741A9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Andmetabelite</a:t>
            </a:r>
            <a:r>
              <a:rPr lang="en-US"/>
              <a:t> </a:t>
            </a:r>
            <a:r>
              <a:rPr lang="en-US" err="1"/>
              <a:t>kirjeldus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A1DC-52C0-C27A-ACA7-7420186455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Andmetabeli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kirjeldus</a:t>
            </a:r>
            <a:endParaRPr lang="en-US" sz="2000">
              <a:ea typeface="Inter"/>
            </a:endParaRPr>
          </a:p>
          <a:p>
            <a:pPr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Mis, </a:t>
            </a:r>
            <a:r>
              <a:rPr lang="en-US" sz="2000" err="1">
                <a:ea typeface="Inter"/>
              </a:rPr>
              <a:t>kuidas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täitub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kui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tihti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uueneb</a:t>
            </a:r>
            <a:r>
              <a:rPr lang="en-US" sz="2000">
                <a:ea typeface="Inter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Andmetulba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kirjeldus</a:t>
            </a:r>
            <a:endParaRPr lang="en-US" sz="2000">
              <a:ea typeface="Inter"/>
            </a:endParaRPr>
          </a:p>
          <a:p>
            <a:pPr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Nimi</a:t>
            </a:r>
          </a:p>
          <a:p>
            <a:pPr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Formaat</a:t>
            </a:r>
          </a:p>
          <a:p>
            <a:pPr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Sisu</a:t>
            </a:r>
          </a:p>
        </p:txBody>
      </p:sp>
    </p:spTree>
    <p:extLst>
      <p:ext uri="{BB962C8B-B14F-4D97-AF65-F5344CB8AC3E}">
        <p14:creationId xmlns:p14="http://schemas.microsoft.com/office/powerpoint/2010/main" val="971682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799A6-3F42-9928-7224-9DDC86DA0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0EB4-26E6-205E-5F39-DF444BAE8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Andmete</a:t>
            </a:r>
            <a:r>
              <a:rPr lang="en-US"/>
              <a:t> </a:t>
            </a:r>
            <a:r>
              <a:rPr lang="en-US" err="1"/>
              <a:t>kirjeldus</a:t>
            </a:r>
            <a:r>
              <a:rPr lang="en-US"/>
              <a:t> - </a:t>
            </a:r>
            <a:r>
              <a:rPr lang="en-US" err="1"/>
              <a:t>näide</a:t>
            </a:r>
            <a:r>
              <a:rPr lang="en-US"/>
              <a:t> - F_SALE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ED8E-9BC2-B5B5-F959-BE9395BBE0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>
                <a:ea typeface="Inter"/>
              </a:rPr>
              <a:t>F_SALE </a:t>
            </a:r>
            <a:r>
              <a:rPr lang="en-US" sz="2000" err="1">
                <a:ea typeface="Inter"/>
              </a:rPr>
              <a:t>sisaldab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endas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müüke</a:t>
            </a:r>
            <a:r>
              <a:rPr lang="en-US" sz="2000">
                <a:ea typeface="Inter"/>
              </a:rPr>
              <a:t>. Iga </a:t>
            </a:r>
            <a:r>
              <a:rPr lang="en-US" sz="2000" err="1">
                <a:ea typeface="Inter"/>
              </a:rPr>
              <a:t>rida</a:t>
            </a:r>
            <a:r>
              <a:rPr lang="en-US" sz="2000">
                <a:ea typeface="Inter"/>
              </a:rPr>
              <a:t> on </a:t>
            </a:r>
            <a:r>
              <a:rPr lang="en-US" sz="2000" err="1">
                <a:ea typeface="Inter"/>
              </a:rPr>
              <a:t>toote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müük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ühele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kliendile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kindlal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ajal</a:t>
            </a:r>
            <a:r>
              <a:rPr lang="en-US" sz="2000">
                <a:ea typeface="Inter"/>
              </a:rPr>
              <a:t>. </a:t>
            </a:r>
            <a:r>
              <a:rPr lang="en-US" sz="2000" err="1">
                <a:ea typeface="Inter"/>
              </a:rPr>
              <a:t>Tabeli</a:t>
            </a:r>
            <a:r>
              <a:rPr lang="en-US" sz="2000">
                <a:ea typeface="Inter"/>
              </a:rPr>
              <a:t> info </a:t>
            </a:r>
            <a:r>
              <a:rPr lang="en-US" sz="2000" err="1">
                <a:ea typeface="Inter"/>
              </a:rPr>
              <a:t>tuleb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müügisüsteemist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uuendatakse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üks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kord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päevas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kell</a:t>
            </a:r>
            <a:r>
              <a:rPr lang="en-US" sz="2000">
                <a:ea typeface="Inter"/>
              </a:rPr>
              <a:t> 6 </a:t>
            </a:r>
            <a:r>
              <a:rPr lang="en-US" sz="2000" err="1">
                <a:ea typeface="Inter"/>
              </a:rPr>
              <a:t>hommikul</a:t>
            </a:r>
            <a:r>
              <a:rPr lang="en-US" sz="2000">
                <a:ea typeface="Inter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9C2953-B2E8-41F0-27A3-70014EF99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830218"/>
              </p:ext>
            </p:extLst>
          </p:nvPr>
        </p:nvGraphicFramePr>
        <p:xfrm>
          <a:off x="1143000" y="2276230"/>
          <a:ext cx="10403017" cy="397763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82614">
                  <a:extLst>
                    <a:ext uri="{9D8B030D-6E8A-4147-A177-3AD203B41FA5}">
                      <a16:colId xmlns:a16="http://schemas.microsoft.com/office/drawing/2014/main" val="19993931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212824284"/>
                    </a:ext>
                  </a:extLst>
                </a:gridCol>
                <a:gridCol w="6877303">
                  <a:extLst>
                    <a:ext uri="{9D8B030D-6E8A-4147-A177-3AD203B41FA5}">
                      <a16:colId xmlns:a16="http://schemas.microsoft.com/office/drawing/2014/main" val="3153868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Nimi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Formaat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Kirjeldus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25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SaleID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Müügi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unikaalne</a:t>
                      </a:r>
                      <a:r>
                        <a:rPr lang="en-US"/>
                        <a:t> ID. </a:t>
                      </a:r>
                      <a:r>
                        <a:rPr lang="en-US" err="1"/>
                        <a:t>Luuakse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ostu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vormistamisel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igale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tootereale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ostukorvis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86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Müügi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kuupäev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kujul</a:t>
                      </a:r>
                      <a:r>
                        <a:rPr lang="en-US"/>
                        <a:t> YYYY-MM-DD.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4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CustomerID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Kliendi</a:t>
                      </a:r>
                      <a:r>
                        <a:rPr lang="en-US"/>
                        <a:t> ID, </a:t>
                      </a:r>
                      <a:r>
                        <a:rPr lang="en-US" err="1"/>
                        <a:t>viide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klienditabelile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28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ProductID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Toote ID, </a:t>
                      </a:r>
                      <a:r>
                        <a:rPr lang="en-US" err="1"/>
                        <a:t>viide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tootetabelile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2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Quantity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Toote </a:t>
                      </a:r>
                      <a:r>
                        <a:rPr lang="en-US" err="1"/>
                        <a:t>ostetud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kogus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99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UnitPrice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DECIMAL (6, 2)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Ühe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toote</a:t>
                      </a:r>
                      <a:r>
                        <a:rPr lang="en-US"/>
                        <a:t> hind, </a:t>
                      </a:r>
                      <a:r>
                        <a:rPr lang="en-US" err="1"/>
                        <a:t>maksimaalne</a:t>
                      </a:r>
                      <a:r>
                        <a:rPr lang="en-US"/>
                        <a:t> 9999,99 </a:t>
                      </a:r>
                      <a:r>
                        <a:rPr lang="en-US" err="1"/>
                        <a:t>eurot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62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Discount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DECIMAL (3, 2)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Toote </a:t>
                      </a:r>
                      <a:r>
                        <a:rPr lang="en-US" err="1"/>
                        <a:t>allahindlus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vahemikus</a:t>
                      </a:r>
                      <a:r>
                        <a:rPr lang="en-US"/>
                        <a:t> 0-1 ja </a:t>
                      </a:r>
                      <a:r>
                        <a:rPr lang="en-US" err="1"/>
                        <a:t>kuni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kahe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komakohaga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5732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SalesRepID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Müügiesindaja</a:t>
                      </a:r>
                      <a:r>
                        <a:rPr lang="en-US"/>
                        <a:t> ID, </a:t>
                      </a:r>
                      <a:r>
                        <a:rPr lang="en-US" err="1"/>
                        <a:t>viide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müügiesindaja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tabelile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51727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RegionID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TEXT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Regiooni</a:t>
                      </a:r>
                      <a:r>
                        <a:rPr lang="en-US"/>
                        <a:t> ID, </a:t>
                      </a:r>
                      <a:r>
                        <a:rPr lang="en-US" err="1"/>
                        <a:t>viide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regioonitabelile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86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723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19687-7C5E-1145-EA36-C5E8D2F69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456C-F309-CC4D-4753-C979AEEEBC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Andmete</a:t>
            </a:r>
            <a:r>
              <a:rPr lang="en-US"/>
              <a:t> </a:t>
            </a:r>
            <a:r>
              <a:rPr lang="en-US" err="1"/>
              <a:t>kirjeldus</a:t>
            </a:r>
            <a:r>
              <a:rPr lang="en-US"/>
              <a:t> - </a:t>
            </a:r>
            <a:r>
              <a:rPr lang="en-US" err="1"/>
              <a:t>näide</a:t>
            </a:r>
            <a:r>
              <a:rPr lang="en-US"/>
              <a:t> - D_CUSTOMER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13B9B-1033-3C86-0A44-8323AE0C30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>
                <a:ea typeface="Inter"/>
              </a:rPr>
              <a:t>D_CUSTOMER </a:t>
            </a:r>
            <a:r>
              <a:rPr lang="en-US" sz="2000" err="1">
                <a:ea typeface="Inter"/>
              </a:rPr>
              <a:t>sisaldab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kliendi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andmeid</a:t>
            </a:r>
            <a:r>
              <a:rPr lang="en-US" sz="2000">
                <a:ea typeface="Inter"/>
              </a:rPr>
              <a:t>. Iga </a:t>
            </a:r>
            <a:r>
              <a:rPr lang="en-US" sz="2000" err="1">
                <a:ea typeface="Inter"/>
              </a:rPr>
              <a:t>rida</a:t>
            </a:r>
            <a:r>
              <a:rPr lang="en-US" sz="2000">
                <a:ea typeface="Inter"/>
              </a:rPr>
              <a:t> on </a:t>
            </a:r>
            <a:r>
              <a:rPr lang="en-US" sz="2000" err="1">
                <a:ea typeface="Inter"/>
              </a:rPr>
              <a:t>süsteemis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loodud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unikaalne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klient</a:t>
            </a:r>
            <a:r>
              <a:rPr lang="en-US" sz="2000">
                <a:ea typeface="Inter"/>
              </a:rPr>
              <a:t>. </a:t>
            </a:r>
            <a:r>
              <a:rPr lang="en-US" sz="2000" err="1">
                <a:ea typeface="Inter"/>
              </a:rPr>
              <a:t>Tabeli</a:t>
            </a:r>
            <a:r>
              <a:rPr lang="en-US" sz="2000">
                <a:ea typeface="Inter"/>
              </a:rPr>
              <a:t> info </a:t>
            </a:r>
            <a:r>
              <a:rPr lang="en-US" sz="2000" err="1">
                <a:ea typeface="Inter"/>
              </a:rPr>
              <a:t>tuleb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müügisüsteemist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uuendatakse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üks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kord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päevas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kell</a:t>
            </a:r>
            <a:r>
              <a:rPr lang="en-US" sz="2000">
                <a:ea typeface="Inter"/>
              </a:rPr>
              <a:t> 6 </a:t>
            </a:r>
            <a:r>
              <a:rPr lang="en-US" sz="2000" err="1">
                <a:ea typeface="Inter"/>
              </a:rPr>
              <a:t>hommikul</a:t>
            </a:r>
            <a:r>
              <a:rPr lang="en-US" sz="2000">
                <a:ea typeface="Inter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A7E59D-57C7-5298-8A0B-FA47579CB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33809"/>
              </p:ext>
            </p:extLst>
          </p:nvPr>
        </p:nvGraphicFramePr>
        <p:xfrm>
          <a:off x="1543538" y="2563102"/>
          <a:ext cx="9559142" cy="2494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48607">
                  <a:extLst>
                    <a:ext uri="{9D8B030D-6E8A-4147-A177-3AD203B41FA5}">
                      <a16:colId xmlns:a16="http://schemas.microsoft.com/office/drawing/2014/main" val="1999393101"/>
                    </a:ext>
                  </a:extLst>
                </a:gridCol>
                <a:gridCol w="1837590">
                  <a:extLst>
                    <a:ext uri="{9D8B030D-6E8A-4147-A177-3AD203B41FA5}">
                      <a16:colId xmlns:a16="http://schemas.microsoft.com/office/drawing/2014/main" val="1212824284"/>
                    </a:ext>
                  </a:extLst>
                </a:gridCol>
                <a:gridCol w="5672945">
                  <a:extLst>
                    <a:ext uri="{9D8B030D-6E8A-4147-A177-3AD203B41FA5}">
                      <a16:colId xmlns:a16="http://schemas.microsoft.com/office/drawing/2014/main" val="3153868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Nimi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Formaat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solidFill>
                            <a:schemeClr val="tx1"/>
                          </a:solidFill>
                        </a:rPr>
                        <a:t>Kirjeldus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25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121212"/>
                          </a:solidFill>
                          <a:latin typeface="Inter"/>
                        </a:rPr>
                        <a:t>CustomerID</a:t>
                      </a:r>
                      <a:endParaRPr lang="en-US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Kliendi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unikaalne</a:t>
                      </a:r>
                      <a:r>
                        <a:rPr lang="en-US"/>
                        <a:t> ID.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86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CustomerName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Kliendi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nimi</a:t>
                      </a:r>
                      <a:r>
                        <a:rPr lang="en-US"/>
                        <a:t> – </a:t>
                      </a:r>
                      <a:r>
                        <a:rPr lang="en-US" err="1"/>
                        <a:t>eraisiku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puhul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eesnimi</a:t>
                      </a:r>
                      <a:r>
                        <a:rPr lang="en-US"/>
                        <a:t> ja </a:t>
                      </a:r>
                      <a:r>
                        <a:rPr lang="en-US" err="1"/>
                        <a:t>perekonnanimi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ettevõtte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puhul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firma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nimi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84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Industry</a:t>
                      </a:r>
                      <a:endParaRPr lang="en-US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Kliendi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ärisektor</a:t>
                      </a:r>
                      <a:r>
                        <a:rPr lang="en-US"/>
                        <a:t>.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283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Country</a:t>
                      </a:r>
                      <a:endParaRPr lang="en-US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Kliendi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riik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2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RegionID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TEXT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Kliendi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regiooni</a:t>
                      </a:r>
                      <a:r>
                        <a:rPr lang="en-US"/>
                        <a:t> ID, </a:t>
                      </a:r>
                      <a:r>
                        <a:rPr lang="en-US" err="1"/>
                        <a:t>viide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regioonitabelile</a:t>
                      </a:r>
                      <a:r>
                        <a:rPr lang="en-US"/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990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3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9E33E-6A96-97D5-307C-F2922F0D9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DE7CB-D025-5C37-DDED-83BAF2B56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IX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EAD0368-D5F4-A2D8-4857-3146CC68212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323414053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Koolitus – SQL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ülesannete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ülevaade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portfoolio</a:t>
                      </a:r>
                      <a:endParaRPr lang="en-US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Koolitus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Sissejuhatus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andmehaldusesse</a:t>
                      </a:r>
                      <a:endParaRPr lang="en-US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Koolitus – 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Janika –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Andmete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kasutamine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panganduses</a:t>
                      </a:r>
                      <a:endParaRPr lang="en-US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Koolitus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Andmete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kirjeldamine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 ja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+mn-lt"/>
                        </a:rPr>
                        <a:t>andmemudel</a:t>
                      </a:r>
                      <a:endParaRPr lang="en-US" sz="2400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123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A62F4-30A7-1405-7295-F089121A9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66E5-0CB9-E251-0040-819DC496D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err="1"/>
              <a:t>Ülesanne</a:t>
            </a:r>
            <a:r>
              <a:rPr lang="en-US" sz="2800"/>
              <a:t> - loo </a:t>
            </a:r>
            <a:r>
              <a:rPr lang="en-US" sz="2800" err="1"/>
              <a:t>andmete</a:t>
            </a:r>
            <a:r>
              <a:rPr lang="en-US" sz="2800"/>
              <a:t> </a:t>
            </a:r>
            <a:r>
              <a:rPr lang="en-US" sz="2800" err="1"/>
              <a:t>kirjeldus</a:t>
            </a:r>
            <a:r>
              <a:rPr lang="en-US" sz="2800"/>
              <a:t> </a:t>
            </a:r>
            <a:r>
              <a:rPr lang="en-US" sz="2800" err="1"/>
              <a:t>tabelile</a:t>
            </a:r>
            <a:r>
              <a:rPr lang="en-US" sz="2800"/>
              <a:t> D_PRODUCT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46F2-0E47-FFA4-3C42-8C91B6996F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31179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B3068-FB4C-8505-0ACE-3E05FA605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02B6-C2BB-2D0C-329D-FEF3AFB55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err="1"/>
              <a:t>Andmete</a:t>
            </a:r>
            <a:r>
              <a:rPr lang="en-US" sz="2800"/>
              <a:t> </a:t>
            </a:r>
            <a:r>
              <a:rPr lang="en-US" sz="2800" err="1"/>
              <a:t>ligipääs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5AC9-14F7-F43C-F38E-2D4AE76BE2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5968-47C4-A055-CEA5-A9A3272FD1E8}"/>
              </a:ext>
            </a:extLst>
          </p:cNvPr>
          <p:cNvSpPr txBox="1"/>
          <p:nvPr/>
        </p:nvSpPr>
        <p:spPr>
          <a:xfrm>
            <a:off x="635431" y="1149828"/>
            <a:ext cx="11034325" cy="22434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ea typeface="Inter"/>
              </a:rPr>
              <a:t>Selgelt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dokumenteeritud</a:t>
            </a:r>
            <a:r>
              <a:rPr lang="en-US" sz="2400">
                <a:ea typeface="Inter"/>
              </a:rPr>
              <a:t>, </a:t>
            </a:r>
            <a:r>
              <a:rPr lang="en-US" sz="2400" err="1">
                <a:ea typeface="Inter"/>
              </a:rPr>
              <a:t>kes</a:t>
            </a:r>
            <a:r>
              <a:rPr lang="en-US" sz="2400">
                <a:ea typeface="Inter"/>
              </a:rPr>
              <a:t>, mis </a:t>
            </a:r>
            <a:r>
              <a:rPr lang="en-US" sz="2400" err="1">
                <a:ea typeface="Inter"/>
              </a:rPr>
              <a:t>alustel</a:t>
            </a:r>
            <a:r>
              <a:rPr lang="en-US" sz="2400">
                <a:ea typeface="Inter"/>
              </a:rPr>
              <a:t> ja </a:t>
            </a:r>
            <a:r>
              <a:rPr lang="en-US" sz="2400" err="1">
                <a:ea typeface="Inter"/>
              </a:rPr>
              <a:t>miks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andmetele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ligi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pääseb</a:t>
            </a:r>
            <a:endParaRPr lang="en-US" sz="2400">
              <a:ea typeface="Inter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ea typeface="Inter"/>
              </a:rPr>
              <a:t>Logitud</a:t>
            </a:r>
            <a:r>
              <a:rPr lang="en-US" sz="2400">
                <a:ea typeface="Inter"/>
              </a:rPr>
              <a:t>, </a:t>
            </a:r>
            <a:r>
              <a:rPr lang="en-US" sz="2400" err="1">
                <a:ea typeface="Inter"/>
              </a:rPr>
              <a:t>kes</a:t>
            </a:r>
            <a:r>
              <a:rPr lang="en-US" sz="2400">
                <a:ea typeface="Inter"/>
              </a:rPr>
              <a:t>, </a:t>
            </a:r>
            <a:r>
              <a:rPr lang="en-US" sz="2400" err="1">
                <a:ea typeface="Inter"/>
              </a:rPr>
              <a:t>millal</a:t>
            </a:r>
            <a:r>
              <a:rPr lang="en-US" sz="2400">
                <a:ea typeface="Inter"/>
              </a:rPr>
              <a:t> ja </a:t>
            </a:r>
            <a:r>
              <a:rPr lang="en-US" sz="2400" err="1">
                <a:ea typeface="Inter"/>
              </a:rPr>
              <a:t>milleks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andmeid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kasutas</a:t>
            </a:r>
            <a:r>
              <a:rPr lang="en-US" sz="2400">
                <a:ea typeface="Inter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ea typeface="Inter"/>
              </a:rPr>
              <a:t>Näiteks</a:t>
            </a:r>
            <a:r>
              <a:rPr lang="en-US" sz="2400">
                <a:ea typeface="Inter"/>
              </a:rPr>
              <a:t> eesti.ee --&gt; </a:t>
            </a:r>
            <a:r>
              <a:rPr lang="en-US" sz="2400" err="1">
                <a:ea typeface="Inter"/>
              </a:rPr>
              <a:t>Andmejälgija</a:t>
            </a:r>
          </a:p>
          <a:p>
            <a:pPr>
              <a:lnSpc>
                <a:spcPct val="150000"/>
              </a:lnSpc>
            </a:pPr>
            <a:endParaRPr lang="en-US" sz="24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501543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AA82F-17B2-0B84-AACA-870316873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3EA2-150D-D910-85D4-CCE940301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err="1"/>
              <a:t>Organisatsioonivälistele</a:t>
            </a:r>
            <a:r>
              <a:rPr lang="en-US" sz="2800"/>
              <a:t> </a:t>
            </a:r>
            <a:r>
              <a:rPr lang="en-US" sz="2800" err="1"/>
              <a:t>andmetele</a:t>
            </a:r>
            <a:r>
              <a:rPr lang="en-US" sz="2800"/>
              <a:t> </a:t>
            </a:r>
            <a:r>
              <a:rPr lang="en-US" sz="2800" err="1"/>
              <a:t>juurdepääs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B5AB7-7CAF-E94F-6970-A27EFE3934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Peab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järgima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algset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eesmärki</a:t>
            </a:r>
          </a:p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Andmevahetuslepingu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sõlmimine</a:t>
            </a: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468310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A0012-15FA-5288-7560-CA1A56DEC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7615-0AE5-9D46-F051-4696482F5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err="1"/>
              <a:t>Andmevoog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665DA-49F3-761E-E1F4-807F27E71D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9E0AB-C5DB-350A-19C1-61C3AFE6776D}"/>
              </a:ext>
            </a:extLst>
          </p:cNvPr>
          <p:cNvSpPr txBox="1"/>
          <p:nvPr/>
        </p:nvSpPr>
        <p:spPr>
          <a:xfrm>
            <a:off x="635431" y="1149828"/>
            <a:ext cx="11034325" cy="11355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ea typeface="Inter"/>
              </a:rPr>
              <a:t>Kaardistada</a:t>
            </a:r>
            <a:r>
              <a:rPr lang="en-US" sz="2400">
                <a:ea typeface="Inter"/>
              </a:rPr>
              <a:t>, </a:t>
            </a:r>
            <a:r>
              <a:rPr lang="en-US" sz="2400" err="1">
                <a:ea typeface="Inter"/>
              </a:rPr>
              <a:t>kust</a:t>
            </a:r>
            <a:r>
              <a:rPr lang="en-US" sz="2400">
                <a:ea typeface="Inter"/>
              </a:rPr>
              <a:t>, </a:t>
            </a:r>
            <a:r>
              <a:rPr lang="en-US" sz="2400" err="1">
                <a:ea typeface="Inter"/>
              </a:rPr>
              <a:t>kuhu</a:t>
            </a:r>
            <a:r>
              <a:rPr lang="en-US" sz="2400">
                <a:ea typeface="Inter"/>
              </a:rPr>
              <a:t> ja </a:t>
            </a:r>
            <a:r>
              <a:rPr lang="en-US" sz="2400" err="1">
                <a:ea typeface="Inter"/>
              </a:rPr>
              <a:t>kuidas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andmed</a:t>
            </a:r>
            <a:r>
              <a:rPr lang="en-US" sz="2400">
                <a:ea typeface="Inter"/>
              </a:rPr>
              <a:t> </a:t>
            </a:r>
            <a:r>
              <a:rPr lang="en-US" sz="2400" err="1">
                <a:ea typeface="Inter"/>
              </a:rPr>
              <a:t>liiguvad</a:t>
            </a:r>
            <a:endParaRPr lang="en-US" sz="2400"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ea typeface="Inter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99D0AB8-967C-F77A-8C31-55BD002EF8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230511"/>
              </p:ext>
            </p:extLst>
          </p:nvPr>
        </p:nvGraphicFramePr>
        <p:xfrm>
          <a:off x="1649507" y="1851211"/>
          <a:ext cx="9547411" cy="4473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008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FF8D3-EACF-E7DE-CA02-C4D2CB8D9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34FE-3AA7-31B6-1D11-0C380744A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err="1"/>
              <a:t>Andmehalduse</a:t>
            </a:r>
            <a:r>
              <a:rPr lang="en-US" sz="2800"/>
              <a:t> </a:t>
            </a:r>
            <a:r>
              <a:rPr lang="en-US" sz="2800" err="1"/>
              <a:t>lisamaterjalid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F9CD-23B9-F9BB-29F2-F74C7E4957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91EF3-CDC9-F07E-BCDA-8BF376700902}"/>
              </a:ext>
            </a:extLst>
          </p:cNvPr>
          <p:cNvSpPr txBox="1"/>
          <p:nvPr/>
        </p:nvSpPr>
        <p:spPr>
          <a:xfrm>
            <a:off x="633198" y="1169657"/>
            <a:ext cx="10219116" cy="9616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err="1">
                <a:ea typeface="+mn-lt"/>
                <a:cs typeface="+mn-lt"/>
              </a:rPr>
              <a:t>Statistikaamet</a:t>
            </a:r>
            <a:r>
              <a:rPr lang="en-US" sz="2000">
                <a:ea typeface="+mn-lt"/>
                <a:cs typeface="+mn-lt"/>
              </a:rPr>
              <a:t>: </a:t>
            </a:r>
            <a:r>
              <a:rPr lang="en-US" sz="2000">
                <a:ea typeface="+mn-lt"/>
                <a:cs typeface="+mn-lt"/>
                <a:hlinkClick r:id="rId2"/>
              </a:rPr>
              <a:t>https://stat.ee/et/statistikaamet/andmehaldus</a:t>
            </a:r>
            <a:r>
              <a:rPr lang="en-US" sz="2000">
                <a:ea typeface="+mn-lt"/>
                <a:cs typeface="+mn-lt"/>
              </a:rPr>
              <a:t> </a:t>
            </a:r>
            <a:endParaRPr lang="en-US" sz="2000">
              <a:ea typeface="Inter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err="1">
                <a:ea typeface="Inter"/>
              </a:rPr>
              <a:t>Digiriigiakadeemia</a:t>
            </a:r>
            <a:r>
              <a:rPr lang="en-US" sz="2000">
                <a:ea typeface="Inter"/>
              </a:rPr>
              <a:t>: </a:t>
            </a:r>
            <a:r>
              <a:rPr lang="en-US" sz="2000">
                <a:ea typeface="+mn-lt"/>
                <a:cs typeface="+mn-lt"/>
                <a:hlinkClick r:id="rId3"/>
              </a:rPr>
              <a:t>https://digiriigiakadeemia.ee/enrol/index.php?id=65</a:t>
            </a:r>
            <a:r>
              <a:rPr lang="en-US" sz="200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691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20294-3B0C-1FA8-EA29-F48F16C2F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87FE-C19E-B5D7-602C-B58CD8DC8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</a:t>
            </a:r>
            <a:r>
              <a:rPr lang="en-US" err="1"/>
              <a:t>päring</a:t>
            </a:r>
            <a:r>
              <a:rPr lang="en-US"/>
              <a:t> </a:t>
            </a:r>
            <a:r>
              <a:rPr lang="en-US" err="1"/>
              <a:t>müügiandmete</a:t>
            </a:r>
            <a:r>
              <a:rPr lang="en-US"/>
              <a:t> </a:t>
            </a:r>
            <a:r>
              <a:rPr lang="en-US" err="1"/>
              <a:t>analüüsiks</a:t>
            </a:r>
            <a:r>
              <a:rPr lang="en-US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CF221A-8E5D-03C4-56B6-F5CA02C825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000">
                <a:ea typeface="Inter"/>
                <a:cs typeface="+mn-lt"/>
              </a:rPr>
              <a:t>Leia </a:t>
            </a:r>
            <a:r>
              <a:rPr lang="en-US" sz="2000" err="1">
                <a:ea typeface="Inter"/>
                <a:cs typeface="+mn-lt"/>
              </a:rPr>
              <a:t>müügisummad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toodete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kaupa</a:t>
            </a:r>
            <a:endParaRPr lang="en-US" sz="2000" err="1">
              <a:cs typeface="+mn-lt"/>
            </a:endParaRPr>
          </a:p>
          <a:p>
            <a:pPr marL="285750" indent="-285750">
              <a:lnSpc>
                <a:spcPct val="150000"/>
              </a:lnSpc>
            </a:pPr>
            <a:r>
              <a:rPr lang="en-US" sz="2000">
                <a:ea typeface="Inter"/>
                <a:cs typeface="+mn-lt"/>
              </a:rPr>
              <a:t>Leia </a:t>
            </a:r>
            <a:r>
              <a:rPr lang="en-US" sz="2000" err="1">
                <a:ea typeface="Inter"/>
                <a:cs typeface="+mn-lt"/>
              </a:rPr>
              <a:t>müügisummad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klientide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kaupa</a:t>
            </a:r>
            <a:endParaRPr lang="en-US" sz="2000" err="1"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  <a:cs typeface="+mn-lt"/>
              </a:rPr>
              <a:t>Leia </a:t>
            </a:r>
            <a:r>
              <a:rPr lang="en-US" sz="2000" err="1">
                <a:ea typeface="Inter"/>
                <a:cs typeface="+mn-lt"/>
              </a:rPr>
              <a:t>müügisummad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müügiesindajate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kaupa</a:t>
            </a:r>
            <a:endParaRPr lang="en-US" sz="2000" err="1"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  <a:cs typeface="+mn-lt"/>
              </a:rPr>
              <a:t>Leia </a:t>
            </a:r>
            <a:r>
              <a:rPr lang="en-US" sz="2000" err="1">
                <a:ea typeface="Inter"/>
                <a:cs typeface="+mn-lt"/>
              </a:rPr>
              <a:t>müügisummad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aastate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kaupa</a:t>
            </a:r>
            <a:endParaRPr lang="en-US" sz="2000">
              <a:cs typeface="+mn-lt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  <a:cs typeface="+mn-lt"/>
              </a:rPr>
              <a:t>Lisa </a:t>
            </a:r>
            <a:r>
              <a:rPr lang="en-US" sz="2000" err="1">
                <a:ea typeface="Inter"/>
                <a:cs typeface="+mn-lt"/>
              </a:rPr>
              <a:t>müükidele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müügisumma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kategooriad</a:t>
            </a:r>
            <a:endParaRPr lang="en-US" sz="2000" err="1">
              <a:cs typeface="+mn-lt"/>
            </a:endParaRPr>
          </a:p>
          <a:p>
            <a:pPr marL="857250" lvl="1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  <a:cs typeface="+mn-lt"/>
              </a:rPr>
              <a:t>Large Sale &gt; 500</a:t>
            </a:r>
            <a:endParaRPr lang="en-US" sz="2000">
              <a:cs typeface="+mn-lt"/>
            </a:endParaRPr>
          </a:p>
          <a:p>
            <a:pPr marL="857250" lvl="1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  <a:cs typeface="+mn-lt"/>
              </a:rPr>
              <a:t>Medium Sale &lt;= 500 and &gt;= 250</a:t>
            </a:r>
            <a:endParaRPr lang="en-US" sz="2000">
              <a:cs typeface="+mn-lt"/>
            </a:endParaRPr>
          </a:p>
          <a:p>
            <a:pPr marL="857250" lvl="1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  <a:cs typeface="+mn-lt"/>
              </a:rPr>
              <a:t>Small Sale &lt; 250</a:t>
            </a:r>
            <a:endParaRPr lang="en-US" sz="2000">
              <a:cs typeface="+mn-lt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  <a:cs typeface="+mn-lt"/>
              </a:rPr>
              <a:t>Leia </a:t>
            </a:r>
            <a:r>
              <a:rPr lang="en-US" sz="2000" err="1">
                <a:ea typeface="Inter"/>
                <a:cs typeface="+mn-lt"/>
              </a:rPr>
              <a:t>müükide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arv</a:t>
            </a:r>
            <a:r>
              <a:rPr lang="en-US" sz="2000">
                <a:ea typeface="Inter"/>
                <a:cs typeface="+mn-lt"/>
              </a:rPr>
              <a:t> ja </a:t>
            </a:r>
            <a:r>
              <a:rPr lang="en-US" sz="2000" err="1">
                <a:ea typeface="Inter"/>
                <a:cs typeface="+mn-lt"/>
              </a:rPr>
              <a:t>müügisumma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müügisumma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kategooriate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kaupa</a:t>
            </a:r>
            <a:endParaRPr lang="en-US" sz="2000" err="1">
              <a:cs typeface="+mn-lt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  <a:cs typeface="+mn-lt"/>
              </a:rPr>
              <a:t>Mida </a:t>
            </a:r>
            <a:r>
              <a:rPr lang="en-US" sz="2000" err="1">
                <a:ea typeface="Inter"/>
                <a:cs typeface="+mn-lt"/>
              </a:rPr>
              <a:t>veel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võiks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leida</a:t>
            </a:r>
            <a:r>
              <a:rPr lang="en-US" sz="2000">
                <a:ea typeface="Inter"/>
                <a:cs typeface="+mn-lt"/>
              </a:rPr>
              <a:t>?</a:t>
            </a:r>
            <a:endParaRPr lang="en-US" sz="2000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>
              <a:cs typeface="+mn-lt"/>
            </a:endParaRPr>
          </a:p>
          <a:p>
            <a:pPr marL="0" indent="0">
              <a:buNone/>
            </a:pPr>
            <a:endParaRPr lang="en-US">
              <a:cs typeface="+mn-lt"/>
            </a:endParaRPr>
          </a:p>
          <a:p>
            <a:endParaRPr lang="en-US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412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7CF3F-998F-1D31-7E8E-9D5F969A2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0649-EFC7-3BC7-AD8E-166B52053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</a:t>
            </a:r>
            <a:r>
              <a:rPr lang="en-US" err="1"/>
              <a:t>kokkuvõte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BB9B6E-2766-B1D4-87B8-66368A8732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000" dirty="0" err="1">
                <a:ea typeface="Inter"/>
                <a:cs typeface="+mn-lt"/>
              </a:rPr>
              <a:t>Andmebaasidega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suhtlemiseks</a:t>
            </a:r>
            <a:endParaRPr lang="en-US" sz="2000" dirty="0">
              <a:cs typeface="+mn-lt"/>
            </a:endParaRPr>
          </a:p>
          <a:p>
            <a:pPr marL="800100" lvl="1" indent="-285750">
              <a:lnSpc>
                <a:spcPct val="150000"/>
              </a:lnSpc>
            </a:pPr>
            <a:r>
              <a:rPr lang="en-US" sz="2000" dirty="0" err="1">
                <a:ea typeface="Inter"/>
                <a:cs typeface="+mn-lt"/>
              </a:rPr>
              <a:t>Andmetabelite</a:t>
            </a:r>
            <a:r>
              <a:rPr lang="en-US" sz="2000" dirty="0">
                <a:ea typeface="Inter"/>
                <a:cs typeface="+mn-lt"/>
              </a:rPr>
              <a:t> sisu </a:t>
            </a:r>
            <a:r>
              <a:rPr lang="en-US" sz="2000" dirty="0" err="1">
                <a:ea typeface="Inter"/>
                <a:cs typeface="+mn-lt"/>
              </a:rPr>
              <a:t>pärimiseks</a:t>
            </a:r>
            <a:endParaRPr lang="en-US" sz="2000" dirty="0">
              <a:ea typeface="Inter"/>
              <a:cs typeface="+mn-lt"/>
            </a:endParaRPr>
          </a:p>
          <a:p>
            <a:pPr marL="800100" lvl="1" indent="-285750">
              <a:lnSpc>
                <a:spcPct val="150000"/>
              </a:lnSpc>
            </a:pPr>
            <a:r>
              <a:rPr lang="en-US" sz="2000" dirty="0" err="1">
                <a:ea typeface="Inter"/>
                <a:cs typeface="+mn-lt"/>
              </a:rPr>
              <a:t>Andmeteisenduste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tegemiseks</a:t>
            </a:r>
            <a:endParaRPr lang="en-US" sz="2000" dirty="0">
              <a:ea typeface="Inter"/>
              <a:cs typeface="+mn-lt"/>
            </a:endParaRPr>
          </a:p>
          <a:p>
            <a:pPr marL="800100" lvl="1" indent="-285750">
              <a:lnSpc>
                <a:spcPct val="150000"/>
              </a:lnSpc>
            </a:pPr>
            <a:r>
              <a:rPr lang="en-US" sz="2000" dirty="0" err="1">
                <a:ea typeface="Inter"/>
                <a:cs typeface="+mn-lt"/>
              </a:rPr>
              <a:t>Statistiliste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kokkuvõtete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tegemiseks</a:t>
            </a:r>
            <a:endParaRPr lang="en-US" sz="2000" dirty="0">
              <a:cs typeface="+mn-lt"/>
            </a:endParaRPr>
          </a:p>
          <a:p>
            <a:pPr marL="857250" lvl="1" indent="-342900">
              <a:lnSpc>
                <a:spcPct val="150000"/>
              </a:lnSpc>
            </a:pPr>
            <a:endParaRPr lang="en-US" dirty="0">
              <a:cs typeface="+mn-lt"/>
            </a:endParaRPr>
          </a:p>
          <a:p>
            <a:pPr marL="0" indent="0">
              <a:buNone/>
            </a:pPr>
            <a:endParaRPr lang="en-US" dirty="0">
              <a:cs typeface="+mn-lt"/>
            </a:endParaRPr>
          </a:p>
          <a:p>
            <a:endParaRPr lang="en-US" dirty="0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052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6C1E-8975-C367-C8C0-3F6A7EDC6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Portfoolio</a:t>
            </a:r>
            <a:r>
              <a:rPr lang="en-US" dirty="0"/>
              <a:t> </a:t>
            </a:r>
            <a:r>
              <a:rPr lang="en-US" dirty="0" err="1"/>
              <a:t>loomine</a:t>
            </a:r>
            <a:r>
              <a:rPr lang="en-US" dirty="0"/>
              <a:t> </a:t>
            </a:r>
            <a:r>
              <a:rPr lang="en-US" dirty="0" err="1"/>
              <a:t>Githubis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FBF1-9A05-E3F1-D8A5-28376149EB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Loome</a:t>
            </a:r>
            <a:r>
              <a:rPr lang="en-US" dirty="0"/>
              <a:t> </a:t>
            </a:r>
            <a:r>
              <a:rPr lang="en-US" dirty="0" err="1"/>
              <a:t>uue</a:t>
            </a:r>
            <a:r>
              <a:rPr lang="en-US" dirty="0"/>
              <a:t> repository, </a:t>
            </a:r>
            <a:r>
              <a:rPr lang="en-US" dirty="0" err="1"/>
              <a:t>kuhu</a:t>
            </a:r>
            <a:r>
              <a:rPr lang="en-US" dirty="0"/>
              <a:t> </a:t>
            </a:r>
            <a:r>
              <a:rPr lang="en-US" dirty="0" err="1"/>
              <a:t>hakkame</a:t>
            </a:r>
            <a:r>
              <a:rPr lang="en-US" dirty="0"/>
              <a:t> </a:t>
            </a:r>
            <a:r>
              <a:rPr lang="en-US" dirty="0" err="1"/>
              <a:t>koguma</a:t>
            </a:r>
            <a:r>
              <a:rPr lang="en-US" dirty="0"/>
              <a:t> </a:t>
            </a:r>
            <a:r>
              <a:rPr lang="en-US" dirty="0" err="1"/>
              <a:t>tehtud</a:t>
            </a:r>
            <a:r>
              <a:rPr lang="en-US" dirty="0"/>
              <a:t> </a:t>
            </a:r>
            <a:r>
              <a:rPr lang="en-US" dirty="0" err="1"/>
              <a:t>lahendusi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Näiteks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virverani</a:t>
            </a:r>
            <a:r>
              <a:rPr lang="en-US" dirty="0">
                <a:hlinkClick r:id="rId2"/>
              </a:rPr>
              <a:t>/portfolio/</a:t>
            </a:r>
            <a:r>
              <a:rPr lang="en-US" dirty="0"/>
              <a:t>  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6093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47D32-A542-9924-C6AA-DDB1AC597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4630-31D8-6499-4D21-1DAEF95AE5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D33368-2038-3DB3-CDE5-FB9253607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312949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CB881-04EF-663F-DDA6-5A9BACFA9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7ED1-B1D5-3DF3-7DCE-31C037794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Andmehaldus</a:t>
            </a:r>
            <a:r>
              <a:rPr lang="en-US"/>
              <a:t> ja </a:t>
            </a:r>
            <a:r>
              <a:rPr lang="en-US" err="1"/>
              <a:t>andmehalduse</a:t>
            </a:r>
            <a:r>
              <a:rPr lang="en-US"/>
              <a:t> </a:t>
            </a:r>
            <a:r>
              <a:rPr lang="en-US" err="1"/>
              <a:t>eesmärk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31CC0-FF96-CB18-76A7-CC64FF3E5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latin typeface="Inter"/>
                <a:ea typeface="Roboto"/>
                <a:cs typeface="Roboto"/>
              </a:rPr>
              <a:t>Andmehaldus</a:t>
            </a:r>
            <a:r>
              <a:rPr lang="en-US" sz="2400">
                <a:solidFill>
                  <a:srgbClr val="000000"/>
                </a:solidFill>
                <a:latin typeface="Inter"/>
                <a:ea typeface="Roboto"/>
                <a:cs typeface="Roboto"/>
              </a:rPr>
              <a:t> on </a:t>
            </a:r>
            <a:r>
              <a:rPr lang="en-US" sz="2400" err="1">
                <a:solidFill>
                  <a:srgbClr val="000000"/>
                </a:solidFill>
                <a:latin typeface="Inter"/>
                <a:ea typeface="Roboto"/>
                <a:cs typeface="Roboto"/>
              </a:rPr>
              <a:t>organisatsiooni</a:t>
            </a:r>
            <a:r>
              <a:rPr lang="en-US" sz="2400">
                <a:solidFill>
                  <a:srgbClr val="000000"/>
                </a:solidFill>
                <a:latin typeface="Inter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Inter"/>
                <a:ea typeface="Roboto"/>
                <a:cs typeface="Roboto"/>
              </a:rPr>
              <a:t>tegevusvaldkond</a:t>
            </a:r>
            <a:r>
              <a:rPr lang="en-US" sz="2400">
                <a:solidFill>
                  <a:srgbClr val="000000"/>
                </a:solidFill>
                <a:latin typeface="Inter"/>
                <a:ea typeface="Roboto"/>
                <a:cs typeface="Roboto"/>
              </a:rPr>
              <a:t>, mis </a:t>
            </a:r>
            <a:r>
              <a:rPr lang="en-US" sz="2400" err="1">
                <a:solidFill>
                  <a:srgbClr val="000000"/>
                </a:solidFill>
                <a:latin typeface="Inter"/>
                <a:ea typeface="Roboto"/>
                <a:cs typeface="Roboto"/>
              </a:rPr>
              <a:t>võimaldab</a:t>
            </a:r>
            <a:r>
              <a:rPr lang="en-US" sz="2400">
                <a:solidFill>
                  <a:srgbClr val="000000"/>
                </a:solidFill>
                <a:latin typeface="Inter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Inter"/>
                <a:ea typeface="Roboto"/>
                <a:cs typeface="Roboto"/>
              </a:rPr>
              <a:t>hallata</a:t>
            </a:r>
            <a:r>
              <a:rPr lang="en-US" sz="2400">
                <a:solidFill>
                  <a:srgbClr val="000000"/>
                </a:solidFill>
                <a:latin typeface="Inter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Inter"/>
                <a:ea typeface="Roboto"/>
                <a:cs typeface="Roboto"/>
              </a:rPr>
              <a:t>andmeid</a:t>
            </a:r>
            <a:r>
              <a:rPr lang="en-US" sz="2400">
                <a:solidFill>
                  <a:srgbClr val="000000"/>
                </a:solidFill>
                <a:latin typeface="Inter"/>
                <a:ea typeface="Roboto"/>
                <a:cs typeface="Roboto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Inter"/>
                <a:ea typeface="Roboto"/>
                <a:cs typeface="Roboto"/>
              </a:rPr>
              <a:t>varana</a:t>
            </a:r>
            <a:r>
              <a:rPr lang="en-US" sz="2400">
                <a:solidFill>
                  <a:srgbClr val="000000"/>
                </a:solidFill>
                <a:latin typeface="Inter"/>
                <a:ea typeface="Roboto"/>
                <a:cs typeface="Roboto"/>
              </a:rPr>
              <a:t>.</a:t>
            </a:r>
            <a:endParaRPr lang="en-US" sz="2400">
              <a:solidFill>
                <a:srgbClr val="000000"/>
              </a:solidFill>
              <a:latin typeface="Inter"/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err="1">
                <a:solidFill>
                  <a:srgbClr val="000000"/>
                </a:solidFill>
                <a:ea typeface="Roboto"/>
                <a:cs typeface="Roboto"/>
              </a:rPr>
              <a:t>Andmehaldus</a:t>
            </a:r>
            <a:r>
              <a:rPr lang="en-US" sz="2400">
                <a:solidFill>
                  <a:srgbClr val="000000"/>
                </a:solidFill>
                <a:ea typeface="Roboto"/>
                <a:cs typeface="Roboto"/>
              </a:rPr>
              <a:t> peaks: 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solidFill>
                  <a:srgbClr val="000000"/>
                </a:solidFill>
                <a:ea typeface="Roboto"/>
                <a:cs typeface="Roboto"/>
              </a:rPr>
              <a:t>võimaldama</a:t>
            </a:r>
            <a:r>
              <a:rPr lang="en-US">
                <a:solidFill>
                  <a:srgbClr val="000000"/>
                </a:solidFill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Roboto"/>
                <a:cs typeface="Roboto"/>
              </a:rPr>
              <a:t>teha</a:t>
            </a:r>
            <a:r>
              <a:rPr lang="en-US">
                <a:solidFill>
                  <a:srgbClr val="000000"/>
                </a:solidFill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Roboto"/>
                <a:cs typeface="Roboto"/>
              </a:rPr>
              <a:t>paremaid</a:t>
            </a:r>
            <a:r>
              <a:rPr lang="en-US">
                <a:solidFill>
                  <a:srgbClr val="000000"/>
                </a:solidFill>
                <a:ea typeface="Roboto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Roboto"/>
                <a:cs typeface="Roboto"/>
              </a:rPr>
              <a:t>otsuseid</a:t>
            </a:r>
            <a:r>
              <a:rPr lang="en-US">
                <a:solidFill>
                  <a:srgbClr val="000000"/>
                </a:solidFill>
                <a:ea typeface="Roboto"/>
                <a:cs typeface="Roboto"/>
              </a:rPr>
              <a:t>;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muutma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asutuse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tööprotsessi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sujuvamaks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;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kaitsma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andmetega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seotud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sidusrühmade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vajadusi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;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edendama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juhtkonna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ja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töötajate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seas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ühtset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lähenemisviisi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andmehaldusteemadele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;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välja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töötama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ühtseid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ja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korratavaid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lahendusi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andmetega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seotud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küsimustes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;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vähendama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valdkonna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koordineerimise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kaudu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kulusid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ja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tõstma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efektiivsust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;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tagama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andmekasutuse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läbipaistvuse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.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endParaRPr lang="en-US">
              <a:solidFill>
                <a:srgbClr val="000000"/>
              </a:solidFill>
              <a:ea typeface="Inter"/>
              <a:cs typeface="Roboto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Allikas: </a:t>
            </a:r>
            <a:r>
              <a:rPr lang="en-US" err="1">
                <a:solidFill>
                  <a:srgbClr val="000000"/>
                </a:solidFill>
                <a:ea typeface="Inter"/>
                <a:cs typeface="Roboto"/>
              </a:rPr>
              <a:t>Statistikaamet</a:t>
            </a:r>
            <a:r>
              <a:rPr lang="en-US">
                <a:solidFill>
                  <a:srgbClr val="000000"/>
                </a:solidFill>
                <a:ea typeface="Inter"/>
                <a:cs typeface="Roboto"/>
              </a:rPr>
              <a:t>: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  <a:hlinkClick r:id="rId2"/>
              </a:rPr>
              <a:t>https://stat.ee/et/statistikaamet/andmehaldus/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endParaRPr lang="en-US" sz="2400">
              <a:solidFill>
                <a:srgbClr val="000000"/>
              </a:solidFill>
              <a:ea typeface="Roboto"/>
              <a:cs typeface="Roboto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endParaRPr lang="en-US" sz="1800">
              <a:solidFill>
                <a:srgbClr val="000000"/>
              </a:solidFill>
              <a:ea typeface="Inter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0048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978A6-F6C6-4747-6988-FDD1E9E5D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CD75-E3B6-B11F-4635-7DC822D17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Andmekorralduse</a:t>
            </a:r>
            <a:r>
              <a:rPr lang="en-US"/>
              <a:t> </a:t>
            </a:r>
            <a:r>
              <a:rPr lang="en-US" err="1"/>
              <a:t>osad</a:t>
            </a:r>
          </a:p>
        </p:txBody>
      </p:sp>
      <p:pic>
        <p:nvPicPr>
          <p:cNvPr id="4" name="Content Placeholder 3" descr="A diagram of a company&#10;&#10;AI-generated content may be incorrect.">
            <a:extLst>
              <a:ext uri="{FF2B5EF4-FFF2-40B4-BE49-F238E27FC236}">
                <a16:creationId xmlns:a16="http://schemas.microsoft.com/office/drawing/2014/main" id="{A6D5A3E4-D391-BE8E-76B2-827A40B7A7E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028035" y="982596"/>
            <a:ext cx="4726759" cy="49141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BFB843-B90D-7AE8-0C1E-274865E9BE47}"/>
              </a:ext>
            </a:extLst>
          </p:cNvPr>
          <p:cNvSpPr txBox="1"/>
          <p:nvPr/>
        </p:nvSpPr>
        <p:spPr>
          <a:xfrm>
            <a:off x="3129881" y="5895186"/>
            <a:ext cx="7644089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Inter"/>
              </a:rPr>
              <a:t>Allikas: </a:t>
            </a:r>
            <a:r>
              <a:rPr lang="en-US" sz="1600">
                <a:ea typeface="+mn-lt"/>
                <a:cs typeface="+mn-lt"/>
              </a:rPr>
              <a:t>Kuldar Aas, </a:t>
            </a:r>
            <a:r>
              <a:rPr lang="en-US" sz="1600" err="1">
                <a:ea typeface="+mn-lt"/>
                <a:cs typeface="+mn-lt"/>
              </a:rPr>
              <a:t>Justiits</a:t>
            </a:r>
            <a:r>
              <a:rPr lang="en-US" sz="1600">
                <a:ea typeface="+mn-lt"/>
                <a:cs typeface="+mn-lt"/>
              </a:rPr>
              <a:t>- ja </a:t>
            </a:r>
            <a:r>
              <a:rPr lang="en-US" sz="1600" err="1">
                <a:ea typeface="+mn-lt"/>
                <a:cs typeface="+mn-lt"/>
              </a:rPr>
              <a:t>Digiministeerium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Andmehalduse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programm</a:t>
            </a:r>
            <a:endParaRPr lang="en-US" sz="1600" err="1"/>
          </a:p>
          <a:p>
            <a:endParaRPr lang="en-US">
              <a:ea typeface="Inter"/>
            </a:endParaRPr>
          </a:p>
          <a:p>
            <a:endParaRPr lang="en-US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7453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7A9AA-7FC9-EB58-1478-85637852A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6E1A-6DB3-9248-E8A0-C56FC5FBB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/>
              <a:t>FAIR </a:t>
            </a:r>
            <a:r>
              <a:rPr lang="en-US" sz="3600" b="1" err="1"/>
              <a:t>põhimõtted</a:t>
            </a:r>
            <a:endParaRPr lang="en-US" err="1"/>
          </a:p>
        </p:txBody>
      </p:sp>
      <p:pic>
        <p:nvPicPr>
          <p:cNvPr id="6" name="Content Placeholder 5" descr="A diagram of different colored squares&#10;&#10;AI-generated content may be incorrect.">
            <a:extLst>
              <a:ext uri="{FF2B5EF4-FFF2-40B4-BE49-F238E27FC236}">
                <a16:creationId xmlns:a16="http://schemas.microsoft.com/office/drawing/2014/main" id="{8A88CCAA-2057-7AA4-2C4E-26D8CB68EBF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621756" y="1201973"/>
            <a:ext cx="6055977" cy="45584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A36189-7B2E-0F2F-0BB4-7FFE0EB87904}"/>
              </a:ext>
            </a:extLst>
          </p:cNvPr>
          <p:cNvSpPr txBox="1"/>
          <p:nvPr/>
        </p:nvSpPr>
        <p:spPr>
          <a:xfrm>
            <a:off x="3669631" y="5905499"/>
            <a:ext cx="59556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Inter"/>
              </a:rPr>
              <a:t>Allikas: </a:t>
            </a:r>
            <a:r>
              <a:rPr lang="en-US" sz="1400" err="1">
                <a:ea typeface="Inter"/>
              </a:rPr>
              <a:t>Statistikaamet</a:t>
            </a:r>
          </a:p>
        </p:txBody>
      </p:sp>
    </p:spTree>
    <p:extLst>
      <p:ext uri="{BB962C8B-B14F-4D97-AF65-F5344CB8AC3E}">
        <p14:creationId xmlns:p14="http://schemas.microsoft.com/office/powerpoint/2010/main" val="1892651774"/>
      </p:ext>
    </p:extLst>
  </p:cSld>
  <p:clrMapOvr>
    <a:masterClrMapping/>
  </p:clrMapOvr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Microsoft Office PowerPoint</Application>
  <PresentationFormat>Widescreen</PresentationFormat>
  <Paragraphs>195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Inter Bold</vt:lpstr>
      <vt:lpstr>Poppins SemiBold</vt:lpstr>
      <vt:lpstr>Inter</vt:lpstr>
      <vt:lpstr>Courier New</vt:lpstr>
      <vt:lpstr>Roboto</vt:lpstr>
      <vt:lpstr>Calibri</vt:lpstr>
      <vt:lpstr>BCS</vt:lpstr>
      <vt:lpstr>Vali Andmetarkus!</vt:lpstr>
      <vt:lpstr>Päevakava - IX päev</vt:lpstr>
      <vt:lpstr>SQL päring müügiandmete analüüsiks </vt:lpstr>
      <vt:lpstr>SQL kokkuvõte</vt:lpstr>
      <vt:lpstr>Portfoolio loomine Githubis</vt:lpstr>
      <vt:lpstr>Paus 10:30-10:45</vt:lpstr>
      <vt:lpstr>Andmehaldus ja andmehalduse eesmärk</vt:lpstr>
      <vt:lpstr>Andmekorralduse osad</vt:lpstr>
      <vt:lpstr>FAIR põhimõtted</vt:lpstr>
      <vt:lpstr>Andmete kirjeldamine</vt:lpstr>
      <vt:lpstr>Klassifikaatorid</vt:lpstr>
      <vt:lpstr>Ärisõnastik</vt:lpstr>
      <vt:lpstr>Andmesõnastik</vt:lpstr>
      <vt:lpstr>Andmemudel (Entity Relationship Diagram)</vt:lpstr>
      <vt:lpstr>Lõunapaus 12:15-13:15</vt:lpstr>
      <vt:lpstr>Paus 14:45-15:00</vt:lpstr>
      <vt:lpstr>Andmetabelite kirjeldus</vt:lpstr>
      <vt:lpstr>Andmete kirjeldus - näide - F_SALE</vt:lpstr>
      <vt:lpstr>Andmete kirjeldus - näide - D_CUSTOMER</vt:lpstr>
      <vt:lpstr>Ülesanne - loo andmete kirjeldus tabelile D_PRODUCT</vt:lpstr>
      <vt:lpstr>Andmete ligipääs</vt:lpstr>
      <vt:lpstr>Organisatsioonivälistele andmetele juurdepääs</vt:lpstr>
      <vt:lpstr>Andmevoog</vt:lpstr>
      <vt:lpstr>Andmehalduse lisamaterjalid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60</cp:revision>
  <dcterms:created xsi:type="dcterms:W3CDTF">2021-08-27T11:35:28Z</dcterms:created>
  <dcterms:modified xsi:type="dcterms:W3CDTF">2025-09-03T17:04:55Z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