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2" r:id="rId4"/>
    <p:sldId id="263" r:id="rId5"/>
    <p:sldId id="264" r:id="rId6"/>
    <p:sldId id="269" r:id="rId7"/>
    <p:sldId id="270" r:id="rId8"/>
    <p:sldId id="271" r:id="rId9"/>
    <p:sldId id="272" r:id="rId10"/>
    <p:sldId id="268" r:id="rId11"/>
    <p:sldId id="274" r:id="rId12"/>
    <p:sldId id="275" r:id="rId13"/>
    <p:sldId id="276" r:id="rId14"/>
    <p:sldId id="265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DC"/>
    <a:srgbClr val="00A650"/>
    <a:srgbClr val="B8B8B8"/>
    <a:srgbClr val="FFFFFF"/>
    <a:srgbClr val="636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10" autoAdjust="0"/>
  </p:normalViewPr>
  <p:slideViewPr>
    <p:cSldViewPr>
      <p:cViewPr varScale="1">
        <p:scale>
          <a:sx n="111" d="100"/>
          <a:sy n="111" d="100"/>
        </p:scale>
        <p:origin x="39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EF61E-FAFC-4FB4-B79B-74006E684774}" type="datetimeFigureOut">
              <a:rPr lang="de-AT" smtClean="0"/>
              <a:t>13.10.2013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3A073-D8C2-4133-A67E-A828A6A3140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241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3A073-D8C2-4133-A67E-A828A6A31404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4845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Jacob Moreno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3A073-D8C2-4133-A67E-A828A6A31404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4720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3A073-D8C2-4133-A67E-A828A6A31404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81833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468560" y="692696"/>
            <a:ext cx="9951777" cy="3789178"/>
          </a:xfrm>
          <a:prstGeom prst="rect">
            <a:avLst/>
          </a:prstGeom>
          <a:solidFill>
            <a:schemeClr val="bg1">
              <a:lumMod val="95000"/>
              <a:alpha val="74118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3528" y="1058584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Talk Title</a:t>
            </a:r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356352"/>
            <a:ext cx="5480248" cy="365125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69406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892830"/>
            <a:ext cx="7772400" cy="1362074"/>
          </a:xfrm>
        </p:spPr>
        <p:txBody>
          <a:bodyPr anchor="t"/>
          <a:lstStyle>
            <a:lvl1pPr algn="ctr">
              <a:defRPr sz="4000" b="1" cap="all">
                <a:effectLst>
                  <a:reflection blurRad="6350" stA="55000" endA="300" endPos="23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0" y="3909053"/>
            <a:ext cx="7772400" cy="1500187"/>
          </a:xfrm>
        </p:spPr>
        <p:txBody>
          <a:bodyPr anchor="b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  <a:effectLst>
                  <a:reflection blurRad="6350" stA="55000" endA="300" endPos="22000" dir="5400000" sy="-100000" algn="bl" rotWithShape="0"/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Chapter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VIS Tutorial: Grooming the Hairball – H.-J. Schulz, C. Hurter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65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2"/>
            <a:ext cx="6081935" cy="1362074"/>
          </a:xfrm>
        </p:spPr>
        <p:txBody>
          <a:bodyPr anchor="t"/>
          <a:lstStyle>
            <a:lvl1pPr algn="l">
              <a:defRPr sz="4000" b="1" cap="all">
                <a:effectLst>
                  <a:reflection blurRad="6350" stA="55000" endA="300" endPos="23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608193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VIS Tutorial: Grooming the Hairball – H.-J. Schulz, C. Hurter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164388" y="3141133"/>
            <a:ext cx="1584076" cy="1920048"/>
          </a:xfrm>
          <a:effectLst>
            <a:reflection blurRad="6350" stA="50000" endA="300" endPos="55000" dir="5400000" sy="-100000" algn="bl" rotWithShape="0"/>
          </a:effectLst>
          <a:scene3d>
            <a:camera prst="isometricLeftDown"/>
            <a:lightRig rig="threePt" dir="t"/>
          </a:scene3d>
        </p:spPr>
        <p:txBody>
          <a:bodyPr/>
          <a:lstStyle>
            <a:lvl1pPr>
              <a:defRPr/>
            </a:lvl1pPr>
          </a:lstStyle>
          <a:p>
            <a:r>
              <a:rPr lang="de-AT" dirty="0" smtClean="0"/>
              <a:t>Teaser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244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622300" indent="0"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VIS Tutorial: Grooming the Hairball – H.-J. Schulz, C. Hurter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44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VIS Tutorial: Grooming the Hairball – H.-J. Schulz, C. Hurter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469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VIS Tutorial: Grooming the Hairball – H.-J. Schulz, C. Hurter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94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VIS Tutorial: Grooming the Hairball – H.-J. Schulz, C. Hurter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77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VIS Tutorial: Grooming the Hairball – H.-J. Schulz, C. Hurter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903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544" y="6356352"/>
            <a:ext cx="5552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VIS Tutorial: Grooming the Hairball – H.-J. Schulz, C. Hurter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42C3F-4840-460C-ADF2-7005A7FA8881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4374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4" r:id="rId7"/>
    <p:sldLayoutId id="2147483655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aiandra GD" pitchFamily="34" charset="0"/>
          <a:ea typeface="+mj-ea"/>
          <a:cs typeface="Narkisim" pitchFamily="34" charset="-79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Clr>
          <a:srgbClr val="00ACDC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563" indent="0" algn="l" defTabSz="360000" rtl="0" eaLnBrk="1" latinLnBrk="0" hangingPunct="1">
        <a:spcBef>
          <a:spcPct val="20000"/>
        </a:spcBef>
        <a:spcAft>
          <a:spcPts val="600"/>
        </a:spcAft>
        <a:buClr>
          <a:srgbClr val="00ACDC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0" algn="l" defTabSz="914400" rtl="0" eaLnBrk="1" latinLnBrk="0" hangingPunct="1">
        <a:spcBef>
          <a:spcPct val="20000"/>
        </a:spcBef>
        <a:spcAft>
          <a:spcPts val="600"/>
        </a:spcAft>
        <a:buClr>
          <a:srgbClr val="00ACDC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0" algn="l" defTabSz="914400" rtl="0" eaLnBrk="1" latinLnBrk="0" hangingPunct="1">
        <a:spcBef>
          <a:spcPct val="20000"/>
        </a:spcBef>
        <a:spcAft>
          <a:spcPts val="600"/>
        </a:spcAft>
        <a:buClr>
          <a:srgbClr val="00ACDC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0" algn="l" defTabSz="914400" rtl="0" eaLnBrk="1" latinLnBrk="0" hangingPunct="1">
        <a:spcBef>
          <a:spcPct val="20000"/>
        </a:spcBef>
        <a:spcAft>
          <a:spcPts val="600"/>
        </a:spcAft>
        <a:buClr>
          <a:srgbClr val="00ACDC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Grooming the Hairball - How to Tidy up Network Visualizations?</a:t>
            </a:r>
          </a:p>
        </p:txBody>
      </p:sp>
      <p:sp>
        <p:nvSpPr>
          <p:cNvPr id="4" name="Text Placeholder 12"/>
          <p:cNvSpPr txBox="1">
            <a:spLocks/>
          </p:cNvSpPr>
          <p:nvPr/>
        </p:nvSpPr>
        <p:spPr>
          <a:xfrm>
            <a:off x="323528" y="2924944"/>
            <a:ext cx="8064822" cy="64807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CDC"/>
              </a:buClr>
              <a:buSzTx/>
              <a:buFont typeface="Arial" pitchFamily="34" charset="0"/>
              <a:buNone/>
              <a:tabLst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0" algn="l" defTabSz="360000" rtl="0" eaLnBrk="1" latinLnBrk="0" hangingPunct="1">
              <a:spcBef>
                <a:spcPct val="20000"/>
              </a:spcBef>
              <a:buClr>
                <a:srgbClr val="00ACDC"/>
              </a:buClr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0" algn="l" defTabSz="914400" rtl="0" eaLnBrk="1" latinLnBrk="0" hangingPunct="1">
              <a:spcBef>
                <a:spcPct val="20000"/>
              </a:spcBef>
              <a:buClr>
                <a:srgbClr val="00ACDC"/>
              </a:buClr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0" algn="l" defTabSz="914400" rtl="0" eaLnBrk="1" latinLnBrk="0" hangingPunct="1">
              <a:spcBef>
                <a:spcPct val="20000"/>
              </a:spcBef>
              <a:buClr>
                <a:srgbClr val="00ACDC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0" algn="l" defTabSz="914400" rtl="0" eaLnBrk="1" latinLnBrk="0" hangingPunct="1">
              <a:spcBef>
                <a:spcPct val="20000"/>
              </a:spcBef>
              <a:buClr>
                <a:srgbClr val="00ACDC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Hans-Jörg Schulz</a:t>
            </a:r>
            <a:r>
              <a:rPr lang="en-US" sz="2800" baseline="30000" dirty="0" smtClean="0"/>
              <a:t>1</a:t>
            </a:r>
            <a:r>
              <a:rPr lang="en-US" sz="2800" dirty="0" smtClean="0"/>
              <a:t>, Christophe Hurter</a:t>
            </a:r>
            <a:r>
              <a:rPr lang="en-US" sz="2800" baseline="30000" dirty="0" smtClean="0"/>
              <a:t>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7704" y="6021288"/>
            <a:ext cx="5832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  <a:tabLst>
                <a:tab pos="182563" algn="l"/>
              </a:tabLst>
            </a:pPr>
            <a:r>
              <a:rPr lang="en-US" baseline="0" dirty="0" smtClean="0"/>
              <a:t>University </a:t>
            </a:r>
            <a:r>
              <a:rPr lang="en-US" baseline="0" dirty="0"/>
              <a:t>of </a:t>
            </a:r>
            <a:r>
              <a:rPr lang="en-US" baseline="0" dirty="0" smtClean="0"/>
              <a:t>Rostock, Rostock, Germany </a:t>
            </a:r>
          </a:p>
          <a:p>
            <a:pPr marL="457200" indent="-457200">
              <a:buFont typeface="+mj-lt"/>
              <a:buAutoNum type="arabicPeriod"/>
              <a:tabLst>
                <a:tab pos="182563" algn="l"/>
              </a:tabLst>
            </a:pPr>
            <a:r>
              <a:rPr lang="en-US" dirty="0"/>
              <a:t>French Civil Aviation </a:t>
            </a:r>
            <a:r>
              <a:rPr lang="en-US" dirty="0" smtClean="0"/>
              <a:t>University, ENAC, </a:t>
            </a:r>
            <a:r>
              <a:rPr lang="de-DE" dirty="0" smtClean="0"/>
              <a:t>Toulouse, </a:t>
            </a:r>
            <a:r>
              <a:rPr lang="en-US" dirty="0" smtClean="0"/>
              <a:t>France</a:t>
            </a:r>
            <a:endParaRPr lang="en-US" baseline="0" dirty="0"/>
          </a:p>
        </p:txBody>
      </p:sp>
      <p:sp>
        <p:nvSpPr>
          <p:cNvPr id="6" name="Text Placeholder 12"/>
          <p:cNvSpPr txBox="1">
            <a:spLocks/>
          </p:cNvSpPr>
          <p:nvPr/>
        </p:nvSpPr>
        <p:spPr>
          <a:xfrm>
            <a:off x="323528" y="3573016"/>
            <a:ext cx="8064822" cy="64807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CDC"/>
              </a:buClr>
              <a:buSzTx/>
              <a:buFont typeface="Arial" pitchFamily="34" charset="0"/>
              <a:buNone/>
              <a:tabLst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0" algn="l" defTabSz="360000" rtl="0" eaLnBrk="1" latinLnBrk="0" hangingPunct="1">
              <a:spcBef>
                <a:spcPct val="20000"/>
              </a:spcBef>
              <a:buClr>
                <a:srgbClr val="00ACDC"/>
              </a:buClr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0" algn="l" defTabSz="914400" rtl="0" eaLnBrk="1" latinLnBrk="0" hangingPunct="1">
              <a:spcBef>
                <a:spcPct val="20000"/>
              </a:spcBef>
              <a:buClr>
                <a:srgbClr val="00ACDC"/>
              </a:buClr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0" algn="l" defTabSz="914400" rtl="0" eaLnBrk="1" latinLnBrk="0" hangingPunct="1">
              <a:spcBef>
                <a:spcPct val="20000"/>
              </a:spcBef>
              <a:buClr>
                <a:srgbClr val="00ACDC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0" algn="l" defTabSz="914400" rtl="0" eaLnBrk="1" latinLnBrk="0" hangingPunct="1">
              <a:spcBef>
                <a:spcPct val="20000"/>
              </a:spcBef>
              <a:buClr>
                <a:srgbClr val="00ACDC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accent1"/>
                </a:solidFill>
              </a:rPr>
              <a:t>VIS Tutorial 2013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58"/>
          <a:stretch/>
        </p:blipFill>
        <p:spPr>
          <a:xfrm>
            <a:off x="1337248" y="4882201"/>
            <a:ext cx="2874712" cy="852796"/>
          </a:xfrm>
          <a:prstGeom prst="rect">
            <a:avLst/>
          </a:prstGeom>
        </p:spPr>
      </p:pic>
      <p:pic>
        <p:nvPicPr>
          <p:cNvPr id="1026" name="Picture 2" descr="Accue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882201"/>
            <a:ext cx="14097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51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Tutorial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But, Node-Link-Layouts usually don’t scale!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VIS Tutorial: Grooming the Hairball – H.-J. Schulz, C. Hurter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6" name="Picture 2" descr="http://www.kavrakilab.org/sites/default/files/ecoli_meta3_s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214987"/>
            <a:ext cx="3456384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32040" y="5671371"/>
            <a:ext cx="4281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E. coli</a:t>
            </a:r>
            <a:r>
              <a:rPr lang="en-US" dirty="0"/>
              <a:t> metabolic network </a:t>
            </a:r>
            <a:r>
              <a:rPr lang="en-US" dirty="0" smtClean="0"/>
              <a:t>visualized with Cytoscape [source</a:t>
            </a:r>
            <a:r>
              <a:rPr lang="en-US" dirty="0"/>
              <a:t>: </a:t>
            </a:r>
            <a:r>
              <a:rPr lang="en-US" dirty="0" smtClean="0"/>
              <a:t>kavrakilab.org]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82" y="2204863"/>
            <a:ext cx="3705028" cy="34665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01362" y="5671371"/>
            <a:ext cx="3491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Blog </a:t>
            </a:r>
            <a:r>
              <a:rPr lang="en-US" dirty="0"/>
              <a:t>network visualized with </a:t>
            </a:r>
            <a:r>
              <a:rPr lang="en-US" dirty="0" err="1" smtClean="0"/>
              <a:t>Gephi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[source</a:t>
            </a:r>
            <a:r>
              <a:rPr lang="en-US" dirty="0"/>
              <a:t>: learningfrontiers.eu]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020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Tutorial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en-US" dirty="0" smtClean="0"/>
              <a:t>A Conceptual Framework to Solve this Problem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719042" y="2195325"/>
            <a:ext cx="6029422" cy="1296058"/>
            <a:chOff x="2719042" y="2195325"/>
            <a:chExt cx="6029422" cy="1296058"/>
          </a:xfrm>
        </p:grpSpPr>
        <p:sp>
          <p:nvSpPr>
            <p:cNvPr id="1025" name="Rounded Rectangle 1024"/>
            <p:cNvSpPr/>
            <p:nvPr/>
          </p:nvSpPr>
          <p:spPr>
            <a:xfrm>
              <a:off x="2843808" y="2206047"/>
              <a:ext cx="5904656" cy="1285336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808204" y="2760496"/>
              <a:ext cx="1747072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Image Level</a:t>
              </a:r>
              <a:br>
                <a:rPr lang="en-US" b="1" dirty="0"/>
              </a:br>
              <a:r>
                <a:rPr lang="en-US" b="1" dirty="0"/>
                <a:t>(Rendering)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131840" y="2760496"/>
              <a:ext cx="1584176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Data Level (Filtering)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4862010" y="2760496"/>
              <a:ext cx="1800200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Geometry Level (Mapping) </a:t>
              </a:r>
            </a:p>
          </p:txBody>
        </p:sp>
        <p:cxnSp>
          <p:nvCxnSpPr>
            <p:cNvPr id="47" name="Straight Connector 46"/>
            <p:cNvCxnSpPr>
              <a:endCxn id="45" idx="1"/>
            </p:cNvCxnSpPr>
            <p:nvPr/>
          </p:nvCxnSpPr>
          <p:spPr>
            <a:xfrm>
              <a:off x="2719042" y="3048528"/>
              <a:ext cx="412798" cy="0"/>
            </a:xfrm>
            <a:prstGeom prst="line">
              <a:avLst/>
            </a:prstGeom>
            <a:ln w="28575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5" idx="3"/>
              <a:endCxn id="46" idx="1"/>
            </p:cNvCxnSpPr>
            <p:nvPr/>
          </p:nvCxnSpPr>
          <p:spPr>
            <a:xfrm>
              <a:off x="4716016" y="3048528"/>
              <a:ext cx="145994" cy="0"/>
            </a:xfrm>
            <a:prstGeom prst="line">
              <a:avLst/>
            </a:prstGeom>
            <a:ln w="28575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6" idx="3"/>
              <a:endCxn id="44" idx="1"/>
            </p:cNvCxnSpPr>
            <p:nvPr/>
          </p:nvCxnSpPr>
          <p:spPr>
            <a:xfrm>
              <a:off x="6662210" y="3048528"/>
              <a:ext cx="145994" cy="0"/>
            </a:xfrm>
            <a:prstGeom prst="line">
              <a:avLst/>
            </a:prstGeom>
            <a:ln w="28575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7" name="TextBox 1026"/>
            <p:cNvSpPr txBox="1"/>
            <p:nvPr/>
          </p:nvSpPr>
          <p:spPr>
            <a:xfrm>
              <a:off x="4672883" y="2195325"/>
              <a:ext cx="20921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WHEN?</a:t>
              </a:r>
              <a:endParaRPr lang="en-US" sz="2800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51520" y="3490200"/>
            <a:ext cx="2467522" cy="3251167"/>
            <a:chOff x="251520" y="3490200"/>
            <a:chExt cx="2467522" cy="3251167"/>
          </a:xfrm>
        </p:grpSpPr>
        <p:sp>
          <p:nvSpPr>
            <p:cNvPr id="67" name="Rounded Rectangle 66"/>
            <p:cNvSpPr/>
            <p:nvPr/>
          </p:nvSpPr>
          <p:spPr>
            <a:xfrm>
              <a:off x="251520" y="3625706"/>
              <a:ext cx="2467522" cy="3115661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cxnSp>
          <p:nvCxnSpPr>
            <p:cNvPr id="11" name="Straight Connector 10"/>
            <p:cNvCxnSpPr>
              <a:endCxn id="18" idx="0"/>
            </p:cNvCxnSpPr>
            <p:nvPr/>
          </p:nvCxnSpPr>
          <p:spPr>
            <a:xfrm>
              <a:off x="1749387" y="3490200"/>
              <a:ext cx="777" cy="423539"/>
            </a:xfrm>
            <a:prstGeom prst="line">
              <a:avLst/>
            </a:prstGeom>
            <a:ln w="28575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18" idx="2"/>
              <a:endCxn id="19" idx="0"/>
            </p:cNvCxnSpPr>
            <p:nvPr/>
          </p:nvCxnSpPr>
          <p:spPr>
            <a:xfrm flipH="1">
              <a:off x="1749387" y="4489803"/>
              <a:ext cx="777" cy="460656"/>
            </a:xfrm>
            <a:prstGeom prst="line">
              <a:avLst/>
            </a:prstGeom>
            <a:ln w="28575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9" idx="2"/>
              <a:endCxn id="14" idx="0"/>
            </p:cNvCxnSpPr>
            <p:nvPr/>
          </p:nvCxnSpPr>
          <p:spPr>
            <a:xfrm>
              <a:off x="1749387" y="5526523"/>
              <a:ext cx="0" cy="422757"/>
            </a:xfrm>
            <a:prstGeom prst="line">
              <a:avLst/>
            </a:prstGeom>
            <a:ln w="28575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957299" y="5949280"/>
              <a:ext cx="1584176" cy="576064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Interaction</a:t>
              </a:r>
              <a:endParaRPr lang="en-US" b="1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958076" y="3913739"/>
              <a:ext cx="1584176" cy="576064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Detection</a:t>
              </a:r>
              <a:endParaRPr lang="en-US" b="1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57299" y="4950459"/>
              <a:ext cx="1584176" cy="576064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Reduction</a:t>
              </a:r>
              <a:endParaRPr lang="en-US" b="1" dirty="0"/>
            </a:p>
          </p:txBody>
        </p:sp>
        <p:sp>
          <p:nvSpPr>
            <p:cNvPr id="69" name="TextBox 68"/>
            <p:cNvSpPr txBox="1"/>
            <p:nvPr/>
          </p:nvSpPr>
          <p:spPr>
            <a:xfrm rot="16200000">
              <a:off x="-453245" y="4969296"/>
              <a:ext cx="20921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HOW?</a:t>
              </a:r>
              <a:endParaRPr lang="en-US" sz="28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58064" y="3970939"/>
            <a:ext cx="4594256" cy="2497205"/>
            <a:chOff x="2858064" y="3970939"/>
            <a:chExt cx="4594256" cy="2497205"/>
          </a:xfrm>
        </p:grpSpPr>
        <p:sp>
          <p:nvSpPr>
            <p:cNvPr id="4" name="TextBox 3"/>
            <p:cNvSpPr txBox="1"/>
            <p:nvPr/>
          </p:nvSpPr>
          <p:spPr>
            <a:xfrm>
              <a:off x="3304621" y="3970939"/>
              <a:ext cx="41476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Determine where clutter occurs</a:t>
              </a:r>
              <a:endParaRPr lang="en-US" sz="2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04621" y="4823030"/>
              <a:ext cx="37876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Remove the detected clutter</a:t>
              </a:r>
              <a:br>
                <a:rPr lang="en-US" sz="2400" dirty="0" smtClean="0"/>
              </a:br>
              <a:r>
                <a:rPr lang="en-US" sz="2400" dirty="0" smtClean="0"/>
                <a:t>by simplifying the network</a:t>
              </a:r>
              <a:endParaRPr lang="en-US" sz="2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04621" y="6006479"/>
              <a:ext cx="37876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Interactively refine the result</a:t>
              </a:r>
              <a:endParaRPr lang="en-US" sz="2400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2858064" y="4198357"/>
              <a:ext cx="410045" cy="3414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863058" y="5248450"/>
              <a:ext cx="410045" cy="3414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863058" y="6233898"/>
              <a:ext cx="410045" cy="3414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ounded Rectangle 14"/>
          <p:cNvSpPr/>
          <p:nvPr/>
        </p:nvSpPr>
        <p:spPr>
          <a:xfrm>
            <a:off x="251520" y="2206047"/>
            <a:ext cx="2467522" cy="12853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Network Simplification</a:t>
            </a:r>
          </a:p>
        </p:txBody>
      </p:sp>
    </p:spTree>
    <p:extLst>
      <p:ext uri="{BB962C8B-B14F-4D97-AF65-F5344CB8AC3E}">
        <p14:creationId xmlns:p14="http://schemas.microsoft.com/office/powerpoint/2010/main" val="34165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66"/>
          <p:cNvSpPr/>
          <p:nvPr/>
        </p:nvSpPr>
        <p:spPr>
          <a:xfrm>
            <a:off x="251520" y="3625706"/>
            <a:ext cx="2467522" cy="311566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25" name="Rounded Rectangle 1024"/>
          <p:cNvSpPr/>
          <p:nvPr/>
        </p:nvSpPr>
        <p:spPr>
          <a:xfrm>
            <a:off x="2843808" y="2206047"/>
            <a:ext cx="5904656" cy="1285336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Tutorial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en-US" dirty="0" smtClean="0"/>
              <a:t>A Conceptual Framework to Solve this Problem</a:t>
            </a:r>
            <a:endParaRPr lang="en-US" dirty="0"/>
          </a:p>
        </p:txBody>
      </p:sp>
      <p:cxnSp>
        <p:nvCxnSpPr>
          <p:cNvPr id="11" name="Straight Connector 10"/>
          <p:cNvCxnSpPr>
            <a:endCxn id="18" idx="0"/>
          </p:cNvCxnSpPr>
          <p:nvPr/>
        </p:nvCxnSpPr>
        <p:spPr>
          <a:xfrm>
            <a:off x="1749387" y="3490200"/>
            <a:ext cx="777" cy="423539"/>
          </a:xfrm>
          <a:prstGeom prst="line">
            <a:avLst/>
          </a:prstGeom>
          <a:ln w="28575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8" idx="2"/>
            <a:endCxn id="19" idx="0"/>
          </p:cNvCxnSpPr>
          <p:nvPr/>
        </p:nvCxnSpPr>
        <p:spPr>
          <a:xfrm flipH="1">
            <a:off x="1749387" y="4489803"/>
            <a:ext cx="777" cy="460656"/>
          </a:xfrm>
          <a:prstGeom prst="line">
            <a:avLst/>
          </a:prstGeom>
          <a:ln w="28575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9" idx="2"/>
            <a:endCxn id="14" idx="0"/>
          </p:cNvCxnSpPr>
          <p:nvPr/>
        </p:nvCxnSpPr>
        <p:spPr>
          <a:xfrm>
            <a:off x="1749387" y="5526523"/>
            <a:ext cx="0" cy="422757"/>
          </a:xfrm>
          <a:prstGeom prst="line">
            <a:avLst/>
          </a:prstGeom>
          <a:ln w="28575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957299" y="5949280"/>
            <a:ext cx="1584176" cy="576064"/>
          </a:xfrm>
          <a:prstGeom prst="round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Interaction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958076" y="3913739"/>
            <a:ext cx="1584176" cy="576064"/>
          </a:xfrm>
          <a:prstGeom prst="round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Detection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957299" y="4950459"/>
            <a:ext cx="1584176" cy="576064"/>
          </a:xfrm>
          <a:prstGeom prst="round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Reduction</a:t>
            </a:r>
            <a:endParaRPr lang="en-US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6808204" y="2760496"/>
            <a:ext cx="1747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Image Level</a:t>
            </a:r>
            <a:br>
              <a:rPr lang="en-US" b="1" dirty="0"/>
            </a:br>
            <a:r>
              <a:rPr lang="en-US" b="1" dirty="0"/>
              <a:t>(Rendering)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3131840" y="2760496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Level (Filtering)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4862010" y="2760496"/>
            <a:ext cx="18002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Geometry Level (Mapping) </a:t>
            </a:r>
          </a:p>
        </p:txBody>
      </p:sp>
      <p:cxnSp>
        <p:nvCxnSpPr>
          <p:cNvPr id="47" name="Straight Connector 46"/>
          <p:cNvCxnSpPr>
            <a:endCxn id="45" idx="1"/>
          </p:cNvCxnSpPr>
          <p:nvPr/>
        </p:nvCxnSpPr>
        <p:spPr>
          <a:xfrm>
            <a:off x="2719042" y="3048528"/>
            <a:ext cx="412798" cy="0"/>
          </a:xfrm>
          <a:prstGeom prst="line">
            <a:avLst/>
          </a:prstGeom>
          <a:ln w="28575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5" idx="3"/>
            <a:endCxn id="46" idx="1"/>
          </p:cNvCxnSpPr>
          <p:nvPr/>
        </p:nvCxnSpPr>
        <p:spPr>
          <a:xfrm>
            <a:off x="4716016" y="3048528"/>
            <a:ext cx="145994" cy="0"/>
          </a:xfrm>
          <a:prstGeom prst="line">
            <a:avLst/>
          </a:prstGeom>
          <a:ln w="28575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6" idx="3"/>
            <a:endCxn id="44" idx="1"/>
          </p:cNvCxnSpPr>
          <p:nvPr/>
        </p:nvCxnSpPr>
        <p:spPr>
          <a:xfrm>
            <a:off x="6662210" y="3048528"/>
            <a:ext cx="145994" cy="0"/>
          </a:xfrm>
          <a:prstGeom prst="line">
            <a:avLst/>
          </a:prstGeom>
          <a:ln w="28575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TextBox 1026"/>
          <p:cNvSpPr txBox="1"/>
          <p:nvPr/>
        </p:nvSpPr>
        <p:spPr>
          <a:xfrm>
            <a:off x="4672883" y="2195325"/>
            <a:ext cx="2092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WHEN?</a:t>
            </a:r>
            <a:endParaRPr lang="en-US" sz="2800" b="1" dirty="0"/>
          </a:p>
        </p:txBody>
      </p:sp>
      <p:sp>
        <p:nvSpPr>
          <p:cNvPr id="69" name="TextBox 68"/>
          <p:cNvSpPr txBox="1"/>
          <p:nvPr/>
        </p:nvSpPr>
        <p:spPr>
          <a:xfrm rot="16200000">
            <a:off x="-453245" y="4969296"/>
            <a:ext cx="2092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HOW?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87853" y="4167087"/>
            <a:ext cx="16529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Simplify the network before the actual layout starts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862010" y="4167087"/>
            <a:ext cx="18702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Simplify the network during the layout computation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6808204" y="4167087"/>
            <a:ext cx="17962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Simplify the network after the layout has been generated</a:t>
            </a:r>
            <a:endParaRPr lang="en-US" sz="2400" dirty="0"/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3806206" y="3805940"/>
            <a:ext cx="405754" cy="7244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5596544" y="3779746"/>
            <a:ext cx="410045" cy="3414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7524328" y="3776332"/>
            <a:ext cx="410045" cy="3414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51520" y="2206047"/>
            <a:ext cx="2467522" cy="12853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Network Simplification</a:t>
            </a:r>
          </a:p>
        </p:txBody>
      </p:sp>
    </p:spTree>
    <p:extLst>
      <p:ext uri="{BB962C8B-B14F-4D97-AF65-F5344CB8AC3E}">
        <p14:creationId xmlns:p14="http://schemas.microsoft.com/office/powerpoint/2010/main" val="398781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66"/>
          <p:cNvSpPr/>
          <p:nvPr/>
        </p:nvSpPr>
        <p:spPr>
          <a:xfrm>
            <a:off x="251520" y="3625706"/>
            <a:ext cx="2467522" cy="311566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25" name="Rounded Rectangle 1024"/>
          <p:cNvSpPr/>
          <p:nvPr/>
        </p:nvSpPr>
        <p:spPr>
          <a:xfrm>
            <a:off x="2843808" y="2206047"/>
            <a:ext cx="5904656" cy="1285336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Tutorial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en-US" dirty="0" smtClean="0"/>
              <a:t>A Conceptual Framework to Solve this Problem</a:t>
            </a:r>
            <a:endParaRPr lang="en-US" dirty="0"/>
          </a:p>
        </p:txBody>
      </p:sp>
      <p:cxnSp>
        <p:nvCxnSpPr>
          <p:cNvPr id="11" name="Straight Connector 10"/>
          <p:cNvCxnSpPr>
            <a:endCxn id="18" idx="0"/>
          </p:cNvCxnSpPr>
          <p:nvPr/>
        </p:nvCxnSpPr>
        <p:spPr>
          <a:xfrm>
            <a:off x="1749387" y="3490200"/>
            <a:ext cx="777" cy="423539"/>
          </a:xfrm>
          <a:prstGeom prst="line">
            <a:avLst/>
          </a:prstGeom>
          <a:ln w="28575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8" idx="2"/>
            <a:endCxn id="19" idx="0"/>
          </p:cNvCxnSpPr>
          <p:nvPr/>
        </p:nvCxnSpPr>
        <p:spPr>
          <a:xfrm flipH="1">
            <a:off x="1749387" y="4489803"/>
            <a:ext cx="777" cy="460656"/>
          </a:xfrm>
          <a:prstGeom prst="line">
            <a:avLst/>
          </a:prstGeom>
          <a:ln w="28575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9" idx="2"/>
            <a:endCxn id="14" idx="0"/>
          </p:cNvCxnSpPr>
          <p:nvPr/>
        </p:nvCxnSpPr>
        <p:spPr>
          <a:xfrm>
            <a:off x="1749387" y="5526523"/>
            <a:ext cx="0" cy="422757"/>
          </a:xfrm>
          <a:prstGeom prst="line">
            <a:avLst/>
          </a:prstGeom>
          <a:ln w="28575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957299" y="5949280"/>
            <a:ext cx="1584176" cy="576064"/>
          </a:xfrm>
          <a:prstGeom prst="round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Interaction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958076" y="3913739"/>
            <a:ext cx="1584176" cy="576064"/>
          </a:xfrm>
          <a:prstGeom prst="round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Detection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957299" y="4950459"/>
            <a:ext cx="1584176" cy="576064"/>
          </a:xfrm>
          <a:prstGeom prst="round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Reduction</a:t>
            </a:r>
            <a:endParaRPr lang="en-US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6808204" y="2760496"/>
            <a:ext cx="1747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Image Level</a:t>
            </a:r>
            <a:br>
              <a:rPr lang="en-US" b="1" dirty="0" smtClean="0"/>
            </a:br>
            <a:r>
              <a:rPr lang="en-US" b="1" dirty="0" smtClean="0"/>
              <a:t>(Rendering)</a:t>
            </a:r>
            <a:endParaRPr lang="en-US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3131840" y="2760496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 Level (Filtering)</a:t>
            </a:r>
            <a:endParaRPr lang="en-US" b="1" dirty="0"/>
          </a:p>
        </p:txBody>
      </p:sp>
      <p:sp>
        <p:nvSpPr>
          <p:cNvPr id="46" name="Rounded Rectangle 45"/>
          <p:cNvSpPr/>
          <p:nvPr/>
        </p:nvSpPr>
        <p:spPr>
          <a:xfrm>
            <a:off x="4862010" y="2760496"/>
            <a:ext cx="18002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Geometry Level (Mapping) </a:t>
            </a:r>
            <a:endParaRPr lang="en-US" b="1" dirty="0"/>
          </a:p>
        </p:txBody>
      </p:sp>
      <p:cxnSp>
        <p:nvCxnSpPr>
          <p:cNvPr id="47" name="Straight Connector 46"/>
          <p:cNvCxnSpPr>
            <a:endCxn id="45" idx="1"/>
          </p:cNvCxnSpPr>
          <p:nvPr/>
        </p:nvCxnSpPr>
        <p:spPr>
          <a:xfrm>
            <a:off x="2719042" y="3048528"/>
            <a:ext cx="412798" cy="0"/>
          </a:xfrm>
          <a:prstGeom prst="line">
            <a:avLst/>
          </a:prstGeom>
          <a:ln w="28575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5" idx="3"/>
            <a:endCxn id="46" idx="1"/>
          </p:cNvCxnSpPr>
          <p:nvPr/>
        </p:nvCxnSpPr>
        <p:spPr>
          <a:xfrm>
            <a:off x="4716016" y="3048528"/>
            <a:ext cx="145994" cy="0"/>
          </a:xfrm>
          <a:prstGeom prst="line">
            <a:avLst/>
          </a:prstGeom>
          <a:ln w="28575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6" idx="3"/>
            <a:endCxn id="44" idx="1"/>
          </p:cNvCxnSpPr>
          <p:nvPr/>
        </p:nvCxnSpPr>
        <p:spPr>
          <a:xfrm>
            <a:off x="6662210" y="3048528"/>
            <a:ext cx="145994" cy="0"/>
          </a:xfrm>
          <a:prstGeom prst="line">
            <a:avLst/>
          </a:prstGeom>
          <a:ln w="28575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TextBox 1026"/>
          <p:cNvSpPr txBox="1"/>
          <p:nvPr/>
        </p:nvSpPr>
        <p:spPr>
          <a:xfrm>
            <a:off x="4672883" y="2195325"/>
            <a:ext cx="2092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WHEN?</a:t>
            </a:r>
            <a:endParaRPr lang="en-US" sz="2800" b="1" dirty="0"/>
          </a:p>
        </p:txBody>
      </p:sp>
      <p:sp>
        <p:nvSpPr>
          <p:cNvPr id="69" name="TextBox 68"/>
          <p:cNvSpPr txBox="1"/>
          <p:nvPr/>
        </p:nvSpPr>
        <p:spPr>
          <a:xfrm rot="16200000">
            <a:off x="-453245" y="4969296"/>
            <a:ext cx="2092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HOW?</a:t>
            </a:r>
            <a:endParaRPr lang="en-US" sz="28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51520" y="2206047"/>
            <a:ext cx="2467522" cy="12853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Network </a:t>
            </a:r>
            <a:r>
              <a:rPr lang="en-US" sz="2400" b="1" dirty="0" smtClean="0">
                <a:solidFill>
                  <a:schemeClr val="tx1"/>
                </a:solidFill>
              </a:rPr>
              <a:t>Simplification</a:t>
            </a:r>
            <a:br>
              <a:rPr lang="en-US" sz="2400" b="1" dirty="0" smtClean="0">
                <a:solidFill>
                  <a:schemeClr val="tx1"/>
                </a:solidFill>
              </a:rPr>
            </a:br>
            <a:r>
              <a:rPr lang="en-US" sz="2400" b="1" dirty="0" smtClean="0">
                <a:solidFill>
                  <a:schemeClr val="tx1"/>
                </a:solidFill>
              </a:rPr>
              <a:t>Examples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71800" y="3606685"/>
            <a:ext cx="2137144" cy="3206691"/>
            <a:chOff x="2771800" y="3606685"/>
            <a:chExt cx="2137144" cy="3206691"/>
          </a:xfrm>
        </p:grpSpPr>
        <p:sp>
          <p:nvSpPr>
            <p:cNvPr id="4" name="TextBox 3"/>
            <p:cNvSpPr txBox="1"/>
            <p:nvPr/>
          </p:nvSpPr>
          <p:spPr>
            <a:xfrm>
              <a:off x="2862584" y="3934797"/>
              <a:ext cx="20017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Compute </a:t>
              </a:r>
              <a:r>
                <a:rPr lang="en-US" dirty="0" err="1" smtClean="0"/>
                <a:t>DoI</a:t>
              </a:r>
              <a:r>
                <a:rPr lang="en-US" dirty="0" smtClean="0"/>
                <a:t> values for elements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59524" y="4942909"/>
              <a:ext cx="1961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Contract elements with low </a:t>
              </a:r>
              <a:r>
                <a:rPr lang="en-US" dirty="0" err="1" smtClean="0"/>
                <a:t>DoIs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71800" y="5890046"/>
              <a:ext cx="21371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Adjust </a:t>
              </a:r>
              <a:r>
                <a:rPr lang="en-US" dirty="0" err="1" smtClean="0"/>
                <a:t>DoI</a:t>
              </a:r>
              <a:r>
                <a:rPr lang="en-US" dirty="0" smtClean="0"/>
                <a:t> threshold to steer the degree of reduction</a:t>
              </a:r>
              <a:endParaRPr lang="en-US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 rot="5400000">
              <a:off x="3662190" y="3805940"/>
              <a:ext cx="405754" cy="7244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3654946" y="4743960"/>
              <a:ext cx="405754" cy="7244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3641117" y="5717883"/>
              <a:ext cx="405754" cy="7244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4739112" y="3606685"/>
            <a:ext cx="2137144" cy="3206691"/>
            <a:chOff x="4701608" y="3606685"/>
            <a:chExt cx="2137144" cy="3206691"/>
          </a:xfrm>
        </p:grpSpPr>
        <p:sp>
          <p:nvSpPr>
            <p:cNvPr id="33" name="TextBox 32"/>
            <p:cNvSpPr txBox="1"/>
            <p:nvPr/>
          </p:nvSpPr>
          <p:spPr>
            <a:xfrm>
              <a:off x="4754828" y="3934797"/>
              <a:ext cx="20494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Determine con-</a:t>
              </a:r>
              <a:r>
                <a:rPr lang="en-US" dirty="0" err="1" smtClean="0"/>
                <a:t>fluence</a:t>
              </a:r>
              <a:r>
                <a:rPr lang="en-US" dirty="0" smtClean="0"/>
                <a:t> of edges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54828" y="4942909"/>
              <a:ext cx="20102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Bundle edges with high pairwise </a:t>
              </a:r>
              <a:r>
                <a:rPr lang="en-US" dirty="0" err="1" smtClean="0"/>
                <a:t>confl</a:t>
              </a:r>
              <a:r>
                <a:rPr lang="en-US" dirty="0"/>
                <a:t>.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01608" y="5890046"/>
              <a:ext cx="21371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Use lens to locally un-bundle edges for detailed inspection</a:t>
              </a:r>
              <a:endParaRPr lang="en-US" dirty="0"/>
            </a:p>
          </p:txBody>
        </p:sp>
        <p:cxnSp>
          <p:nvCxnSpPr>
            <p:cNvPr id="36" name="Straight Connector 35"/>
            <p:cNvCxnSpPr/>
            <p:nvPr/>
          </p:nvCxnSpPr>
          <p:spPr>
            <a:xfrm rot="5400000">
              <a:off x="5557494" y="3805940"/>
              <a:ext cx="405754" cy="7244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5550250" y="4743960"/>
              <a:ext cx="405754" cy="7244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5536421" y="5717883"/>
              <a:ext cx="405754" cy="7244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6755336" y="3598894"/>
            <a:ext cx="2137144" cy="3206691"/>
            <a:chOff x="4701608" y="3606685"/>
            <a:chExt cx="2137144" cy="3206691"/>
          </a:xfrm>
        </p:grpSpPr>
        <p:sp>
          <p:nvSpPr>
            <p:cNvPr id="41" name="TextBox 40"/>
            <p:cNvSpPr txBox="1"/>
            <p:nvPr/>
          </p:nvSpPr>
          <p:spPr>
            <a:xfrm>
              <a:off x="4754828" y="3934797"/>
              <a:ext cx="20494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Register </a:t>
              </a:r>
              <a:r>
                <a:rPr lang="en-US" dirty="0" err="1" smtClean="0"/>
                <a:t>overplot</a:t>
              </a:r>
              <a:r>
                <a:rPr lang="en-US" dirty="0" smtClean="0"/>
                <a:t>-ting in each Pixel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54828" y="4942909"/>
              <a:ext cx="20102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Merge </a:t>
              </a:r>
              <a:r>
                <a:rPr lang="en-US" dirty="0" err="1" smtClean="0"/>
                <a:t>overplotted</a:t>
              </a:r>
              <a:r>
                <a:rPr lang="en-US" dirty="0" smtClean="0"/>
                <a:t> Pixels into a splat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01608" y="5890046"/>
              <a:ext cx="21371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Adapt the range of influence of the splat function (</a:t>
              </a:r>
              <a:r>
                <a:rPr lang="el-GR" dirty="0" smtClean="0"/>
                <a:t>σ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 rot="5400000">
              <a:off x="5557494" y="3805940"/>
              <a:ext cx="405754" cy="7244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5550250" y="4743960"/>
              <a:ext cx="405754" cy="7244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5536421" y="5717883"/>
              <a:ext cx="405754" cy="7244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927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Tutorial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5615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Tentative Schedule: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0.</a:t>
            </a:r>
            <a:r>
              <a:rPr lang="en-US" dirty="0" smtClean="0"/>
              <a:t>   Introduction (you’re listening to it right now)</a:t>
            </a:r>
            <a:br>
              <a:rPr lang="en-US" dirty="0" smtClean="0"/>
            </a:br>
            <a:r>
              <a:rPr lang="en-US" sz="2600" dirty="0" smtClean="0"/>
              <a:t>        </a:t>
            </a:r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8:30-8:45 (≈ 20 minutes)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Node Set Simplification</a:t>
            </a:r>
            <a:br>
              <a:rPr lang="en-US" dirty="0" smtClean="0"/>
            </a:br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8:45-10:00 (≈ 70 minutes)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Edge Set Simplification</a:t>
            </a:r>
            <a:br>
              <a:rPr lang="en-US" dirty="0" smtClean="0"/>
            </a:br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10:00-10:10 (≈ 10 minutes)</a:t>
            </a:r>
            <a:b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600" dirty="0" smtClean="0">
                <a:solidFill>
                  <a:schemeClr val="accent1"/>
                </a:solidFill>
              </a:rPr>
              <a:t>10:10-10:30 coffee break</a:t>
            </a:r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10:30-11:35 (</a:t>
            </a: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≈ </a:t>
            </a:r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65 minutes)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Applications &amp; Open Research Questions</a:t>
            </a:r>
            <a:br>
              <a:rPr lang="en-US" dirty="0" smtClean="0"/>
            </a:br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11:35-12:10 (≈ 35 minutes)</a:t>
            </a:r>
            <a:endParaRPr lang="en-US" sz="2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VIS Tutorial: Grooming the Hairball – H.-J. Schulz, C. Hurter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26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08520" y="4005064"/>
            <a:ext cx="9001000" cy="2088232"/>
          </a:xfrm>
          <a:prstGeom prst="rect">
            <a:avLst/>
          </a:prstGeom>
          <a:solidFill>
            <a:schemeClr val="bg1">
              <a:lumMod val="95000"/>
              <a:alpha val="74118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800" dirty="0">
              <a:solidFill>
                <a:srgbClr val="86868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Tutorial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295504"/>
          </a:xfrm>
        </p:spPr>
        <p:txBody>
          <a:bodyPr>
            <a:normAutofit/>
          </a:bodyPr>
          <a:lstStyle/>
          <a:p>
            <a:r>
              <a:rPr lang="en-US" dirty="0" smtClean="0"/>
              <a:t>If you have remarks or questions please</a:t>
            </a:r>
            <a:br>
              <a:rPr lang="en-US" dirty="0" smtClean="0"/>
            </a:br>
            <a:r>
              <a:rPr lang="en-US" dirty="0" smtClean="0"/>
              <a:t>feel free to ask them on the spot!</a:t>
            </a:r>
          </a:p>
          <a:p>
            <a:endParaRPr lang="en-US" dirty="0"/>
          </a:p>
          <a:p>
            <a:endParaRPr lang="en-US" sz="1600" dirty="0"/>
          </a:p>
          <a:p>
            <a:r>
              <a:rPr lang="en-US" dirty="0"/>
              <a:t>Download this Slide Deck + the Literature List @</a:t>
            </a:r>
          </a:p>
          <a:p>
            <a:pPr algn="ctr"/>
            <a:r>
              <a:rPr lang="de-DE" sz="4800" dirty="0" smtClean="0"/>
              <a:t>http</a:t>
            </a:r>
            <a:r>
              <a:rPr lang="de-DE" sz="4800" dirty="0"/>
              <a:t>://tinyurl.com/tutorial2013</a:t>
            </a:r>
            <a:endParaRPr lang="en-US" sz="48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VIS Tutorial: Grooming the Hairball – H.-J. Schulz, C. Hurter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43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sz="2800" dirty="0" smtClean="0"/>
              <a:t>Speakers: Hans-Jörg Schulz &amp; </a:t>
            </a:r>
            <a:r>
              <a:rPr lang="de-DE" sz="2800" dirty="0" smtClean="0"/>
              <a:t>Christophe Hurter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VIS Tutorial: Grooming the Hairball – H.-J. Schulz, C. Hurter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1520" y="274637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About the Speakers: Hans-Jörg Schulz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433751" y="1886843"/>
            <a:ext cx="4187828" cy="4278461"/>
          </a:xfrm>
        </p:spPr>
        <p:txBody>
          <a:bodyPr/>
          <a:lstStyle/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dirty="0" smtClean="0"/>
              <a:t>PhD in 2010 @ Rostock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dirty="0" smtClean="0"/>
              <a:t>Thesis on Graph Visualization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dirty="0" smtClean="0"/>
              <a:t>Now </a:t>
            </a:r>
            <a:r>
              <a:rPr lang="en-US" dirty="0" err="1" smtClean="0"/>
              <a:t>PostDoc</a:t>
            </a:r>
            <a:r>
              <a:rPr lang="en-US" dirty="0" smtClean="0"/>
              <a:t> @ Rostock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dirty="0" smtClean="0"/>
              <a:t>Fields of Research:</a:t>
            </a:r>
          </a:p>
          <a:p>
            <a:pPr marL="525463" lvl="1" indent="-342900">
              <a:spcBef>
                <a:spcPts val="200"/>
              </a:spcBef>
              <a:spcAft>
                <a:spcPts val="0"/>
              </a:spcAft>
              <a:buClrTx/>
              <a:buFont typeface="Symbol" panose="05050102010706020507" pitchFamily="18" charset="2"/>
              <a:buChar char="-"/>
            </a:pPr>
            <a:r>
              <a:rPr lang="en-US" sz="2400" dirty="0" smtClean="0"/>
              <a:t>Design Spaces</a:t>
            </a:r>
          </a:p>
          <a:p>
            <a:pPr marL="525463" lvl="1" indent="-342900">
              <a:spcBef>
                <a:spcPts val="200"/>
              </a:spcBef>
              <a:spcAft>
                <a:spcPts val="0"/>
              </a:spcAft>
              <a:buClrTx/>
              <a:buFont typeface="Symbol" panose="05050102010706020507" pitchFamily="18" charset="2"/>
              <a:buChar char="-"/>
            </a:pPr>
            <a:r>
              <a:rPr lang="en-US" sz="2400" dirty="0" smtClean="0"/>
              <a:t>Vis. of Heterogeneous Data</a:t>
            </a:r>
            <a:endParaRPr lang="en-US" dirty="0" smtClean="0"/>
          </a:p>
          <a:p>
            <a:pPr marL="525463" lvl="1" indent="-342900">
              <a:spcBef>
                <a:spcPts val="200"/>
              </a:spcBef>
              <a:spcAft>
                <a:spcPts val="0"/>
              </a:spcAft>
              <a:buClrTx/>
              <a:buFont typeface="Symbol" panose="05050102010706020507" pitchFamily="18" charset="2"/>
              <a:buChar char="-"/>
            </a:pPr>
            <a:r>
              <a:rPr lang="en-US" sz="2400" dirty="0" smtClean="0"/>
              <a:t>Vis. for the Life Sciences</a:t>
            </a:r>
          </a:p>
          <a:p>
            <a:pPr marL="525463" lvl="1" indent="-342900">
              <a:spcBef>
                <a:spcPts val="200"/>
              </a:spcBef>
              <a:spcAft>
                <a:spcPts val="0"/>
              </a:spcAft>
              <a:buClrTx/>
              <a:buFont typeface="Symbol" panose="05050102010706020507" pitchFamily="18" charset="2"/>
              <a:buChar char="-"/>
            </a:pPr>
            <a:r>
              <a:rPr lang="en-US" sz="2400" dirty="0" smtClean="0"/>
              <a:t>Graph &amp; Tree Visualization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VIS Tutorial: Grooming the Hairball – H.-J. Schulz, C. Hurter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3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174875"/>
            <a:ext cx="3101609" cy="31016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692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008" y="274637"/>
            <a:ext cx="882047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About the Speakers: Christophe Hurter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VIS Tutorial: Grooming the Hairball – H.-J. Schulz, C. Hurter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4</a:t>
            </a:fld>
            <a:endParaRPr lang="en-US" dirty="0"/>
          </a:p>
        </p:txBody>
      </p:sp>
      <p:sp>
        <p:nvSpPr>
          <p:cNvPr id="13" name="Content Placeholder 7"/>
          <p:cNvSpPr>
            <a:spLocks noGrp="1"/>
          </p:cNvSpPr>
          <p:nvPr>
            <p:ph sz="half" idx="2"/>
          </p:nvPr>
        </p:nvSpPr>
        <p:spPr>
          <a:xfrm>
            <a:off x="4433750" y="1886843"/>
            <a:ext cx="4386721" cy="4278461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PhD in 2010 @ University of Toulouse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dirty="0" smtClean="0"/>
              <a:t>Thesis on Multivariate data exploration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dirty="0" smtClean="0"/>
              <a:t>Now Assistant Professor @ ENAC, French Civil Aviation University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dirty="0" smtClean="0"/>
              <a:t>Fields of Research:</a:t>
            </a:r>
          </a:p>
          <a:p>
            <a:pPr marL="525463" lvl="1" indent="-342900">
              <a:spcBef>
                <a:spcPts val="200"/>
              </a:spcBef>
              <a:spcAft>
                <a:spcPts val="0"/>
              </a:spcAft>
              <a:buClrTx/>
              <a:buFont typeface="Symbol" panose="05050102010706020507" pitchFamily="18" charset="2"/>
              <a:buChar char="-"/>
            </a:pPr>
            <a:r>
              <a:rPr lang="en-US" sz="2400" dirty="0" smtClean="0"/>
              <a:t>Multivariate data exploration</a:t>
            </a:r>
          </a:p>
          <a:p>
            <a:pPr marL="525463" lvl="1" indent="-342900">
              <a:spcBef>
                <a:spcPts val="200"/>
              </a:spcBef>
              <a:spcAft>
                <a:spcPts val="0"/>
              </a:spcAft>
              <a:buClrTx/>
              <a:buFont typeface="Symbol" panose="05050102010706020507" pitchFamily="18" charset="2"/>
              <a:buChar char="-"/>
            </a:pPr>
            <a:r>
              <a:rPr lang="en-US" sz="2400" dirty="0" smtClean="0"/>
              <a:t>GP-GPU techniques</a:t>
            </a:r>
            <a:endParaRPr lang="en-US" dirty="0" smtClean="0"/>
          </a:p>
          <a:p>
            <a:pPr marL="525463" lvl="1" indent="-342900">
              <a:spcBef>
                <a:spcPts val="200"/>
              </a:spcBef>
              <a:spcAft>
                <a:spcPts val="0"/>
              </a:spcAft>
              <a:buClrTx/>
              <a:buFont typeface="Symbol" panose="05050102010706020507" pitchFamily="18" charset="2"/>
              <a:buChar char="-"/>
            </a:pPr>
            <a:r>
              <a:rPr lang="en-US" sz="2400" dirty="0" smtClean="0"/>
              <a:t>Information visualization</a:t>
            </a:r>
          </a:p>
          <a:p>
            <a:pPr marL="525463" lvl="1" indent="-342900">
              <a:spcBef>
                <a:spcPts val="200"/>
              </a:spcBef>
              <a:spcAft>
                <a:spcPts val="0"/>
              </a:spcAft>
              <a:buClrTx/>
              <a:buFont typeface="Symbol" panose="05050102010706020507" pitchFamily="18" charset="2"/>
              <a:buChar char="-"/>
            </a:pPr>
            <a:r>
              <a:rPr lang="en-US" sz="2400" dirty="0" smtClean="0"/>
              <a:t>Trajectory exploration</a:t>
            </a:r>
            <a:endParaRPr lang="en-US" dirty="0" smtClean="0"/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01675" lvl="2" indent="-342900">
              <a:buClrTx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2" descr="F:\CloudSynologyBoucBelAir\Pictures\Pictures\xTof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60848"/>
            <a:ext cx="2395054" cy="332601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74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Tutorial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Node-link diagrams for network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VIS Tutorial: Grooming the Hairball – H.-J. Schulz, C. Hurter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5</a:t>
            </a:fld>
            <a:endParaRPr lang="en-US" dirty="0"/>
          </a:p>
        </p:txBody>
      </p:sp>
      <p:pic>
        <p:nvPicPr>
          <p:cNvPr id="1028" name="Picture 4" descr="http://blog.visual.ly/wp-content/uploads/2012/01/moreno.jpg?547b7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394192"/>
            <a:ext cx="4196061" cy="384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1560" y="2394192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often attributed to Moreno for depicting social networks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7271049" y="4542801"/>
            <a:ext cx="25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[source: Freeman 2000]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3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Tutorial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Node-link diagrams for network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VIS Tutorial: Grooming the Hairball – H.-J. Schulz, C. Hurter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59" y="2394192"/>
            <a:ext cx="35796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often attributed to Moreno for depicting social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instances of earlier examples exist (e.g., family trees ) that go back as far as the 13</a:t>
            </a:r>
            <a:r>
              <a:rPr lang="en-US" baseline="30000" dirty="0" smtClean="0"/>
              <a:t>th</a:t>
            </a:r>
            <a:r>
              <a:rPr lang="en-US" dirty="0" smtClean="0"/>
              <a:t> century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(obviously) still hand-drawn back then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072" r="50839" b="3891"/>
          <a:stretch/>
        </p:blipFill>
        <p:spPr>
          <a:xfrm>
            <a:off x="4657827" y="2204863"/>
            <a:ext cx="3562399" cy="41350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7093412" y="4881258"/>
            <a:ext cx="25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[source: </a:t>
            </a:r>
            <a:r>
              <a:rPr lang="en-US" dirty="0" err="1" smtClean="0"/>
              <a:t>Kruja</a:t>
            </a:r>
            <a:r>
              <a:rPr lang="en-US" dirty="0" smtClean="0"/>
              <a:t> et al. 2001]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7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Tutorial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Node-link diagrams for network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VIS Tutorial: Grooming the Hairball – H.-J. Schulz, C. Hurter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59" y="2394192"/>
            <a:ext cx="35796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often attributed to Moreno for depicting social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instances of earlier examples exist (e.g., family trees ) that go back as far as the 13</a:t>
            </a:r>
            <a:r>
              <a:rPr lang="en-US" baseline="30000" dirty="0" smtClean="0"/>
              <a:t>th</a:t>
            </a:r>
            <a:r>
              <a:rPr lang="en-US" dirty="0" smtClean="0"/>
              <a:t> century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(obviously) still hand-drawn back then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first automated layout routines appeared in the 1960‘s – e.g., [</a:t>
            </a:r>
            <a:r>
              <a:rPr lang="en-US" dirty="0" err="1" smtClean="0"/>
              <a:t>Tutte</a:t>
            </a:r>
            <a:r>
              <a:rPr lang="en-US" dirty="0" smtClean="0"/>
              <a:t> 1963]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7032196" y="4820041"/>
            <a:ext cx="271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[source: </a:t>
            </a:r>
            <a:r>
              <a:rPr lang="en-US" dirty="0" err="1" smtClean="0"/>
              <a:t>Eades+Hong</a:t>
            </a:r>
            <a:r>
              <a:rPr lang="en-US" dirty="0" smtClean="0"/>
              <a:t> 2012]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038" y="2297305"/>
            <a:ext cx="3971175" cy="401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7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9" descr="spring_demonstr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86" r="52291"/>
          <a:stretch/>
        </p:blipFill>
        <p:spPr bwMode="auto">
          <a:xfrm rot="2706946">
            <a:off x="1083894" y="3730981"/>
            <a:ext cx="1434198" cy="139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Tutorial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Classifications of Node-link diagrams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VIS Tutorial: Grooming the Hairball – H.-J. Schulz, C. Hurter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59" y="2394192"/>
            <a:ext cx="5408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By degrees of freedom of the nodes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916844" y="5118968"/>
            <a:ext cx="390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[adapted from: </a:t>
            </a:r>
            <a:r>
              <a:rPr lang="en-US" dirty="0" err="1" smtClean="0"/>
              <a:t>Schulz+Schumann</a:t>
            </a:r>
            <a:r>
              <a:rPr lang="en-US" dirty="0" smtClean="0"/>
              <a:t> 2006]</a:t>
            </a:r>
            <a:endParaRPr lang="en-US" dirty="0"/>
          </a:p>
        </p:txBody>
      </p:sp>
      <p:graphicFrame>
        <p:nvGraphicFramePr>
          <p:cNvPr id="10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699893"/>
              </p:ext>
            </p:extLst>
          </p:nvPr>
        </p:nvGraphicFramePr>
        <p:xfrm>
          <a:off x="396056" y="3356843"/>
          <a:ext cx="8280400" cy="1584325"/>
        </p:xfrm>
        <a:graphic>
          <a:graphicData uri="http://schemas.openxmlformats.org/drawingml/2006/table">
            <a:tbl>
              <a:tblPr/>
              <a:tblGrid>
                <a:gridCol w="2760662"/>
                <a:gridCol w="2759075"/>
                <a:gridCol w="2760663"/>
              </a:tblGrid>
              <a:tr h="158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2" name="Picture 5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456" y="3428280"/>
            <a:ext cx="17272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51" descr="ordere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806" y="3788643"/>
            <a:ext cx="2303462" cy="1039812"/>
          </a:xfrm>
          <a:prstGeom prst="rect">
            <a:avLst/>
          </a:prstGeom>
          <a:noFill/>
        </p:spPr>
      </p:pic>
      <p:sp>
        <p:nvSpPr>
          <p:cNvPr id="14" name="Text Box 55"/>
          <p:cNvSpPr txBox="1">
            <a:spLocks noChangeArrowheads="1"/>
          </p:cNvSpPr>
          <p:nvPr/>
        </p:nvSpPr>
        <p:spPr bwMode="auto">
          <a:xfrm>
            <a:off x="469081" y="3428280"/>
            <a:ext cx="2663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</a:rPr>
              <a:t>Free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5" name="Text Box 56"/>
          <p:cNvSpPr txBox="1">
            <a:spLocks noChangeArrowheads="1"/>
          </p:cNvSpPr>
          <p:nvPr/>
        </p:nvSpPr>
        <p:spPr bwMode="auto">
          <a:xfrm>
            <a:off x="3204343" y="3428280"/>
            <a:ext cx="2663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</a:rPr>
              <a:t>Styled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6" name="Text Box 57"/>
          <p:cNvSpPr txBox="1">
            <a:spLocks noChangeArrowheads="1"/>
          </p:cNvSpPr>
          <p:nvPr/>
        </p:nvSpPr>
        <p:spPr bwMode="auto">
          <a:xfrm>
            <a:off x="5941193" y="3428280"/>
            <a:ext cx="2663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</a:rPr>
              <a:t>Fixed</a:t>
            </a:r>
            <a:endParaRPr lang="en-US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94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Tutorial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Classifications of Node-link diagrams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VIS Tutorial: Grooming the Hairball – H.-J. Schulz, C. Hurter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59" y="2394192"/>
            <a:ext cx="5408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By degrees of freedom of the edges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27984" y="5867980"/>
            <a:ext cx="442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[adapted from: </a:t>
            </a:r>
            <a:r>
              <a:rPr lang="en-US" dirty="0" err="1" smtClean="0"/>
              <a:t>Gansner</a:t>
            </a:r>
            <a:r>
              <a:rPr lang="en-US" dirty="0" smtClean="0"/>
              <a:t> 2013, </a:t>
            </a:r>
            <a:r>
              <a:rPr lang="en-US" dirty="0" err="1" smtClean="0"/>
              <a:t>Dagstuhl</a:t>
            </a:r>
            <a:r>
              <a:rPr lang="en-US" dirty="0" smtClean="0"/>
              <a:t> talk]</a:t>
            </a:r>
            <a:endParaRPr lang="en-US" dirty="0"/>
          </a:p>
        </p:txBody>
      </p:sp>
      <p:graphicFrame>
        <p:nvGraphicFramePr>
          <p:cNvPr id="10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15415"/>
              </p:ext>
            </p:extLst>
          </p:nvPr>
        </p:nvGraphicFramePr>
        <p:xfrm>
          <a:off x="314542" y="3045504"/>
          <a:ext cx="8433921" cy="2759880"/>
        </p:xfrm>
        <a:graphic>
          <a:graphicData uri="http://schemas.openxmlformats.org/drawingml/2006/table">
            <a:tbl>
              <a:tblPr/>
              <a:tblGrid>
                <a:gridCol w="2053076"/>
                <a:gridCol w="2132374"/>
                <a:gridCol w="2160240"/>
                <a:gridCol w="2088231"/>
              </a:tblGrid>
              <a:tr h="27598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 Box 55"/>
          <p:cNvSpPr txBox="1">
            <a:spLocks noChangeArrowheads="1"/>
          </p:cNvSpPr>
          <p:nvPr/>
        </p:nvSpPr>
        <p:spPr bwMode="auto">
          <a:xfrm>
            <a:off x="611560" y="3239252"/>
            <a:ext cx="136661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</a:rPr>
              <a:t>Straight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6" name="Text Box 57"/>
          <p:cNvSpPr txBox="1">
            <a:spLocks noChangeArrowheads="1"/>
          </p:cNvSpPr>
          <p:nvPr/>
        </p:nvSpPr>
        <p:spPr bwMode="auto">
          <a:xfrm>
            <a:off x="7154093" y="3247270"/>
            <a:ext cx="1224706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</a:rPr>
              <a:t>Spline</a:t>
            </a:r>
            <a:endParaRPr lang="en-US" b="1" dirty="0">
              <a:latin typeface="Courier New" pitchFamily="49" charset="0"/>
            </a:endParaRPr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00361" y="3808092"/>
            <a:ext cx="1828800" cy="1829700"/>
          </a:xfrm>
          <a:prstGeom prst="rect">
            <a:avLst/>
          </a:prstGeom>
        </p:spPr>
      </p:pic>
      <p:sp>
        <p:nvSpPr>
          <p:cNvPr id="18" name="Text Box 55"/>
          <p:cNvSpPr txBox="1">
            <a:spLocks noChangeArrowheads="1"/>
          </p:cNvSpPr>
          <p:nvPr/>
        </p:nvSpPr>
        <p:spPr bwMode="auto">
          <a:xfrm>
            <a:off x="4465488" y="3112702"/>
            <a:ext cx="22763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</a:rPr>
              <a:t>Polyline/</a:t>
            </a:r>
            <a:br>
              <a:rPr lang="en-US" b="1" dirty="0" smtClean="0">
                <a:latin typeface="Courier New" pitchFamily="49" charset="0"/>
              </a:rPr>
            </a:br>
            <a:r>
              <a:rPr lang="en-US" b="1" dirty="0" smtClean="0">
                <a:latin typeface="Courier New" pitchFamily="49" charset="0"/>
              </a:rPr>
              <a:t>Orthogonal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9" name="Text Box 57"/>
          <p:cNvSpPr txBox="1">
            <a:spLocks noChangeArrowheads="1"/>
          </p:cNvSpPr>
          <p:nvPr/>
        </p:nvSpPr>
        <p:spPr bwMode="auto">
          <a:xfrm>
            <a:off x="2779356" y="3252236"/>
            <a:ext cx="1297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</a:rPr>
              <a:t>Arc</a:t>
            </a:r>
            <a:endParaRPr lang="en-US" b="1" dirty="0">
              <a:latin typeface="Courier New" pitchFamily="49" charset="0"/>
            </a:endParaRPr>
          </a:p>
        </p:txBody>
      </p:sp>
      <p:pic>
        <p:nvPicPr>
          <p:cNvPr id="8" name="Picture 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85273" y="3808092"/>
            <a:ext cx="1828800" cy="182970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662141" y="3816494"/>
            <a:ext cx="1828800" cy="1829701"/>
          </a:xfrm>
          <a:prstGeom prst="rect">
            <a:avLst/>
          </a:prstGeom>
        </p:spPr>
      </p:pic>
      <p:pic>
        <p:nvPicPr>
          <p:cNvPr id="20" name="Picture 19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527176" y="3816495"/>
            <a:ext cx="1828800" cy="182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9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leydo_slide_template_4-3">
  <a:themeElements>
    <a:clrScheme name="Caleydo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A950"/>
      </a:accent1>
      <a:accent2>
        <a:srgbClr val="00B0F0"/>
      </a:accent2>
      <a:accent3>
        <a:srgbClr val="FF66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</TotalTime>
  <Words>767</Words>
  <Application>Microsoft Office PowerPoint</Application>
  <PresentationFormat>On-screen Show (4:3)</PresentationFormat>
  <Paragraphs>154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Maiandra GD</vt:lpstr>
      <vt:lpstr>Narkisim</vt:lpstr>
      <vt:lpstr>Symbol</vt:lpstr>
      <vt:lpstr>caleydo_slide_template_4-3</vt:lpstr>
      <vt:lpstr>Grooming the Hairball - How to Tidy up Network Visualizations?</vt:lpstr>
      <vt:lpstr>INTRODUCTION</vt:lpstr>
      <vt:lpstr>About the Speakers: Hans-Jörg Schulz</vt:lpstr>
      <vt:lpstr>About the Speakers: Christophe Hurter</vt:lpstr>
      <vt:lpstr>About the Tutorial Topic</vt:lpstr>
      <vt:lpstr>About the Tutorial Topic</vt:lpstr>
      <vt:lpstr>About the Tutorial Topic</vt:lpstr>
      <vt:lpstr>About the Tutorial Topic</vt:lpstr>
      <vt:lpstr>About the Tutorial Topic</vt:lpstr>
      <vt:lpstr>About the Tutorial Topic</vt:lpstr>
      <vt:lpstr>About the Tutorial Topic</vt:lpstr>
      <vt:lpstr>About the Tutorial Topic</vt:lpstr>
      <vt:lpstr>About the Tutorial Topic</vt:lpstr>
      <vt:lpstr>About the Tutorial Structure</vt:lpstr>
      <vt:lpstr>About the Tutorial Structure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alexsb</dc:creator>
  <cp:lastModifiedBy>Hans-Jörg Schulz</cp:lastModifiedBy>
  <cp:revision>80</cp:revision>
  <dcterms:created xsi:type="dcterms:W3CDTF">2012-10-02T14:42:17Z</dcterms:created>
  <dcterms:modified xsi:type="dcterms:W3CDTF">2013-10-13T09:34:15Z</dcterms:modified>
</cp:coreProperties>
</file>