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sldIdLst>
    <p:sldId id="350" r:id="rId2"/>
    <p:sldId id="259" r:id="rId3"/>
    <p:sldId id="261" r:id="rId4"/>
    <p:sldId id="356" r:id="rId5"/>
    <p:sldId id="357" r:id="rId6"/>
    <p:sldId id="359" r:id="rId7"/>
    <p:sldId id="362" r:id="rId8"/>
    <p:sldId id="363" r:id="rId9"/>
    <p:sldId id="374" r:id="rId10"/>
    <p:sldId id="365" r:id="rId11"/>
    <p:sldId id="364" r:id="rId12"/>
    <p:sldId id="373" r:id="rId13"/>
    <p:sldId id="377" r:id="rId14"/>
    <p:sldId id="413" r:id="rId15"/>
    <p:sldId id="414" r:id="rId16"/>
    <p:sldId id="415" r:id="rId17"/>
    <p:sldId id="416" r:id="rId18"/>
    <p:sldId id="412" r:id="rId19"/>
    <p:sldId id="378" r:id="rId20"/>
    <p:sldId id="379" r:id="rId21"/>
    <p:sldId id="380" r:id="rId22"/>
    <p:sldId id="381" r:id="rId23"/>
    <p:sldId id="383" r:id="rId24"/>
    <p:sldId id="385" r:id="rId25"/>
    <p:sldId id="386" r:id="rId26"/>
    <p:sldId id="387" r:id="rId27"/>
    <p:sldId id="388" r:id="rId28"/>
    <p:sldId id="375" r:id="rId29"/>
    <p:sldId id="389" r:id="rId30"/>
    <p:sldId id="367" r:id="rId31"/>
    <p:sldId id="390" r:id="rId32"/>
    <p:sldId id="370" r:id="rId33"/>
    <p:sldId id="369" r:id="rId34"/>
    <p:sldId id="371" r:id="rId35"/>
    <p:sldId id="352" r:id="rId36"/>
    <p:sldId id="360" r:id="rId37"/>
    <p:sldId id="394" r:id="rId38"/>
    <p:sldId id="395" r:id="rId39"/>
    <p:sldId id="391" r:id="rId40"/>
    <p:sldId id="396" r:id="rId41"/>
    <p:sldId id="397" r:id="rId42"/>
    <p:sldId id="404" r:id="rId43"/>
    <p:sldId id="393" r:id="rId44"/>
    <p:sldId id="398" r:id="rId45"/>
    <p:sldId id="399" r:id="rId46"/>
    <p:sldId id="405" r:id="rId47"/>
    <p:sldId id="358" r:id="rId48"/>
    <p:sldId id="361" r:id="rId49"/>
    <p:sldId id="406" r:id="rId50"/>
    <p:sldId id="407" r:id="rId51"/>
    <p:sldId id="353" r:id="rId52"/>
    <p:sldId id="409" r:id="rId53"/>
    <p:sldId id="411" r:id="rId54"/>
    <p:sldId id="410" r:id="rId55"/>
    <p:sldId id="40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DC"/>
    <a:srgbClr val="8C0000"/>
    <a:srgbClr val="C7E6A4"/>
    <a:srgbClr val="00A650"/>
    <a:srgbClr val="B8B8B8"/>
    <a:srgbClr val="FFFFFF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72" autoAdjust="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F61E-FAFC-4FB4-B79B-74006E684774}" type="datetimeFigureOut">
              <a:rPr lang="de-AT" smtClean="0"/>
              <a:t>09.11.2014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A073-D8C2-4133-A67E-A828A6A314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388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365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468560" y="692696"/>
            <a:ext cx="9951777" cy="3789178"/>
          </a:xfrm>
          <a:prstGeom prst="rect">
            <a:avLst/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058584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Talk Title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520" y="6381328"/>
            <a:ext cx="7056784" cy="365125"/>
          </a:xfrm>
        </p:spPr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940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92830"/>
            <a:ext cx="7772400" cy="1362074"/>
          </a:xfrm>
        </p:spPr>
        <p:txBody>
          <a:bodyPr anchor="t"/>
          <a:lstStyle>
            <a:lvl1pPr algn="ctr">
              <a:defRPr sz="4000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90905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22000" dir="5400000" sy="-100000" algn="bl" rotWithShape="0"/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6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6081935" cy="1362074"/>
          </a:xfrm>
        </p:spPr>
        <p:txBody>
          <a:bodyPr anchor="t"/>
          <a:lstStyle>
            <a:lvl1pPr algn="l">
              <a:defRPr sz="4000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08193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164388" y="3141133"/>
            <a:ext cx="1584076" cy="1920048"/>
          </a:xfrm>
          <a:effectLst>
            <a:reflection blurRad="6350" stA="50000" endA="300" endPos="55000" dir="5400000" sy="-100000" algn="bl" rotWithShape="0"/>
          </a:effectLst>
          <a:scene3d>
            <a:camera prst="isometricLeftDown"/>
            <a:lightRig rig="threePt" dir="t"/>
          </a:scene3d>
        </p:spPr>
        <p:txBody>
          <a:bodyPr/>
          <a:lstStyle>
            <a:lvl1pPr>
              <a:defRPr/>
            </a:lvl1pPr>
          </a:lstStyle>
          <a:p>
            <a:r>
              <a:rPr lang="de-AT" dirty="0" smtClean="0"/>
              <a:t>Teaser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4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622300" indent="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6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9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Grooming the Hairball – H.-J. Schulz, C. Hurter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0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81328"/>
            <a:ext cx="6984776" cy="340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 smtClean="0"/>
              <a:t>VIS </a:t>
            </a:r>
            <a:r>
              <a:rPr lang="en-US" dirty="0" err="1" smtClean="0"/>
              <a:t>Tutorial:Opening</a:t>
            </a:r>
            <a:r>
              <a:rPr lang="en-US" dirty="0" smtClean="0"/>
              <a:t>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2C3F-4840-460C-ADF2-7005A7FA888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374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iandra GD" pitchFamily="34" charset="0"/>
          <a:ea typeface="+mj-ea"/>
          <a:cs typeface="Narkisim" pitchFamily="34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0" algn="l" defTabSz="3600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hyperlink" Target="file:///C:\Documents%20and%20Settings\hs162\Desktop\PhD%20Defense\_videos\pointbased_technique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hs162\Desktop\PhD%20Defense\_videos\pointbased_technique.avi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Black Box of Interaction in Visualization</a:t>
            </a:r>
            <a:endParaRPr lang="en-US" dirty="0"/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107504" y="2703072"/>
            <a:ext cx="9036496" cy="64807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Hans-Jörg Schulz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Tatiana v. Landesberger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</a:t>
            </a:r>
            <a:r>
              <a:rPr lang="en-US" sz="2800" dirty="0" err="1" smtClean="0"/>
              <a:t>Dominikus</a:t>
            </a:r>
            <a:r>
              <a:rPr lang="en-US" sz="2800" dirty="0" smtClean="0"/>
              <a:t> Baur</a:t>
            </a:r>
            <a:r>
              <a:rPr lang="en-US" sz="2800" baseline="30000" dirty="0" smtClean="0"/>
              <a:t>3</a:t>
            </a:r>
            <a:endParaRPr lang="en-US" baseline="30000" dirty="0"/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179512" y="3351144"/>
            <a:ext cx="8064822" cy="64807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VIS Tutorial 2014</a:t>
            </a:r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1907704" y="5799416"/>
            <a:ext cx="4015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en-US" baseline="0" dirty="0" err="1" smtClean="0"/>
              <a:t>Fraunhofer</a:t>
            </a:r>
            <a:r>
              <a:rPr lang="en-US" baseline="0" dirty="0" smtClean="0"/>
              <a:t> IGD, Rostock, Germany </a:t>
            </a:r>
          </a:p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de-DE" dirty="0" smtClean="0"/>
              <a:t>TU Darmstadt, Darmstadt, Germany</a:t>
            </a:r>
          </a:p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de-DE" baseline="0" dirty="0" smtClean="0"/>
              <a:t>Dominikus</a:t>
            </a:r>
            <a:r>
              <a:rPr lang="de-DE" dirty="0" smtClean="0"/>
              <a:t> Baur </a:t>
            </a:r>
            <a:r>
              <a:rPr lang="de-DE" dirty="0" err="1" smtClean="0"/>
              <a:t>Interfacery</a:t>
            </a:r>
            <a:endParaRPr lang="en-US" baseline="0" dirty="0"/>
          </a:p>
        </p:txBody>
      </p:sp>
      <p:pic>
        <p:nvPicPr>
          <p:cNvPr id="11" name="Picture 2" descr="https://upload.wikimedia.org/wikipedia/de/thumb/archive/2/24/20131029181216%21TU_Darmstadt_Logo.svg/500px-TU_Darmstadt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3225" y="4365104"/>
            <a:ext cx="3168352" cy="12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715" y="4725144"/>
            <a:ext cx="645091" cy="640982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6205301" y="4751887"/>
            <a:ext cx="311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       .MINIK.US</a:t>
            </a:r>
            <a:endParaRPr lang="en-US" sz="3200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064" y="4625174"/>
            <a:ext cx="306019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Models (UML)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Activity Diagrams</a:t>
            </a:r>
          </a:p>
          <a:p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State/Transition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Models the logical</a:t>
            </a:r>
            <a:br>
              <a:rPr lang="en-US" sz="2000" dirty="0" smtClean="0"/>
            </a:br>
            <a:r>
              <a:rPr lang="en-US" sz="2000" dirty="0" smtClean="0"/>
              <a:t>flow (of interaction)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Focus on which activities</a:t>
            </a:r>
            <a:br>
              <a:rPr lang="en-US" sz="2000" dirty="0" smtClean="0"/>
            </a:br>
            <a:r>
              <a:rPr lang="en-US" sz="2000" dirty="0" smtClean="0"/>
              <a:t>can be performed in</a:t>
            </a:r>
            <a:br>
              <a:rPr lang="en-US" sz="2000" dirty="0" smtClean="0"/>
            </a:br>
            <a:r>
              <a:rPr lang="en-US" sz="2000" dirty="0" smtClean="0"/>
              <a:t>which order and under</a:t>
            </a:r>
            <a:br>
              <a:rPr lang="en-US" sz="2000" dirty="0" smtClean="0"/>
            </a:br>
            <a:r>
              <a:rPr lang="en-US" sz="2000" dirty="0" smtClean="0"/>
              <a:t>which constraints […]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Overview character</a:t>
            </a:r>
            <a:br>
              <a:rPr lang="en-US" sz="2000" dirty="0" smtClean="0"/>
            </a:br>
            <a:r>
              <a:rPr lang="en-US" sz="2000" dirty="0" smtClean="0"/>
              <a:t>-&gt; shows the whole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http://www.jot.fm/issues/issue_2005_11/article5/images/figur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054" y="1268413"/>
            <a:ext cx="53435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 rot="16200000">
            <a:off x="7148502" y="2615852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Image </a:t>
            </a:r>
            <a:r>
              <a:rPr lang="de-DE" sz="1400" dirty="0" err="1" smtClean="0"/>
              <a:t>taken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Garcia et al. 2003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775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</a:t>
            </a:r>
            <a:r>
              <a:rPr lang="en-US" dirty="0"/>
              <a:t>Models (UML)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Sequence Diagrams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Lifeline </a:t>
            </a:r>
            <a:r>
              <a:rPr lang="en-US" sz="2000" dirty="0"/>
              <a:t>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Models </a:t>
            </a:r>
            <a:r>
              <a:rPr lang="en-US" sz="2000" dirty="0" smtClean="0"/>
              <a:t>interaction</a:t>
            </a:r>
            <a:br>
              <a:rPr lang="en-US" sz="2000" dirty="0" smtClean="0"/>
            </a:br>
            <a:r>
              <a:rPr lang="en-US" sz="2000" dirty="0" smtClean="0"/>
              <a:t>between components</a:t>
            </a:r>
            <a:br>
              <a:rPr lang="en-US" sz="2000" dirty="0" smtClean="0"/>
            </a:br>
            <a:r>
              <a:rPr lang="en-US" sz="2000" dirty="0" smtClean="0"/>
              <a:t>as event sequences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sequence can be</a:t>
            </a:r>
            <a:br>
              <a:rPr lang="en-US" sz="2000" dirty="0" smtClean="0"/>
            </a:br>
            <a:r>
              <a:rPr lang="en-US" sz="2000" dirty="0" smtClean="0"/>
              <a:t>seen as a path through</a:t>
            </a:r>
            <a:br>
              <a:rPr lang="en-US" sz="2000" dirty="0" smtClean="0"/>
            </a:br>
            <a:r>
              <a:rPr lang="en-US" sz="2000" dirty="0" smtClean="0"/>
              <a:t>the activity diagram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Detail character</a:t>
            </a:r>
            <a:br>
              <a:rPr lang="en-US" sz="2000" dirty="0" smtClean="0"/>
            </a:br>
            <a:r>
              <a:rPr lang="en-US" sz="2000" dirty="0" smtClean="0"/>
              <a:t>-&gt; shows one flow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 descr="http://www.jot.fm/issues/issue_2005_11/article5/images/figur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6767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 rot="16200000">
            <a:off x="6930391" y="428622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Image </a:t>
            </a:r>
            <a:r>
              <a:rPr lang="de-DE" sz="1400" dirty="0" err="1" smtClean="0"/>
              <a:t>taken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Garcia et al. 2003</a:t>
            </a:r>
            <a:endParaRPr lang="de-DE" sz="1400" dirty="0"/>
          </a:p>
        </p:txBody>
      </p:sp>
      <p:sp>
        <p:nvSpPr>
          <p:cNvPr id="2" name="Pfeil nach unten 1"/>
          <p:cNvSpPr/>
          <p:nvPr/>
        </p:nvSpPr>
        <p:spPr>
          <a:xfrm>
            <a:off x="3588895" y="3422602"/>
            <a:ext cx="582700" cy="2304256"/>
          </a:xfrm>
          <a:prstGeom prst="downArrow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TIME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</a:t>
            </a:r>
            <a:r>
              <a:rPr lang="en-US" dirty="0"/>
              <a:t>Models (UML)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Overview</a:t>
            </a:r>
            <a:br>
              <a:rPr lang="en-US" dirty="0" smtClean="0"/>
            </a:br>
            <a:r>
              <a:rPr lang="en-US" dirty="0" smtClean="0"/>
              <a:t>Diagrams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Nested/Compounded Diagram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Combines Activity and Sequence</a:t>
            </a:r>
            <a:br>
              <a:rPr lang="en-US" sz="2200" dirty="0" smtClean="0"/>
            </a:br>
            <a:r>
              <a:rPr lang="en-US" sz="2200" dirty="0" smtClean="0"/>
              <a:t>Diagrams by embedding interaction</a:t>
            </a:r>
            <a:br>
              <a:rPr lang="en-US" sz="2200" dirty="0" smtClean="0"/>
            </a:br>
            <a:r>
              <a:rPr lang="en-US" sz="2200" dirty="0" smtClean="0"/>
              <a:t>for each activity 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Compartmentalization of</a:t>
            </a:r>
            <a:br>
              <a:rPr lang="en-US" sz="2200" dirty="0" smtClean="0"/>
            </a:br>
            <a:r>
              <a:rPr lang="en-US" sz="2200" dirty="0" smtClean="0"/>
              <a:t>Sequence Diagram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Overview &amp; Detail character</a:t>
            </a:r>
            <a:br>
              <a:rPr lang="en-US" sz="2200" dirty="0" smtClean="0"/>
            </a:br>
            <a:r>
              <a:rPr lang="en-US" sz="2200" dirty="0" smtClean="0"/>
              <a:t>combined -&gt; somewhat crowded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12</a:t>
            </a:fld>
            <a:endParaRPr lang="en-US" dirty="0"/>
          </a:p>
        </p:txBody>
      </p:sp>
      <p:pic>
        <p:nvPicPr>
          <p:cNvPr id="3074" name="Picture 2" descr="http://www.jot.fm/issues/issue_2005_11/article5/images/figure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8707" y="1259568"/>
            <a:ext cx="3356978" cy="508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6984776" cy="340149"/>
          </a:xfrm>
        </p:spPr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10" name="Textfeld 9"/>
          <p:cNvSpPr txBox="1"/>
          <p:nvPr/>
        </p:nvSpPr>
        <p:spPr>
          <a:xfrm rot="16200000">
            <a:off x="6902387" y="4510275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Image </a:t>
            </a:r>
            <a:r>
              <a:rPr lang="de-DE" sz="1400" dirty="0" err="1" smtClean="0"/>
              <a:t>taken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Garcia et al. 2003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081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13</a:t>
            </a:fld>
            <a:endParaRPr lang="en-US" dirty="0"/>
          </a:p>
        </p:txBody>
      </p:sp>
      <p:sp>
        <p:nvSpPr>
          <p:cNvPr id="50" name="Textfeld 9"/>
          <p:cNvSpPr txBox="1"/>
          <p:nvPr/>
        </p:nvSpPr>
        <p:spPr>
          <a:xfrm>
            <a:off x="763949" y="598009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  <p:sp>
        <p:nvSpPr>
          <p:cNvPr id="51" name="Freeform 50"/>
          <p:cNvSpPr/>
          <p:nvPr/>
        </p:nvSpPr>
        <p:spPr>
          <a:xfrm>
            <a:off x="2142986" y="2443149"/>
            <a:ext cx="6281442" cy="3830167"/>
          </a:xfrm>
          <a:custGeom>
            <a:avLst/>
            <a:gdLst>
              <a:gd name="connsiteX0" fmla="*/ 2329350 w 6281442"/>
              <a:gd name="connsiteY0" fmla="*/ 0 h 3830167"/>
              <a:gd name="connsiteX1" fmla="*/ 6165082 w 6281442"/>
              <a:gd name="connsiteY1" fmla="*/ 0 h 3830167"/>
              <a:gd name="connsiteX2" fmla="*/ 6281442 w 6281442"/>
              <a:gd name="connsiteY2" fmla="*/ 116360 h 3830167"/>
              <a:gd name="connsiteX3" fmla="*/ 6281442 w 6281442"/>
              <a:gd name="connsiteY3" fmla="*/ 3713807 h 3830167"/>
              <a:gd name="connsiteX4" fmla="*/ 6165082 w 6281442"/>
              <a:gd name="connsiteY4" fmla="*/ 3830167 h 3830167"/>
              <a:gd name="connsiteX5" fmla="*/ 2329350 w 6281442"/>
              <a:gd name="connsiteY5" fmla="*/ 3830167 h 3830167"/>
              <a:gd name="connsiteX6" fmla="*/ 2212990 w 6281442"/>
              <a:gd name="connsiteY6" fmla="*/ 3713807 h 3830167"/>
              <a:gd name="connsiteX7" fmla="*/ 2212990 w 6281442"/>
              <a:gd name="connsiteY7" fmla="*/ 985406 h 3830167"/>
              <a:gd name="connsiteX8" fmla="*/ 76402 w 6281442"/>
              <a:gd name="connsiteY8" fmla="*/ 985406 h 3830167"/>
              <a:gd name="connsiteX9" fmla="*/ 0 w 6281442"/>
              <a:gd name="connsiteY9" fmla="*/ 909004 h 3830167"/>
              <a:gd name="connsiteX10" fmla="*/ 0 w 6281442"/>
              <a:gd name="connsiteY10" fmla="*/ 603408 h 3830167"/>
              <a:gd name="connsiteX11" fmla="*/ 76402 w 6281442"/>
              <a:gd name="connsiteY11" fmla="*/ 527006 h 3830167"/>
              <a:gd name="connsiteX12" fmla="*/ 2212990 w 6281442"/>
              <a:gd name="connsiteY12" fmla="*/ 527006 h 3830167"/>
              <a:gd name="connsiteX13" fmla="*/ 2212990 w 6281442"/>
              <a:gd name="connsiteY13" fmla="*/ 116360 h 3830167"/>
              <a:gd name="connsiteX14" fmla="*/ 2329350 w 6281442"/>
              <a:gd name="connsiteY14" fmla="*/ 0 h 38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81442" h="3830167">
                <a:moveTo>
                  <a:pt x="2329350" y="0"/>
                </a:moveTo>
                <a:lnTo>
                  <a:pt x="6165082" y="0"/>
                </a:lnTo>
                <a:cubicBezTo>
                  <a:pt x="6229346" y="0"/>
                  <a:pt x="6281442" y="52096"/>
                  <a:pt x="6281442" y="116360"/>
                </a:cubicBezTo>
                <a:lnTo>
                  <a:pt x="6281442" y="3713807"/>
                </a:lnTo>
                <a:cubicBezTo>
                  <a:pt x="6281442" y="3778071"/>
                  <a:pt x="6229346" y="3830167"/>
                  <a:pt x="6165082" y="3830167"/>
                </a:cubicBezTo>
                <a:lnTo>
                  <a:pt x="2329350" y="3830167"/>
                </a:lnTo>
                <a:cubicBezTo>
                  <a:pt x="2265086" y="3830167"/>
                  <a:pt x="2212990" y="3778071"/>
                  <a:pt x="2212990" y="3713807"/>
                </a:cubicBezTo>
                <a:lnTo>
                  <a:pt x="2212990" y="985406"/>
                </a:lnTo>
                <a:lnTo>
                  <a:pt x="76402" y="985406"/>
                </a:lnTo>
                <a:cubicBezTo>
                  <a:pt x="34206" y="985406"/>
                  <a:pt x="0" y="951200"/>
                  <a:pt x="0" y="909004"/>
                </a:cubicBezTo>
                <a:lnTo>
                  <a:pt x="0" y="603408"/>
                </a:lnTo>
                <a:cubicBezTo>
                  <a:pt x="0" y="561212"/>
                  <a:pt x="34206" y="527006"/>
                  <a:pt x="76402" y="527006"/>
                </a:cubicBezTo>
                <a:lnTo>
                  <a:pt x="2212990" y="527006"/>
                </a:lnTo>
                <a:lnTo>
                  <a:pt x="2212990" y="116360"/>
                </a:lnTo>
                <a:cubicBezTo>
                  <a:pt x="2212990" y="52096"/>
                  <a:pt x="2265086" y="0"/>
                  <a:pt x="23293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683568" y="2276872"/>
            <a:ext cx="3420379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Dimensions</a:t>
            </a:r>
            <a:endParaRPr lang="en-US" dirty="0"/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1079612" y="3050992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WHY?</a:t>
            </a:r>
            <a:endParaRPr lang="en-US" kern="0" dirty="0"/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2267276" y="3061973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GOAL</a:t>
            </a:r>
            <a:endParaRPr lang="en-US" b="1" kern="0" dirty="0"/>
          </a:p>
        </p:txBody>
      </p:sp>
      <p:sp>
        <p:nvSpPr>
          <p:cNvPr id="55" name="TextBox 54"/>
          <p:cNvSpPr txBox="1"/>
          <p:nvPr/>
        </p:nvSpPr>
        <p:spPr>
          <a:xfrm>
            <a:off x="4860032" y="2672916"/>
            <a:ext cx="31683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Exploratory Analysis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hypothesis generation through undirected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Confirmatory Analysis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hypothesis testing through directed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Presentation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communication of confirmed analysis results</a:t>
            </a:r>
            <a:endParaRPr lang="en-US" sz="2000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6" name="Text Placeholder 3"/>
          <p:cNvSpPr txBox="1">
            <a:spLocks/>
          </p:cNvSpPr>
          <p:nvPr/>
        </p:nvSpPr>
        <p:spPr>
          <a:xfrm rot="5400000">
            <a:off x="7159175" y="3836875"/>
            <a:ext cx="3420380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1079612" y="3535216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HOW?</a:t>
            </a:r>
          </a:p>
        </p:txBody>
      </p:sp>
      <p:sp>
        <p:nvSpPr>
          <p:cNvPr id="58" name="Text Placeholder 2"/>
          <p:cNvSpPr txBox="1">
            <a:spLocks/>
          </p:cNvSpPr>
          <p:nvPr/>
        </p:nvSpPr>
        <p:spPr>
          <a:xfrm>
            <a:off x="1079612" y="4019440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WHAT?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1079612" y="4503664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6789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4" grpId="0"/>
      <p:bldP spid="56" grpId="0" build="p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42986" y="2443149"/>
            <a:ext cx="6281442" cy="3830167"/>
          </a:xfrm>
          <a:custGeom>
            <a:avLst/>
            <a:gdLst>
              <a:gd name="connsiteX0" fmla="*/ 2329350 w 6281442"/>
              <a:gd name="connsiteY0" fmla="*/ 0 h 3830167"/>
              <a:gd name="connsiteX1" fmla="*/ 6165082 w 6281442"/>
              <a:gd name="connsiteY1" fmla="*/ 0 h 3830167"/>
              <a:gd name="connsiteX2" fmla="*/ 6281442 w 6281442"/>
              <a:gd name="connsiteY2" fmla="*/ 116360 h 3830167"/>
              <a:gd name="connsiteX3" fmla="*/ 6281442 w 6281442"/>
              <a:gd name="connsiteY3" fmla="*/ 3713807 h 3830167"/>
              <a:gd name="connsiteX4" fmla="*/ 6165082 w 6281442"/>
              <a:gd name="connsiteY4" fmla="*/ 3830167 h 3830167"/>
              <a:gd name="connsiteX5" fmla="*/ 2329350 w 6281442"/>
              <a:gd name="connsiteY5" fmla="*/ 3830167 h 3830167"/>
              <a:gd name="connsiteX6" fmla="*/ 2212990 w 6281442"/>
              <a:gd name="connsiteY6" fmla="*/ 3713807 h 3830167"/>
              <a:gd name="connsiteX7" fmla="*/ 2212990 w 6281442"/>
              <a:gd name="connsiteY7" fmla="*/ 1462216 h 3830167"/>
              <a:gd name="connsiteX8" fmla="*/ 76402 w 6281442"/>
              <a:gd name="connsiteY8" fmla="*/ 1462216 h 3830167"/>
              <a:gd name="connsiteX9" fmla="*/ 0 w 6281442"/>
              <a:gd name="connsiteY9" fmla="*/ 1385814 h 3830167"/>
              <a:gd name="connsiteX10" fmla="*/ 0 w 6281442"/>
              <a:gd name="connsiteY10" fmla="*/ 1080218 h 3830167"/>
              <a:gd name="connsiteX11" fmla="*/ 76402 w 6281442"/>
              <a:gd name="connsiteY11" fmla="*/ 1003816 h 3830167"/>
              <a:gd name="connsiteX12" fmla="*/ 2212990 w 6281442"/>
              <a:gd name="connsiteY12" fmla="*/ 1003816 h 3830167"/>
              <a:gd name="connsiteX13" fmla="*/ 2212990 w 6281442"/>
              <a:gd name="connsiteY13" fmla="*/ 116360 h 3830167"/>
              <a:gd name="connsiteX14" fmla="*/ 2329350 w 6281442"/>
              <a:gd name="connsiteY14" fmla="*/ 0 h 38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81442" h="3830167">
                <a:moveTo>
                  <a:pt x="2329350" y="0"/>
                </a:moveTo>
                <a:lnTo>
                  <a:pt x="6165082" y="0"/>
                </a:lnTo>
                <a:cubicBezTo>
                  <a:pt x="6229346" y="0"/>
                  <a:pt x="6281442" y="52096"/>
                  <a:pt x="6281442" y="116360"/>
                </a:cubicBezTo>
                <a:lnTo>
                  <a:pt x="6281442" y="3713807"/>
                </a:lnTo>
                <a:cubicBezTo>
                  <a:pt x="6281442" y="3778071"/>
                  <a:pt x="6229346" y="3830167"/>
                  <a:pt x="6165082" y="3830167"/>
                </a:cubicBezTo>
                <a:lnTo>
                  <a:pt x="2329350" y="3830167"/>
                </a:lnTo>
                <a:cubicBezTo>
                  <a:pt x="2265086" y="3830167"/>
                  <a:pt x="2212990" y="3778071"/>
                  <a:pt x="2212990" y="3713807"/>
                </a:cubicBezTo>
                <a:lnTo>
                  <a:pt x="2212990" y="1462216"/>
                </a:lnTo>
                <a:lnTo>
                  <a:pt x="76402" y="1462216"/>
                </a:lnTo>
                <a:cubicBezTo>
                  <a:pt x="34206" y="1462216"/>
                  <a:pt x="0" y="1428010"/>
                  <a:pt x="0" y="1385814"/>
                </a:cubicBezTo>
                <a:lnTo>
                  <a:pt x="0" y="1080218"/>
                </a:lnTo>
                <a:cubicBezTo>
                  <a:pt x="0" y="1038022"/>
                  <a:pt x="34206" y="1003816"/>
                  <a:pt x="76402" y="1003816"/>
                </a:cubicBezTo>
                <a:lnTo>
                  <a:pt x="2212990" y="1003816"/>
                </a:lnTo>
                <a:lnTo>
                  <a:pt x="2212990" y="116360"/>
                </a:lnTo>
                <a:cubicBezTo>
                  <a:pt x="2212990" y="52096"/>
                  <a:pt x="2265086" y="0"/>
                  <a:pt x="23293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079612" y="3050992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WHY?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267276" y="3061973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GOAL</a:t>
            </a:r>
            <a:endParaRPr lang="en-US" b="1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079612" y="3535216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HOW?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67276" y="3546197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MEANS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16016" y="2672916"/>
            <a:ext cx="33843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Navigation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changes the scope or granularity of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(Re-)organization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adjusts the data by reducing</a:t>
            </a:r>
            <a:br>
              <a:rPr lang="en-US" sz="2000" i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or enriching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Relation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puts data in context by seeking similarities or differences</a:t>
            </a:r>
            <a:endParaRPr lang="en-US" sz="2000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1079612" y="4019440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WHAT?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1079612" y="4503664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WHERE?</a:t>
            </a:r>
          </a:p>
        </p:txBody>
      </p:sp>
      <p:sp>
        <p:nvSpPr>
          <p:cNvPr id="19" name="Textfeld 9"/>
          <p:cNvSpPr txBox="1"/>
          <p:nvPr/>
        </p:nvSpPr>
        <p:spPr>
          <a:xfrm>
            <a:off x="763949" y="598009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  <p:sp>
        <p:nvSpPr>
          <p:cNvPr id="20" name="Text Placeholder 3"/>
          <p:cNvSpPr txBox="1">
            <a:spLocks/>
          </p:cNvSpPr>
          <p:nvPr/>
        </p:nvSpPr>
        <p:spPr>
          <a:xfrm>
            <a:off x="683568" y="2276872"/>
            <a:ext cx="3420379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Dimensions</a:t>
            </a:r>
            <a:endParaRPr lang="en-US" dirty="0"/>
          </a:p>
        </p:txBody>
      </p:sp>
      <p:sp>
        <p:nvSpPr>
          <p:cNvPr id="21" name="Text Placeholder 3"/>
          <p:cNvSpPr txBox="1">
            <a:spLocks/>
          </p:cNvSpPr>
          <p:nvPr/>
        </p:nvSpPr>
        <p:spPr>
          <a:xfrm rot="5400000">
            <a:off x="7159175" y="3836875"/>
            <a:ext cx="3420380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42986" y="2443149"/>
            <a:ext cx="6281442" cy="3830167"/>
          </a:xfrm>
          <a:custGeom>
            <a:avLst/>
            <a:gdLst>
              <a:gd name="connsiteX0" fmla="*/ 2329350 w 6281442"/>
              <a:gd name="connsiteY0" fmla="*/ 0 h 3830167"/>
              <a:gd name="connsiteX1" fmla="*/ 6165082 w 6281442"/>
              <a:gd name="connsiteY1" fmla="*/ 0 h 3830167"/>
              <a:gd name="connsiteX2" fmla="*/ 6281442 w 6281442"/>
              <a:gd name="connsiteY2" fmla="*/ 116360 h 3830167"/>
              <a:gd name="connsiteX3" fmla="*/ 6281442 w 6281442"/>
              <a:gd name="connsiteY3" fmla="*/ 3713807 h 3830167"/>
              <a:gd name="connsiteX4" fmla="*/ 6165082 w 6281442"/>
              <a:gd name="connsiteY4" fmla="*/ 3830167 h 3830167"/>
              <a:gd name="connsiteX5" fmla="*/ 2329350 w 6281442"/>
              <a:gd name="connsiteY5" fmla="*/ 3830167 h 3830167"/>
              <a:gd name="connsiteX6" fmla="*/ 2212990 w 6281442"/>
              <a:gd name="connsiteY6" fmla="*/ 3713807 h 3830167"/>
              <a:gd name="connsiteX7" fmla="*/ 2212990 w 6281442"/>
              <a:gd name="connsiteY7" fmla="*/ 1957959 h 3830167"/>
              <a:gd name="connsiteX8" fmla="*/ 76402 w 6281442"/>
              <a:gd name="connsiteY8" fmla="*/ 1957959 h 3830167"/>
              <a:gd name="connsiteX9" fmla="*/ 0 w 6281442"/>
              <a:gd name="connsiteY9" fmla="*/ 1881557 h 3830167"/>
              <a:gd name="connsiteX10" fmla="*/ 0 w 6281442"/>
              <a:gd name="connsiteY10" fmla="*/ 1575961 h 3830167"/>
              <a:gd name="connsiteX11" fmla="*/ 76402 w 6281442"/>
              <a:gd name="connsiteY11" fmla="*/ 1499559 h 3830167"/>
              <a:gd name="connsiteX12" fmla="*/ 2212990 w 6281442"/>
              <a:gd name="connsiteY12" fmla="*/ 1499559 h 3830167"/>
              <a:gd name="connsiteX13" fmla="*/ 2212990 w 6281442"/>
              <a:gd name="connsiteY13" fmla="*/ 116360 h 3830167"/>
              <a:gd name="connsiteX14" fmla="*/ 2329350 w 6281442"/>
              <a:gd name="connsiteY14" fmla="*/ 0 h 38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81442" h="3830167">
                <a:moveTo>
                  <a:pt x="2329350" y="0"/>
                </a:moveTo>
                <a:lnTo>
                  <a:pt x="6165082" y="0"/>
                </a:lnTo>
                <a:cubicBezTo>
                  <a:pt x="6229346" y="0"/>
                  <a:pt x="6281442" y="52096"/>
                  <a:pt x="6281442" y="116360"/>
                </a:cubicBezTo>
                <a:lnTo>
                  <a:pt x="6281442" y="3713807"/>
                </a:lnTo>
                <a:cubicBezTo>
                  <a:pt x="6281442" y="3778071"/>
                  <a:pt x="6229346" y="3830167"/>
                  <a:pt x="6165082" y="3830167"/>
                </a:cubicBezTo>
                <a:lnTo>
                  <a:pt x="2329350" y="3830167"/>
                </a:lnTo>
                <a:cubicBezTo>
                  <a:pt x="2265086" y="3830167"/>
                  <a:pt x="2212990" y="3778071"/>
                  <a:pt x="2212990" y="3713807"/>
                </a:cubicBezTo>
                <a:lnTo>
                  <a:pt x="2212990" y="1957959"/>
                </a:lnTo>
                <a:lnTo>
                  <a:pt x="76402" y="1957959"/>
                </a:lnTo>
                <a:cubicBezTo>
                  <a:pt x="34206" y="1957959"/>
                  <a:pt x="0" y="1923753"/>
                  <a:pt x="0" y="1881557"/>
                </a:cubicBezTo>
                <a:lnTo>
                  <a:pt x="0" y="1575961"/>
                </a:lnTo>
                <a:cubicBezTo>
                  <a:pt x="0" y="1533765"/>
                  <a:pt x="34206" y="1499559"/>
                  <a:pt x="76402" y="1499559"/>
                </a:cubicBezTo>
                <a:lnTo>
                  <a:pt x="2212990" y="1499559"/>
                </a:lnTo>
                <a:lnTo>
                  <a:pt x="2212990" y="116360"/>
                </a:lnTo>
                <a:cubicBezTo>
                  <a:pt x="2212990" y="52096"/>
                  <a:pt x="2265086" y="0"/>
                  <a:pt x="23293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079612" y="3050992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WHY?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267276" y="3061973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GOAL</a:t>
            </a:r>
            <a:endParaRPr lang="en-US" b="1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079612" y="3535216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HOW?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67276" y="3546197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MEANS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079612" y="4019440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WHAT?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2267276" y="4030421"/>
            <a:ext cx="1872676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CHARACTERISTICS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0012" y="2960948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Low-level Characteristics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observations about data objects and data values</a:t>
            </a:r>
            <a:br>
              <a:rPr lang="en-US" sz="2000" i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	visual literacy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High-level Characteristics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complex patterns in the data</a:t>
            </a:r>
            <a:br>
              <a:rPr lang="en-US" sz="2000" i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	visual analysis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184068" y="4055866"/>
            <a:ext cx="43204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84068" y="5544230"/>
            <a:ext cx="43204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 txBox="1">
            <a:spLocks/>
          </p:cNvSpPr>
          <p:nvPr/>
        </p:nvSpPr>
        <p:spPr>
          <a:xfrm>
            <a:off x="1079612" y="4503664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WHERE?</a:t>
            </a:r>
          </a:p>
        </p:txBody>
      </p:sp>
      <p:sp>
        <p:nvSpPr>
          <p:cNvPr id="22" name="Textfeld 9"/>
          <p:cNvSpPr txBox="1"/>
          <p:nvPr/>
        </p:nvSpPr>
        <p:spPr>
          <a:xfrm>
            <a:off x="763949" y="598009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83568" y="2276872"/>
            <a:ext cx="3420379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Dimensions</a:t>
            </a:r>
            <a:endParaRPr lang="en-US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 rot="5400000">
            <a:off x="7159175" y="3836875"/>
            <a:ext cx="3420380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6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42986" y="2443149"/>
            <a:ext cx="6281442" cy="3830167"/>
          </a:xfrm>
          <a:custGeom>
            <a:avLst/>
            <a:gdLst>
              <a:gd name="connsiteX0" fmla="*/ 2329350 w 6281442"/>
              <a:gd name="connsiteY0" fmla="*/ 0 h 3830167"/>
              <a:gd name="connsiteX1" fmla="*/ 6165082 w 6281442"/>
              <a:gd name="connsiteY1" fmla="*/ 0 h 3830167"/>
              <a:gd name="connsiteX2" fmla="*/ 6281442 w 6281442"/>
              <a:gd name="connsiteY2" fmla="*/ 116360 h 3830167"/>
              <a:gd name="connsiteX3" fmla="*/ 6281442 w 6281442"/>
              <a:gd name="connsiteY3" fmla="*/ 3713807 h 3830167"/>
              <a:gd name="connsiteX4" fmla="*/ 6165082 w 6281442"/>
              <a:gd name="connsiteY4" fmla="*/ 3830167 h 3830167"/>
              <a:gd name="connsiteX5" fmla="*/ 2329350 w 6281442"/>
              <a:gd name="connsiteY5" fmla="*/ 3830167 h 3830167"/>
              <a:gd name="connsiteX6" fmla="*/ 2212990 w 6281442"/>
              <a:gd name="connsiteY6" fmla="*/ 3713807 h 3830167"/>
              <a:gd name="connsiteX7" fmla="*/ 2212990 w 6281442"/>
              <a:gd name="connsiteY7" fmla="*/ 2426011 h 3830167"/>
              <a:gd name="connsiteX8" fmla="*/ 76402 w 6281442"/>
              <a:gd name="connsiteY8" fmla="*/ 2426011 h 3830167"/>
              <a:gd name="connsiteX9" fmla="*/ 0 w 6281442"/>
              <a:gd name="connsiteY9" fmla="*/ 2349609 h 3830167"/>
              <a:gd name="connsiteX10" fmla="*/ 0 w 6281442"/>
              <a:gd name="connsiteY10" fmla="*/ 2044013 h 3830167"/>
              <a:gd name="connsiteX11" fmla="*/ 76402 w 6281442"/>
              <a:gd name="connsiteY11" fmla="*/ 1967611 h 3830167"/>
              <a:gd name="connsiteX12" fmla="*/ 2212990 w 6281442"/>
              <a:gd name="connsiteY12" fmla="*/ 1967611 h 3830167"/>
              <a:gd name="connsiteX13" fmla="*/ 2212990 w 6281442"/>
              <a:gd name="connsiteY13" fmla="*/ 116360 h 3830167"/>
              <a:gd name="connsiteX14" fmla="*/ 2329350 w 6281442"/>
              <a:gd name="connsiteY14" fmla="*/ 0 h 38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81442" h="3830167">
                <a:moveTo>
                  <a:pt x="2329350" y="0"/>
                </a:moveTo>
                <a:lnTo>
                  <a:pt x="6165082" y="0"/>
                </a:lnTo>
                <a:cubicBezTo>
                  <a:pt x="6229346" y="0"/>
                  <a:pt x="6281442" y="52096"/>
                  <a:pt x="6281442" y="116360"/>
                </a:cubicBezTo>
                <a:lnTo>
                  <a:pt x="6281442" y="3713807"/>
                </a:lnTo>
                <a:cubicBezTo>
                  <a:pt x="6281442" y="3778071"/>
                  <a:pt x="6229346" y="3830167"/>
                  <a:pt x="6165082" y="3830167"/>
                </a:cubicBezTo>
                <a:lnTo>
                  <a:pt x="2329350" y="3830167"/>
                </a:lnTo>
                <a:cubicBezTo>
                  <a:pt x="2265086" y="3830167"/>
                  <a:pt x="2212990" y="3778071"/>
                  <a:pt x="2212990" y="3713807"/>
                </a:cubicBezTo>
                <a:lnTo>
                  <a:pt x="2212990" y="2426011"/>
                </a:lnTo>
                <a:lnTo>
                  <a:pt x="76402" y="2426011"/>
                </a:lnTo>
                <a:cubicBezTo>
                  <a:pt x="34206" y="2426011"/>
                  <a:pt x="0" y="2391805"/>
                  <a:pt x="0" y="2349609"/>
                </a:cubicBezTo>
                <a:lnTo>
                  <a:pt x="0" y="2044013"/>
                </a:lnTo>
                <a:cubicBezTo>
                  <a:pt x="0" y="2001817"/>
                  <a:pt x="34206" y="1967611"/>
                  <a:pt x="76402" y="1967611"/>
                </a:cubicBezTo>
                <a:lnTo>
                  <a:pt x="2212990" y="1967611"/>
                </a:lnTo>
                <a:lnTo>
                  <a:pt x="2212990" y="116360"/>
                </a:lnTo>
                <a:cubicBezTo>
                  <a:pt x="2212990" y="52096"/>
                  <a:pt x="2265086" y="0"/>
                  <a:pt x="23293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079612" y="3050992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WHY?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267276" y="3061973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GOAL</a:t>
            </a:r>
            <a:endParaRPr lang="en-US" b="1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079612" y="3535216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HOW?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67276" y="3546197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MEANS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079612" y="4019440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WHAT?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2267276" y="4030421"/>
            <a:ext cx="1872676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CHARACTERISTICS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1079612" y="4503664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WHERE?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267276" y="4514645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TARGET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2768729"/>
            <a:ext cx="33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Attribute Relations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linking data objects to their attribute values – in particular: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i="1" dirty="0" smtClean="0">
              <a:solidFill>
                <a:schemeClr val="accent1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Temporal Relations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Spatial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Structural Relations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linking data objects with</a:t>
            </a:r>
            <a:br>
              <a:rPr lang="en-US" sz="2000" i="1" dirty="0" smtClean="0">
                <a:solidFill>
                  <a:schemeClr val="accent1"/>
                </a:solidFill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each other</a:t>
            </a:r>
          </a:p>
        </p:txBody>
      </p:sp>
      <p:sp>
        <p:nvSpPr>
          <p:cNvPr id="21" name="Textfeld 9"/>
          <p:cNvSpPr txBox="1"/>
          <p:nvPr/>
        </p:nvSpPr>
        <p:spPr>
          <a:xfrm>
            <a:off x="763949" y="598009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683568" y="2276872"/>
            <a:ext cx="3420379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Dimensions</a:t>
            </a:r>
            <a:endParaRPr lang="en-US" dirty="0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 rot="5400000">
            <a:off x="7159175" y="3836875"/>
            <a:ext cx="3420380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2142986" y="2443149"/>
            <a:ext cx="6281442" cy="3830167"/>
          </a:xfrm>
          <a:custGeom>
            <a:avLst/>
            <a:gdLst>
              <a:gd name="connsiteX0" fmla="*/ 2329350 w 6281442"/>
              <a:gd name="connsiteY0" fmla="*/ 0 h 3830167"/>
              <a:gd name="connsiteX1" fmla="*/ 6165082 w 6281442"/>
              <a:gd name="connsiteY1" fmla="*/ 0 h 3830167"/>
              <a:gd name="connsiteX2" fmla="*/ 6281442 w 6281442"/>
              <a:gd name="connsiteY2" fmla="*/ 116360 h 3830167"/>
              <a:gd name="connsiteX3" fmla="*/ 6281442 w 6281442"/>
              <a:gd name="connsiteY3" fmla="*/ 3713807 h 3830167"/>
              <a:gd name="connsiteX4" fmla="*/ 6165082 w 6281442"/>
              <a:gd name="connsiteY4" fmla="*/ 3830167 h 3830167"/>
              <a:gd name="connsiteX5" fmla="*/ 2329350 w 6281442"/>
              <a:gd name="connsiteY5" fmla="*/ 3830167 h 3830167"/>
              <a:gd name="connsiteX6" fmla="*/ 2212990 w 6281442"/>
              <a:gd name="connsiteY6" fmla="*/ 3713807 h 3830167"/>
              <a:gd name="connsiteX7" fmla="*/ 2212990 w 6281442"/>
              <a:gd name="connsiteY7" fmla="*/ 2920415 h 3830167"/>
              <a:gd name="connsiteX8" fmla="*/ 76402 w 6281442"/>
              <a:gd name="connsiteY8" fmla="*/ 2920415 h 3830167"/>
              <a:gd name="connsiteX9" fmla="*/ 0 w 6281442"/>
              <a:gd name="connsiteY9" fmla="*/ 2844013 h 3830167"/>
              <a:gd name="connsiteX10" fmla="*/ 0 w 6281442"/>
              <a:gd name="connsiteY10" fmla="*/ 2538417 h 3830167"/>
              <a:gd name="connsiteX11" fmla="*/ 76402 w 6281442"/>
              <a:gd name="connsiteY11" fmla="*/ 2462015 h 3830167"/>
              <a:gd name="connsiteX12" fmla="*/ 2212990 w 6281442"/>
              <a:gd name="connsiteY12" fmla="*/ 2462015 h 3830167"/>
              <a:gd name="connsiteX13" fmla="*/ 2212990 w 6281442"/>
              <a:gd name="connsiteY13" fmla="*/ 116360 h 3830167"/>
              <a:gd name="connsiteX14" fmla="*/ 2329350 w 6281442"/>
              <a:gd name="connsiteY14" fmla="*/ 0 h 38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81442" h="3830167">
                <a:moveTo>
                  <a:pt x="2329350" y="0"/>
                </a:moveTo>
                <a:lnTo>
                  <a:pt x="6165082" y="0"/>
                </a:lnTo>
                <a:cubicBezTo>
                  <a:pt x="6229346" y="0"/>
                  <a:pt x="6281442" y="52096"/>
                  <a:pt x="6281442" y="116360"/>
                </a:cubicBezTo>
                <a:lnTo>
                  <a:pt x="6281442" y="3713807"/>
                </a:lnTo>
                <a:cubicBezTo>
                  <a:pt x="6281442" y="3778071"/>
                  <a:pt x="6229346" y="3830167"/>
                  <a:pt x="6165082" y="3830167"/>
                </a:cubicBezTo>
                <a:lnTo>
                  <a:pt x="2329350" y="3830167"/>
                </a:lnTo>
                <a:cubicBezTo>
                  <a:pt x="2265086" y="3830167"/>
                  <a:pt x="2212990" y="3778071"/>
                  <a:pt x="2212990" y="3713807"/>
                </a:cubicBezTo>
                <a:lnTo>
                  <a:pt x="2212990" y="2920415"/>
                </a:lnTo>
                <a:lnTo>
                  <a:pt x="76402" y="2920415"/>
                </a:lnTo>
                <a:cubicBezTo>
                  <a:pt x="34206" y="2920415"/>
                  <a:pt x="0" y="2886209"/>
                  <a:pt x="0" y="2844013"/>
                </a:cubicBezTo>
                <a:lnTo>
                  <a:pt x="0" y="2538417"/>
                </a:lnTo>
                <a:cubicBezTo>
                  <a:pt x="0" y="2496221"/>
                  <a:pt x="34206" y="2462015"/>
                  <a:pt x="76402" y="2462015"/>
                </a:cubicBezTo>
                <a:lnTo>
                  <a:pt x="2212990" y="2462015"/>
                </a:lnTo>
                <a:lnTo>
                  <a:pt x="2212990" y="116360"/>
                </a:lnTo>
                <a:cubicBezTo>
                  <a:pt x="2212990" y="52096"/>
                  <a:pt x="2265086" y="0"/>
                  <a:pt x="2329350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079612" y="3050992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WHY?</a:t>
            </a:r>
            <a:endParaRPr lang="en-US" kern="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267276" y="3061973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GOAL</a:t>
            </a:r>
            <a:endParaRPr lang="en-US" b="1" kern="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1079612" y="3535216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HOW?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2267276" y="3546197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MEANS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079612" y="4019440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WHAT?</a:t>
            </a: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2267276" y="4030421"/>
            <a:ext cx="1872676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CHARACTERISTICS</a:t>
            </a: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1079612" y="4503664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212400" indent="-212400">
              <a:buFont typeface="Arial" panose="020B0604020202020204" pitchFamily="34" charset="0"/>
              <a:buChar char="•"/>
            </a:pPr>
            <a:r>
              <a:rPr lang="en-US" kern="0" dirty="0" smtClean="0"/>
              <a:t>WHERE?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267276" y="4514645"/>
            <a:ext cx="1080000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TARGET</a:t>
            </a: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267276" y="4998869"/>
            <a:ext cx="1324232" cy="3060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0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/>
              <a:t>CARDINALITY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6016" y="2958041"/>
            <a:ext cx="34563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Single Instance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for highlighting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Multiple Instances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for showing data in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All Instances</a:t>
            </a:r>
            <a:br>
              <a:rPr lang="en-US" dirty="0" smtClean="0">
                <a:latin typeface="+mn-lt"/>
              </a:rPr>
            </a:br>
            <a:r>
              <a:rPr lang="en-US" sz="2000" i="1" dirty="0" smtClean="0">
                <a:solidFill>
                  <a:schemeClr val="accent1"/>
                </a:solidFill>
                <a:latin typeface="+mn-lt"/>
              </a:rPr>
              <a:t>for getting a complete overview</a:t>
            </a:r>
            <a:endParaRPr lang="en-US" sz="2000" i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2" name="Textfeld 9"/>
          <p:cNvSpPr txBox="1"/>
          <p:nvPr/>
        </p:nvSpPr>
        <p:spPr>
          <a:xfrm>
            <a:off x="763949" y="598009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  <p:sp>
        <p:nvSpPr>
          <p:cNvPr id="23" name="Text Placeholder 3"/>
          <p:cNvSpPr txBox="1">
            <a:spLocks/>
          </p:cNvSpPr>
          <p:nvPr/>
        </p:nvSpPr>
        <p:spPr>
          <a:xfrm>
            <a:off x="683568" y="2276872"/>
            <a:ext cx="3420379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Dimensions</a:t>
            </a:r>
            <a:endParaRPr lang="en-US" dirty="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 rot="5400000">
            <a:off x="7159175" y="3836875"/>
            <a:ext cx="3420380" cy="3651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1375862" y="3580881"/>
            <a:ext cx="144016" cy="2232248"/>
            <a:chOff x="3347864" y="3537012"/>
            <a:chExt cx="144016" cy="2232248"/>
          </a:xfrm>
        </p:grpSpPr>
        <p:cxnSp>
          <p:nvCxnSpPr>
            <p:cNvPr id="9" name="Straight Arrow Connector 5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62"/>
          <p:cNvSpPr txBox="1"/>
          <p:nvPr/>
        </p:nvSpPr>
        <p:spPr>
          <a:xfrm>
            <a:off x="2592758" y="5837202"/>
            <a:ext cx="104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MEANS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1049577" y="5817713"/>
            <a:ext cx="7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GOAL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5990661" y="5837202"/>
            <a:ext cx="10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TARGET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69"/>
          <p:cNvSpPr txBox="1"/>
          <p:nvPr/>
        </p:nvSpPr>
        <p:spPr>
          <a:xfrm>
            <a:off x="7319829" y="5817713"/>
            <a:ext cx="15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CARDINALITY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3044651" y="3580881"/>
            <a:ext cx="144016" cy="2232248"/>
            <a:chOff x="3347864" y="3537012"/>
            <a:chExt cx="144016" cy="2232248"/>
          </a:xfrm>
        </p:grpSpPr>
        <p:cxnSp>
          <p:nvCxnSpPr>
            <p:cNvPr id="18" name="Straight Arrow Connector 72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3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4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5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6"/>
          <p:cNvGrpSpPr/>
          <p:nvPr/>
        </p:nvGrpSpPr>
        <p:grpSpPr>
          <a:xfrm>
            <a:off x="4713440" y="3580881"/>
            <a:ext cx="144016" cy="2232248"/>
            <a:chOff x="3347864" y="3537012"/>
            <a:chExt cx="144016" cy="2232248"/>
          </a:xfrm>
        </p:grpSpPr>
        <p:cxnSp>
          <p:nvCxnSpPr>
            <p:cNvPr id="23" name="Straight Arrow Connector 7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9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0"/>
          <p:cNvGrpSpPr/>
          <p:nvPr/>
        </p:nvGrpSpPr>
        <p:grpSpPr>
          <a:xfrm>
            <a:off x="6382229" y="3580881"/>
            <a:ext cx="144016" cy="2232248"/>
            <a:chOff x="3347864" y="3537012"/>
            <a:chExt cx="144016" cy="2232248"/>
          </a:xfrm>
        </p:grpSpPr>
        <p:cxnSp>
          <p:nvCxnSpPr>
            <p:cNvPr id="27" name="Straight Arrow Connector 81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2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3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4"/>
          <p:cNvGrpSpPr/>
          <p:nvPr/>
        </p:nvGrpSpPr>
        <p:grpSpPr>
          <a:xfrm>
            <a:off x="8051018" y="3580881"/>
            <a:ext cx="144016" cy="2232248"/>
            <a:chOff x="3347864" y="3537012"/>
            <a:chExt cx="144016" cy="2232248"/>
          </a:xfrm>
        </p:grpSpPr>
        <p:cxnSp>
          <p:nvCxnSpPr>
            <p:cNvPr id="31" name="Straight Arrow Connector 85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8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9"/>
          <p:cNvSpPr txBox="1"/>
          <p:nvPr/>
        </p:nvSpPr>
        <p:spPr>
          <a:xfrm>
            <a:off x="3695917" y="5837202"/>
            <a:ext cx="217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CHARACTERISTICS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389211" y="5405169"/>
            <a:ext cx="10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Exploration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7" name="TextBox 103"/>
          <p:cNvSpPr txBox="1"/>
          <p:nvPr/>
        </p:nvSpPr>
        <p:spPr>
          <a:xfrm>
            <a:off x="251520" y="4487415"/>
            <a:ext cx="1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Confirmation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8" name="TextBox 104"/>
          <p:cNvSpPr txBox="1"/>
          <p:nvPr/>
        </p:nvSpPr>
        <p:spPr>
          <a:xfrm>
            <a:off x="251520" y="3573016"/>
            <a:ext cx="11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Presentation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9" name="TextBox 105"/>
          <p:cNvSpPr txBox="1"/>
          <p:nvPr/>
        </p:nvSpPr>
        <p:spPr>
          <a:xfrm>
            <a:off x="7137576" y="358408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All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7092962" y="4518225"/>
            <a:ext cx="101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Multiple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7106849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Single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2130470" y="5415862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Navigation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3" name="TextBox 109"/>
          <p:cNvSpPr txBox="1"/>
          <p:nvPr/>
        </p:nvSpPr>
        <p:spPr>
          <a:xfrm>
            <a:off x="1656358" y="4497600"/>
            <a:ext cx="144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(Re-)organization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4" name="TextBox 110"/>
          <p:cNvSpPr txBox="1"/>
          <p:nvPr/>
        </p:nvSpPr>
        <p:spPr>
          <a:xfrm>
            <a:off x="2077698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Relation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5" name="TextBox 111"/>
          <p:cNvSpPr txBox="1"/>
          <p:nvPr/>
        </p:nvSpPr>
        <p:spPr>
          <a:xfrm>
            <a:off x="3744555" y="3567455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High-Level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6" name="TextBox 112"/>
          <p:cNvSpPr txBox="1"/>
          <p:nvPr/>
        </p:nvSpPr>
        <p:spPr>
          <a:xfrm>
            <a:off x="3713828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Low-Level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7" name="TextBox 113"/>
          <p:cNvSpPr txBox="1"/>
          <p:nvPr/>
        </p:nvSpPr>
        <p:spPr>
          <a:xfrm>
            <a:off x="5449386" y="541763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Attributes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8" name="TextBox 114"/>
          <p:cNvSpPr txBox="1"/>
          <p:nvPr/>
        </p:nvSpPr>
        <p:spPr>
          <a:xfrm>
            <a:off x="5403014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Structure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538427" y="2183788"/>
            <a:ext cx="7849997" cy="726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Example: undirected search for a trend among all available temperature attribute values</a:t>
            </a:r>
          </a:p>
          <a:p>
            <a:r>
              <a:rPr lang="en-US" sz="1900" i="1" dirty="0" smtClean="0">
                <a:solidFill>
                  <a:srgbClr val="8C0000"/>
                </a:solidFill>
              </a:rPr>
              <a:t>(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exploration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navigation(search)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high-level(trend)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attribute(temperature)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1900" i="1" dirty="0" smtClean="0">
                <a:solidFill>
                  <a:srgbClr val="8C0000"/>
                </a:solidFill>
              </a:rPr>
              <a:t>)</a:t>
            </a:r>
            <a:endParaRPr lang="en-US" sz="1900" i="1" dirty="0">
              <a:solidFill>
                <a:srgbClr val="8C0000"/>
              </a:solidFill>
            </a:endParaRPr>
          </a:p>
        </p:txBody>
      </p:sp>
      <p:sp>
        <p:nvSpPr>
          <p:cNvPr id="50" name="Textfeld 9"/>
          <p:cNvSpPr txBox="1"/>
          <p:nvPr/>
        </p:nvSpPr>
        <p:spPr>
          <a:xfrm rot="16200000">
            <a:off x="7190419" y="377128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2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1375862" y="3580881"/>
            <a:ext cx="144016" cy="2232248"/>
            <a:chOff x="3347864" y="3537012"/>
            <a:chExt cx="144016" cy="2232248"/>
          </a:xfrm>
        </p:grpSpPr>
        <p:cxnSp>
          <p:nvCxnSpPr>
            <p:cNvPr id="9" name="Straight Arrow Connector 5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62"/>
          <p:cNvSpPr txBox="1"/>
          <p:nvPr/>
        </p:nvSpPr>
        <p:spPr>
          <a:xfrm>
            <a:off x="2592758" y="5837202"/>
            <a:ext cx="104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MEANS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1049577" y="5817713"/>
            <a:ext cx="7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GOAL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5990661" y="5837202"/>
            <a:ext cx="10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TARGET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69"/>
          <p:cNvSpPr txBox="1"/>
          <p:nvPr/>
        </p:nvSpPr>
        <p:spPr>
          <a:xfrm>
            <a:off x="7319829" y="5817713"/>
            <a:ext cx="15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CARDINALITY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3044651" y="3580881"/>
            <a:ext cx="144016" cy="2232248"/>
            <a:chOff x="3347864" y="3537012"/>
            <a:chExt cx="144016" cy="2232248"/>
          </a:xfrm>
        </p:grpSpPr>
        <p:cxnSp>
          <p:nvCxnSpPr>
            <p:cNvPr id="18" name="Straight Arrow Connector 72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3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4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5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6"/>
          <p:cNvGrpSpPr/>
          <p:nvPr/>
        </p:nvGrpSpPr>
        <p:grpSpPr>
          <a:xfrm>
            <a:off x="4713440" y="3580881"/>
            <a:ext cx="144016" cy="2232248"/>
            <a:chOff x="3347864" y="3537012"/>
            <a:chExt cx="144016" cy="2232248"/>
          </a:xfrm>
        </p:grpSpPr>
        <p:cxnSp>
          <p:nvCxnSpPr>
            <p:cNvPr id="23" name="Straight Arrow Connector 7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9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0"/>
          <p:cNvGrpSpPr/>
          <p:nvPr/>
        </p:nvGrpSpPr>
        <p:grpSpPr>
          <a:xfrm>
            <a:off x="6382229" y="3580881"/>
            <a:ext cx="144016" cy="2232248"/>
            <a:chOff x="3347864" y="3537012"/>
            <a:chExt cx="144016" cy="2232248"/>
          </a:xfrm>
        </p:grpSpPr>
        <p:cxnSp>
          <p:nvCxnSpPr>
            <p:cNvPr id="27" name="Straight Arrow Connector 81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2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3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4"/>
          <p:cNvGrpSpPr/>
          <p:nvPr/>
        </p:nvGrpSpPr>
        <p:grpSpPr>
          <a:xfrm>
            <a:off x="8051018" y="3580881"/>
            <a:ext cx="144016" cy="2232248"/>
            <a:chOff x="3347864" y="3537012"/>
            <a:chExt cx="144016" cy="2232248"/>
          </a:xfrm>
        </p:grpSpPr>
        <p:cxnSp>
          <p:nvCxnSpPr>
            <p:cNvPr id="31" name="Straight Arrow Connector 85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8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9"/>
          <p:cNvSpPr txBox="1"/>
          <p:nvPr/>
        </p:nvSpPr>
        <p:spPr>
          <a:xfrm>
            <a:off x="3695917" y="5837202"/>
            <a:ext cx="217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CHARACTERISTICS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389211" y="5405169"/>
            <a:ext cx="10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Exploration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37" name="TextBox 103"/>
          <p:cNvSpPr txBox="1"/>
          <p:nvPr/>
        </p:nvSpPr>
        <p:spPr>
          <a:xfrm>
            <a:off x="251520" y="4487415"/>
            <a:ext cx="1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Confirmation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8" name="TextBox 104"/>
          <p:cNvSpPr txBox="1"/>
          <p:nvPr/>
        </p:nvSpPr>
        <p:spPr>
          <a:xfrm>
            <a:off x="251520" y="3573016"/>
            <a:ext cx="11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Presentation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9" name="TextBox 105"/>
          <p:cNvSpPr txBox="1"/>
          <p:nvPr/>
        </p:nvSpPr>
        <p:spPr>
          <a:xfrm>
            <a:off x="7137576" y="358408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All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7092962" y="4518225"/>
            <a:ext cx="101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Multiple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7106849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Single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2130470" y="5415862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Navigation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3" name="TextBox 109"/>
          <p:cNvSpPr txBox="1"/>
          <p:nvPr/>
        </p:nvSpPr>
        <p:spPr>
          <a:xfrm>
            <a:off x="1656358" y="4497600"/>
            <a:ext cx="144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(Re-)organization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4" name="TextBox 110"/>
          <p:cNvSpPr txBox="1"/>
          <p:nvPr/>
        </p:nvSpPr>
        <p:spPr>
          <a:xfrm>
            <a:off x="2077698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Relation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5" name="TextBox 111"/>
          <p:cNvSpPr txBox="1"/>
          <p:nvPr/>
        </p:nvSpPr>
        <p:spPr>
          <a:xfrm>
            <a:off x="3744555" y="3567455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High-Level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6" name="TextBox 112"/>
          <p:cNvSpPr txBox="1"/>
          <p:nvPr/>
        </p:nvSpPr>
        <p:spPr>
          <a:xfrm>
            <a:off x="3713828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Low-Level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7" name="TextBox 113"/>
          <p:cNvSpPr txBox="1"/>
          <p:nvPr/>
        </p:nvSpPr>
        <p:spPr>
          <a:xfrm>
            <a:off x="5449386" y="541763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Attributes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8" name="TextBox 114"/>
          <p:cNvSpPr txBox="1"/>
          <p:nvPr/>
        </p:nvSpPr>
        <p:spPr>
          <a:xfrm>
            <a:off x="5403014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Structure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538427" y="2183788"/>
            <a:ext cx="7849997" cy="726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Example: </a:t>
            </a:r>
            <a:r>
              <a:rPr lang="en-US" sz="2000" dirty="0" smtClean="0">
                <a:solidFill>
                  <a:srgbClr val="8C0000"/>
                </a:solidFill>
              </a:rPr>
              <a:t>undirected</a:t>
            </a:r>
            <a:r>
              <a:rPr lang="en-US" sz="2000" dirty="0" smtClean="0"/>
              <a:t> search for a trend among all available temperature attribute values</a:t>
            </a:r>
          </a:p>
          <a:p>
            <a:r>
              <a:rPr lang="en-US" sz="1900" i="1" dirty="0" smtClean="0">
                <a:solidFill>
                  <a:srgbClr val="8C0000"/>
                </a:solidFill>
              </a:rPr>
              <a:t>(exploration,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navigation(search)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high-level(trend)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attribute(temperature)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1900" i="1" dirty="0" smtClean="0">
                <a:solidFill>
                  <a:srgbClr val="8C0000"/>
                </a:solidFill>
              </a:rPr>
              <a:t>)</a:t>
            </a:r>
            <a:endParaRPr lang="en-US" sz="1900" i="1" dirty="0">
              <a:solidFill>
                <a:srgbClr val="8C0000"/>
              </a:solidFill>
            </a:endParaRPr>
          </a:p>
        </p:txBody>
      </p:sp>
      <p:sp>
        <p:nvSpPr>
          <p:cNvPr id="50" name="Textfeld 9"/>
          <p:cNvSpPr txBox="1"/>
          <p:nvPr/>
        </p:nvSpPr>
        <p:spPr>
          <a:xfrm rot="16200000">
            <a:off x="7190419" y="377128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31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II:</a:t>
            </a:r>
            <a:br>
              <a:rPr lang="en-US" dirty="0" smtClean="0"/>
            </a:br>
            <a:r>
              <a:rPr lang="en-US" dirty="0" smtClean="0"/>
              <a:t>Interaction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Speaker: Hans-Jörg Schulz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/>
              <a:t>VIS Tutorial: Opening the Black Box of Interaction in </a:t>
            </a:r>
            <a:r>
              <a:rPr lang="en-US" dirty="0" smtClean="0"/>
              <a:t>Visualization </a:t>
            </a:r>
            <a:r>
              <a:rPr lang="en-US" dirty="0"/>
              <a:t>– H.-J. </a:t>
            </a:r>
            <a:r>
              <a:rPr lang="en-US" dirty="0" smtClean="0"/>
              <a:t>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1375862" y="3580881"/>
            <a:ext cx="144016" cy="2232248"/>
            <a:chOff x="3347864" y="3537012"/>
            <a:chExt cx="144016" cy="2232248"/>
          </a:xfrm>
        </p:grpSpPr>
        <p:cxnSp>
          <p:nvCxnSpPr>
            <p:cNvPr id="9" name="Straight Arrow Connector 5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62"/>
          <p:cNvSpPr txBox="1"/>
          <p:nvPr/>
        </p:nvSpPr>
        <p:spPr>
          <a:xfrm>
            <a:off x="2592758" y="5837202"/>
            <a:ext cx="104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MEANS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1049577" y="5817713"/>
            <a:ext cx="7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GOAL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5990661" y="5837202"/>
            <a:ext cx="10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TARGET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69"/>
          <p:cNvSpPr txBox="1"/>
          <p:nvPr/>
        </p:nvSpPr>
        <p:spPr>
          <a:xfrm>
            <a:off x="7319829" y="5817713"/>
            <a:ext cx="15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CARDINALITY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3044651" y="3580881"/>
            <a:ext cx="144016" cy="2232248"/>
            <a:chOff x="3347864" y="3537012"/>
            <a:chExt cx="144016" cy="2232248"/>
          </a:xfrm>
        </p:grpSpPr>
        <p:cxnSp>
          <p:nvCxnSpPr>
            <p:cNvPr id="18" name="Straight Arrow Connector 72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3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4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5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6"/>
          <p:cNvGrpSpPr/>
          <p:nvPr/>
        </p:nvGrpSpPr>
        <p:grpSpPr>
          <a:xfrm>
            <a:off x="4713440" y="3580881"/>
            <a:ext cx="144016" cy="2232248"/>
            <a:chOff x="3347864" y="3537012"/>
            <a:chExt cx="144016" cy="2232248"/>
          </a:xfrm>
        </p:grpSpPr>
        <p:cxnSp>
          <p:nvCxnSpPr>
            <p:cNvPr id="23" name="Straight Arrow Connector 7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9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0"/>
          <p:cNvGrpSpPr/>
          <p:nvPr/>
        </p:nvGrpSpPr>
        <p:grpSpPr>
          <a:xfrm>
            <a:off x="6382229" y="3580881"/>
            <a:ext cx="144016" cy="2232248"/>
            <a:chOff x="3347864" y="3537012"/>
            <a:chExt cx="144016" cy="2232248"/>
          </a:xfrm>
        </p:grpSpPr>
        <p:cxnSp>
          <p:nvCxnSpPr>
            <p:cNvPr id="27" name="Straight Arrow Connector 81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2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3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4"/>
          <p:cNvGrpSpPr/>
          <p:nvPr/>
        </p:nvGrpSpPr>
        <p:grpSpPr>
          <a:xfrm>
            <a:off x="8051018" y="3580881"/>
            <a:ext cx="144016" cy="2232248"/>
            <a:chOff x="3347864" y="3537012"/>
            <a:chExt cx="144016" cy="2232248"/>
          </a:xfrm>
        </p:grpSpPr>
        <p:cxnSp>
          <p:nvCxnSpPr>
            <p:cNvPr id="31" name="Straight Arrow Connector 85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8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9"/>
          <p:cNvSpPr txBox="1"/>
          <p:nvPr/>
        </p:nvSpPr>
        <p:spPr>
          <a:xfrm>
            <a:off x="3695917" y="5837202"/>
            <a:ext cx="217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CHARACTERISTICS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389211" y="5405169"/>
            <a:ext cx="10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Exploration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37" name="TextBox 103"/>
          <p:cNvSpPr txBox="1"/>
          <p:nvPr/>
        </p:nvSpPr>
        <p:spPr>
          <a:xfrm>
            <a:off x="251520" y="4487415"/>
            <a:ext cx="1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Confirmation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8" name="TextBox 104"/>
          <p:cNvSpPr txBox="1"/>
          <p:nvPr/>
        </p:nvSpPr>
        <p:spPr>
          <a:xfrm>
            <a:off x="251520" y="3573016"/>
            <a:ext cx="11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Presentation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9" name="TextBox 105"/>
          <p:cNvSpPr txBox="1"/>
          <p:nvPr/>
        </p:nvSpPr>
        <p:spPr>
          <a:xfrm>
            <a:off x="7137576" y="358408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All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7092962" y="4518225"/>
            <a:ext cx="101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Multiple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7106849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Single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2130470" y="5415862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Navigation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3" name="TextBox 109"/>
          <p:cNvSpPr txBox="1"/>
          <p:nvPr/>
        </p:nvSpPr>
        <p:spPr>
          <a:xfrm>
            <a:off x="1656358" y="4497600"/>
            <a:ext cx="144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(Re-)organization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4" name="TextBox 110"/>
          <p:cNvSpPr txBox="1"/>
          <p:nvPr/>
        </p:nvSpPr>
        <p:spPr>
          <a:xfrm>
            <a:off x="2077698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Relation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5" name="TextBox 111"/>
          <p:cNvSpPr txBox="1"/>
          <p:nvPr/>
        </p:nvSpPr>
        <p:spPr>
          <a:xfrm>
            <a:off x="3744555" y="3567455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High-Level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6" name="TextBox 112"/>
          <p:cNvSpPr txBox="1"/>
          <p:nvPr/>
        </p:nvSpPr>
        <p:spPr>
          <a:xfrm>
            <a:off x="3713828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Low-Level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7" name="TextBox 113"/>
          <p:cNvSpPr txBox="1"/>
          <p:nvPr/>
        </p:nvSpPr>
        <p:spPr>
          <a:xfrm>
            <a:off x="5449386" y="541763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Attributes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8" name="TextBox 114"/>
          <p:cNvSpPr txBox="1"/>
          <p:nvPr/>
        </p:nvSpPr>
        <p:spPr>
          <a:xfrm>
            <a:off x="5403014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Structure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538427" y="2183788"/>
            <a:ext cx="7849997" cy="726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Example: undirected </a:t>
            </a:r>
            <a:r>
              <a:rPr lang="en-US" sz="2000" dirty="0" smtClean="0">
                <a:solidFill>
                  <a:srgbClr val="8C0000"/>
                </a:solidFill>
              </a:rPr>
              <a:t>search</a:t>
            </a:r>
            <a:r>
              <a:rPr lang="en-US" sz="2000" dirty="0" smtClean="0"/>
              <a:t> for a trend among all available temperature attribute values</a:t>
            </a:r>
          </a:p>
          <a:p>
            <a:r>
              <a:rPr lang="en-US" sz="1900" i="1" dirty="0" smtClean="0">
                <a:solidFill>
                  <a:srgbClr val="8C0000"/>
                </a:solidFill>
              </a:rPr>
              <a:t>(exploration, navigation(search),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high-level(trend)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attribute(temperature)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1900" i="1" dirty="0" smtClean="0">
                <a:solidFill>
                  <a:srgbClr val="8C0000"/>
                </a:solidFill>
              </a:rPr>
              <a:t>)</a:t>
            </a:r>
            <a:endParaRPr lang="en-US" sz="1900" i="1" dirty="0">
              <a:solidFill>
                <a:srgbClr val="8C0000"/>
              </a:solidFill>
            </a:endParaRPr>
          </a:p>
        </p:txBody>
      </p:sp>
      <p:sp>
        <p:nvSpPr>
          <p:cNvPr id="50" name="Textfeld 9"/>
          <p:cNvSpPr txBox="1"/>
          <p:nvPr/>
        </p:nvSpPr>
        <p:spPr>
          <a:xfrm rot="16200000">
            <a:off x="7190419" y="377128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11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1375862" y="3580881"/>
            <a:ext cx="144016" cy="2232248"/>
            <a:chOff x="3347864" y="3537012"/>
            <a:chExt cx="144016" cy="2232248"/>
          </a:xfrm>
        </p:grpSpPr>
        <p:cxnSp>
          <p:nvCxnSpPr>
            <p:cNvPr id="9" name="Straight Arrow Connector 5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62"/>
          <p:cNvSpPr txBox="1"/>
          <p:nvPr/>
        </p:nvSpPr>
        <p:spPr>
          <a:xfrm>
            <a:off x="2592758" y="5837202"/>
            <a:ext cx="104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MEANS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1049577" y="5817713"/>
            <a:ext cx="7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GOAL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5990661" y="5837202"/>
            <a:ext cx="10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TARGET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69"/>
          <p:cNvSpPr txBox="1"/>
          <p:nvPr/>
        </p:nvSpPr>
        <p:spPr>
          <a:xfrm>
            <a:off x="7319829" y="5817713"/>
            <a:ext cx="15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CARDINALITY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3044651" y="3580881"/>
            <a:ext cx="144016" cy="2232248"/>
            <a:chOff x="3347864" y="3537012"/>
            <a:chExt cx="144016" cy="2232248"/>
          </a:xfrm>
        </p:grpSpPr>
        <p:cxnSp>
          <p:nvCxnSpPr>
            <p:cNvPr id="18" name="Straight Arrow Connector 72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3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4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5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6"/>
          <p:cNvGrpSpPr/>
          <p:nvPr/>
        </p:nvGrpSpPr>
        <p:grpSpPr>
          <a:xfrm>
            <a:off x="4713440" y="3580881"/>
            <a:ext cx="144016" cy="2232248"/>
            <a:chOff x="3347864" y="3537012"/>
            <a:chExt cx="144016" cy="2232248"/>
          </a:xfrm>
        </p:grpSpPr>
        <p:cxnSp>
          <p:nvCxnSpPr>
            <p:cNvPr id="23" name="Straight Arrow Connector 7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9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0"/>
          <p:cNvGrpSpPr/>
          <p:nvPr/>
        </p:nvGrpSpPr>
        <p:grpSpPr>
          <a:xfrm>
            <a:off x="6382229" y="3580881"/>
            <a:ext cx="144016" cy="2232248"/>
            <a:chOff x="3347864" y="3537012"/>
            <a:chExt cx="144016" cy="2232248"/>
          </a:xfrm>
        </p:grpSpPr>
        <p:cxnSp>
          <p:nvCxnSpPr>
            <p:cNvPr id="27" name="Straight Arrow Connector 81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2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3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4"/>
          <p:cNvGrpSpPr/>
          <p:nvPr/>
        </p:nvGrpSpPr>
        <p:grpSpPr>
          <a:xfrm>
            <a:off x="8051018" y="3580881"/>
            <a:ext cx="144016" cy="2232248"/>
            <a:chOff x="3347864" y="3537012"/>
            <a:chExt cx="144016" cy="2232248"/>
          </a:xfrm>
        </p:grpSpPr>
        <p:cxnSp>
          <p:nvCxnSpPr>
            <p:cNvPr id="31" name="Straight Arrow Connector 85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8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9"/>
          <p:cNvSpPr txBox="1"/>
          <p:nvPr/>
        </p:nvSpPr>
        <p:spPr>
          <a:xfrm>
            <a:off x="3695917" y="5837202"/>
            <a:ext cx="217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CHARACTERISTICS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389211" y="5405169"/>
            <a:ext cx="10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Exploration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37" name="TextBox 103"/>
          <p:cNvSpPr txBox="1"/>
          <p:nvPr/>
        </p:nvSpPr>
        <p:spPr>
          <a:xfrm>
            <a:off x="251520" y="4487415"/>
            <a:ext cx="1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Confirmation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8" name="TextBox 104"/>
          <p:cNvSpPr txBox="1"/>
          <p:nvPr/>
        </p:nvSpPr>
        <p:spPr>
          <a:xfrm>
            <a:off x="251520" y="3573016"/>
            <a:ext cx="11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Presentation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9" name="TextBox 105"/>
          <p:cNvSpPr txBox="1"/>
          <p:nvPr/>
        </p:nvSpPr>
        <p:spPr>
          <a:xfrm>
            <a:off x="7137576" y="358408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All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7092962" y="4518225"/>
            <a:ext cx="101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Multiple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7106849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Single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2130470" y="5415862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Navigation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3" name="TextBox 109"/>
          <p:cNvSpPr txBox="1"/>
          <p:nvPr/>
        </p:nvSpPr>
        <p:spPr>
          <a:xfrm>
            <a:off x="1656358" y="4497600"/>
            <a:ext cx="144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(Re-)organization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4" name="TextBox 110"/>
          <p:cNvSpPr txBox="1"/>
          <p:nvPr/>
        </p:nvSpPr>
        <p:spPr>
          <a:xfrm>
            <a:off x="2077698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Relation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5" name="TextBox 111"/>
          <p:cNvSpPr txBox="1"/>
          <p:nvPr/>
        </p:nvSpPr>
        <p:spPr>
          <a:xfrm>
            <a:off x="3744555" y="3567455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High-Level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6" name="TextBox 112"/>
          <p:cNvSpPr txBox="1"/>
          <p:nvPr/>
        </p:nvSpPr>
        <p:spPr>
          <a:xfrm>
            <a:off x="3713828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Low-Level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7" name="TextBox 113"/>
          <p:cNvSpPr txBox="1"/>
          <p:nvPr/>
        </p:nvSpPr>
        <p:spPr>
          <a:xfrm>
            <a:off x="5449386" y="541763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Attributes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8" name="TextBox 114"/>
          <p:cNvSpPr txBox="1"/>
          <p:nvPr/>
        </p:nvSpPr>
        <p:spPr>
          <a:xfrm>
            <a:off x="5403014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Structure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538427" y="2183788"/>
            <a:ext cx="7849997" cy="726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Example: undirected search for a </a:t>
            </a:r>
            <a:r>
              <a:rPr lang="en-US" sz="2000" dirty="0" smtClean="0">
                <a:solidFill>
                  <a:srgbClr val="8C0000"/>
                </a:solidFill>
              </a:rPr>
              <a:t>trend</a:t>
            </a:r>
            <a:r>
              <a:rPr lang="en-US" sz="2000" dirty="0" smtClean="0"/>
              <a:t> among all available temperature attribute values</a:t>
            </a:r>
          </a:p>
          <a:p>
            <a:r>
              <a:rPr lang="en-US" sz="1900" i="1" dirty="0" smtClean="0">
                <a:solidFill>
                  <a:srgbClr val="8C0000"/>
                </a:solidFill>
              </a:rPr>
              <a:t>(exploration, navigation(search), high-level(trend),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attribute(temperature)</a:t>
            </a:r>
            <a:r>
              <a:rPr lang="en-US" sz="1900" i="1" dirty="0" smtClean="0">
                <a:solidFill>
                  <a:srgbClr val="8C0000"/>
                </a:solidFill>
              </a:rPr>
              <a:t>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1900" i="1" dirty="0" smtClean="0">
                <a:solidFill>
                  <a:srgbClr val="8C0000"/>
                </a:solidFill>
              </a:rPr>
              <a:t>)</a:t>
            </a:r>
            <a:endParaRPr lang="en-US" sz="1900" i="1" dirty="0">
              <a:solidFill>
                <a:srgbClr val="8C0000"/>
              </a:solidFill>
            </a:endParaRPr>
          </a:p>
        </p:txBody>
      </p:sp>
      <p:sp>
        <p:nvSpPr>
          <p:cNvPr id="50" name="Textfeld 9"/>
          <p:cNvSpPr txBox="1"/>
          <p:nvPr/>
        </p:nvSpPr>
        <p:spPr>
          <a:xfrm rot="16200000">
            <a:off x="7190419" y="377128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19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1375862" y="3580881"/>
            <a:ext cx="144016" cy="2232248"/>
            <a:chOff x="3347864" y="3537012"/>
            <a:chExt cx="144016" cy="2232248"/>
          </a:xfrm>
        </p:grpSpPr>
        <p:cxnSp>
          <p:nvCxnSpPr>
            <p:cNvPr id="9" name="Straight Arrow Connector 5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62"/>
          <p:cNvSpPr txBox="1"/>
          <p:nvPr/>
        </p:nvSpPr>
        <p:spPr>
          <a:xfrm>
            <a:off x="2592758" y="5837202"/>
            <a:ext cx="104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MEANS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1049577" y="5817713"/>
            <a:ext cx="7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GOAL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5990661" y="5837202"/>
            <a:ext cx="10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TARGET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69"/>
          <p:cNvSpPr txBox="1"/>
          <p:nvPr/>
        </p:nvSpPr>
        <p:spPr>
          <a:xfrm>
            <a:off x="7319829" y="5817713"/>
            <a:ext cx="15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CARDINALITY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3044651" y="3580881"/>
            <a:ext cx="144016" cy="2232248"/>
            <a:chOff x="3347864" y="3537012"/>
            <a:chExt cx="144016" cy="2232248"/>
          </a:xfrm>
        </p:grpSpPr>
        <p:cxnSp>
          <p:nvCxnSpPr>
            <p:cNvPr id="18" name="Straight Arrow Connector 72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3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4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5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6"/>
          <p:cNvGrpSpPr/>
          <p:nvPr/>
        </p:nvGrpSpPr>
        <p:grpSpPr>
          <a:xfrm>
            <a:off x="4713440" y="3580881"/>
            <a:ext cx="144016" cy="2232248"/>
            <a:chOff x="3347864" y="3537012"/>
            <a:chExt cx="144016" cy="2232248"/>
          </a:xfrm>
        </p:grpSpPr>
        <p:cxnSp>
          <p:nvCxnSpPr>
            <p:cNvPr id="23" name="Straight Arrow Connector 7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9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0"/>
          <p:cNvGrpSpPr/>
          <p:nvPr/>
        </p:nvGrpSpPr>
        <p:grpSpPr>
          <a:xfrm>
            <a:off x="6382229" y="3580881"/>
            <a:ext cx="144016" cy="2232248"/>
            <a:chOff x="3347864" y="3537012"/>
            <a:chExt cx="144016" cy="2232248"/>
          </a:xfrm>
        </p:grpSpPr>
        <p:cxnSp>
          <p:nvCxnSpPr>
            <p:cNvPr id="27" name="Straight Arrow Connector 81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2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3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4"/>
          <p:cNvGrpSpPr/>
          <p:nvPr/>
        </p:nvGrpSpPr>
        <p:grpSpPr>
          <a:xfrm>
            <a:off x="8051018" y="3580881"/>
            <a:ext cx="144016" cy="2232248"/>
            <a:chOff x="3347864" y="3537012"/>
            <a:chExt cx="144016" cy="2232248"/>
          </a:xfrm>
        </p:grpSpPr>
        <p:cxnSp>
          <p:nvCxnSpPr>
            <p:cNvPr id="31" name="Straight Arrow Connector 85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8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9"/>
          <p:cNvSpPr txBox="1"/>
          <p:nvPr/>
        </p:nvSpPr>
        <p:spPr>
          <a:xfrm>
            <a:off x="3695917" y="5837202"/>
            <a:ext cx="217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CHARACTERISTICS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389211" y="5405169"/>
            <a:ext cx="10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Exploration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37" name="TextBox 103"/>
          <p:cNvSpPr txBox="1"/>
          <p:nvPr/>
        </p:nvSpPr>
        <p:spPr>
          <a:xfrm>
            <a:off x="251520" y="4487415"/>
            <a:ext cx="1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Confirmation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8" name="TextBox 104"/>
          <p:cNvSpPr txBox="1"/>
          <p:nvPr/>
        </p:nvSpPr>
        <p:spPr>
          <a:xfrm>
            <a:off x="251520" y="3573016"/>
            <a:ext cx="11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Presentation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9" name="TextBox 105"/>
          <p:cNvSpPr txBox="1"/>
          <p:nvPr/>
        </p:nvSpPr>
        <p:spPr>
          <a:xfrm>
            <a:off x="7137576" y="358408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All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7092962" y="4518225"/>
            <a:ext cx="101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Multiple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7106849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Single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2130470" y="5415862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Navigation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3" name="TextBox 109"/>
          <p:cNvSpPr txBox="1"/>
          <p:nvPr/>
        </p:nvSpPr>
        <p:spPr>
          <a:xfrm>
            <a:off x="1656358" y="4497600"/>
            <a:ext cx="144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(Re-)organization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4" name="TextBox 110"/>
          <p:cNvSpPr txBox="1"/>
          <p:nvPr/>
        </p:nvSpPr>
        <p:spPr>
          <a:xfrm>
            <a:off x="2077698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Relation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5" name="TextBox 111"/>
          <p:cNvSpPr txBox="1"/>
          <p:nvPr/>
        </p:nvSpPr>
        <p:spPr>
          <a:xfrm>
            <a:off x="3744555" y="3567455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High-Level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6" name="TextBox 112"/>
          <p:cNvSpPr txBox="1"/>
          <p:nvPr/>
        </p:nvSpPr>
        <p:spPr>
          <a:xfrm>
            <a:off x="3713828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Low-Level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7" name="TextBox 113"/>
          <p:cNvSpPr txBox="1"/>
          <p:nvPr/>
        </p:nvSpPr>
        <p:spPr>
          <a:xfrm>
            <a:off x="5449386" y="541763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Attributes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8" name="TextBox 114"/>
          <p:cNvSpPr txBox="1"/>
          <p:nvPr/>
        </p:nvSpPr>
        <p:spPr>
          <a:xfrm>
            <a:off x="5403014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Structure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538427" y="2183788"/>
            <a:ext cx="7849997" cy="726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Example: undirected search for a trend among all available </a:t>
            </a:r>
            <a:r>
              <a:rPr lang="en-US" sz="2000" dirty="0" smtClean="0">
                <a:solidFill>
                  <a:srgbClr val="8C0000"/>
                </a:solidFill>
              </a:rPr>
              <a:t>temperature attribute values</a:t>
            </a:r>
          </a:p>
          <a:p>
            <a:r>
              <a:rPr lang="en-US" sz="1900" i="1" dirty="0" smtClean="0">
                <a:solidFill>
                  <a:srgbClr val="8C0000"/>
                </a:solidFill>
              </a:rPr>
              <a:t>(exploration, navigation(search), high-level(trend), attribute(temperature), </a:t>
            </a:r>
            <a:r>
              <a:rPr lang="en-US" sz="1900" i="1" dirty="0" smtClean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1900" i="1" dirty="0" smtClean="0">
                <a:solidFill>
                  <a:srgbClr val="8C0000"/>
                </a:solidFill>
              </a:rPr>
              <a:t>)</a:t>
            </a:r>
            <a:endParaRPr lang="en-US" sz="1900" i="1" dirty="0">
              <a:solidFill>
                <a:srgbClr val="8C0000"/>
              </a:solidFill>
            </a:endParaRPr>
          </a:p>
        </p:txBody>
      </p:sp>
      <p:sp>
        <p:nvSpPr>
          <p:cNvPr id="50" name="Textfeld 9"/>
          <p:cNvSpPr txBox="1"/>
          <p:nvPr/>
        </p:nvSpPr>
        <p:spPr>
          <a:xfrm rot="16200000">
            <a:off x="7190419" y="377128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93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5"/>
          <p:cNvGrpSpPr/>
          <p:nvPr/>
        </p:nvGrpSpPr>
        <p:grpSpPr>
          <a:xfrm>
            <a:off x="1375862" y="3580881"/>
            <a:ext cx="144016" cy="2232248"/>
            <a:chOff x="3347864" y="3537012"/>
            <a:chExt cx="144016" cy="2232248"/>
          </a:xfrm>
        </p:grpSpPr>
        <p:cxnSp>
          <p:nvCxnSpPr>
            <p:cNvPr id="9" name="Straight Arrow Connector 5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5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60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61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62"/>
          <p:cNvSpPr txBox="1"/>
          <p:nvPr/>
        </p:nvSpPr>
        <p:spPr>
          <a:xfrm>
            <a:off x="2592758" y="5837202"/>
            <a:ext cx="104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MEANS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1049577" y="5817713"/>
            <a:ext cx="79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GOAL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TextBox 67"/>
          <p:cNvSpPr txBox="1"/>
          <p:nvPr/>
        </p:nvSpPr>
        <p:spPr>
          <a:xfrm>
            <a:off x="5990661" y="5837202"/>
            <a:ext cx="1071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TARGET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69"/>
          <p:cNvSpPr txBox="1"/>
          <p:nvPr/>
        </p:nvSpPr>
        <p:spPr>
          <a:xfrm>
            <a:off x="7319829" y="5817713"/>
            <a:ext cx="1572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CARDINALITY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7" name="Group 71"/>
          <p:cNvGrpSpPr/>
          <p:nvPr/>
        </p:nvGrpSpPr>
        <p:grpSpPr>
          <a:xfrm>
            <a:off x="3044651" y="3580881"/>
            <a:ext cx="144016" cy="2232248"/>
            <a:chOff x="3347864" y="3537012"/>
            <a:chExt cx="144016" cy="2232248"/>
          </a:xfrm>
        </p:grpSpPr>
        <p:cxnSp>
          <p:nvCxnSpPr>
            <p:cNvPr id="18" name="Straight Arrow Connector 72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3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4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75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76"/>
          <p:cNvGrpSpPr/>
          <p:nvPr/>
        </p:nvGrpSpPr>
        <p:grpSpPr>
          <a:xfrm>
            <a:off x="4713440" y="3580881"/>
            <a:ext cx="144016" cy="2232248"/>
            <a:chOff x="3347864" y="3537012"/>
            <a:chExt cx="144016" cy="2232248"/>
          </a:xfrm>
        </p:grpSpPr>
        <p:cxnSp>
          <p:nvCxnSpPr>
            <p:cNvPr id="23" name="Straight Arrow Connector 77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8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79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80"/>
          <p:cNvGrpSpPr/>
          <p:nvPr/>
        </p:nvGrpSpPr>
        <p:grpSpPr>
          <a:xfrm>
            <a:off x="6382229" y="3580881"/>
            <a:ext cx="144016" cy="2232248"/>
            <a:chOff x="3347864" y="3537012"/>
            <a:chExt cx="144016" cy="2232248"/>
          </a:xfrm>
        </p:grpSpPr>
        <p:cxnSp>
          <p:nvCxnSpPr>
            <p:cNvPr id="27" name="Straight Arrow Connector 81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2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83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84"/>
          <p:cNvGrpSpPr/>
          <p:nvPr/>
        </p:nvGrpSpPr>
        <p:grpSpPr>
          <a:xfrm>
            <a:off x="8051018" y="3580881"/>
            <a:ext cx="144016" cy="2232248"/>
            <a:chOff x="3347864" y="3537012"/>
            <a:chExt cx="144016" cy="2232248"/>
          </a:xfrm>
        </p:grpSpPr>
        <p:cxnSp>
          <p:nvCxnSpPr>
            <p:cNvPr id="31" name="Straight Arrow Connector 85"/>
            <p:cNvCxnSpPr/>
            <p:nvPr/>
          </p:nvCxnSpPr>
          <p:spPr>
            <a:xfrm flipV="1">
              <a:off x="3419872" y="3537012"/>
              <a:ext cx="0" cy="22322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86"/>
            <p:cNvCxnSpPr/>
            <p:nvPr/>
          </p:nvCxnSpPr>
          <p:spPr>
            <a:xfrm>
              <a:off x="3347864" y="37890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87"/>
            <p:cNvCxnSpPr/>
            <p:nvPr/>
          </p:nvCxnSpPr>
          <p:spPr>
            <a:xfrm>
              <a:off x="3347864" y="47034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8"/>
            <p:cNvCxnSpPr/>
            <p:nvPr/>
          </p:nvCxnSpPr>
          <p:spPr>
            <a:xfrm>
              <a:off x="3347864" y="5617840"/>
              <a:ext cx="14401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99"/>
          <p:cNvSpPr txBox="1"/>
          <p:nvPr/>
        </p:nvSpPr>
        <p:spPr>
          <a:xfrm>
            <a:off x="3695917" y="5837202"/>
            <a:ext cx="217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CHARACTERISTICS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" name="TextBox 102"/>
          <p:cNvSpPr txBox="1"/>
          <p:nvPr/>
        </p:nvSpPr>
        <p:spPr>
          <a:xfrm>
            <a:off x="389211" y="5405169"/>
            <a:ext cx="10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Exploration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37" name="TextBox 103"/>
          <p:cNvSpPr txBox="1"/>
          <p:nvPr/>
        </p:nvSpPr>
        <p:spPr>
          <a:xfrm>
            <a:off x="251520" y="4487415"/>
            <a:ext cx="116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Confirmation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8" name="TextBox 104"/>
          <p:cNvSpPr txBox="1"/>
          <p:nvPr/>
        </p:nvSpPr>
        <p:spPr>
          <a:xfrm>
            <a:off x="251520" y="3573016"/>
            <a:ext cx="11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Presentation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39" name="TextBox 105"/>
          <p:cNvSpPr txBox="1"/>
          <p:nvPr/>
        </p:nvSpPr>
        <p:spPr>
          <a:xfrm>
            <a:off x="7137576" y="358408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All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0" name="TextBox 106"/>
          <p:cNvSpPr txBox="1"/>
          <p:nvPr/>
        </p:nvSpPr>
        <p:spPr>
          <a:xfrm>
            <a:off x="7092962" y="4518225"/>
            <a:ext cx="101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Multiple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1" name="TextBox 107"/>
          <p:cNvSpPr txBox="1"/>
          <p:nvPr/>
        </p:nvSpPr>
        <p:spPr>
          <a:xfrm>
            <a:off x="7106849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Single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2" name="TextBox 108"/>
          <p:cNvSpPr txBox="1"/>
          <p:nvPr/>
        </p:nvSpPr>
        <p:spPr>
          <a:xfrm>
            <a:off x="2130470" y="5415862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Navigation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3" name="TextBox 109"/>
          <p:cNvSpPr txBox="1"/>
          <p:nvPr/>
        </p:nvSpPr>
        <p:spPr>
          <a:xfrm>
            <a:off x="1656358" y="4497600"/>
            <a:ext cx="144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(Re-)organization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4" name="TextBox 110"/>
          <p:cNvSpPr txBox="1"/>
          <p:nvPr/>
        </p:nvSpPr>
        <p:spPr>
          <a:xfrm>
            <a:off x="2077698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Relation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5" name="TextBox 111"/>
          <p:cNvSpPr txBox="1"/>
          <p:nvPr/>
        </p:nvSpPr>
        <p:spPr>
          <a:xfrm>
            <a:off x="3744555" y="3567455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High-Level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6" name="TextBox 112"/>
          <p:cNvSpPr txBox="1"/>
          <p:nvPr/>
        </p:nvSpPr>
        <p:spPr>
          <a:xfrm>
            <a:off x="3713828" y="5438085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Low-Level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7" name="TextBox 113"/>
          <p:cNvSpPr txBox="1"/>
          <p:nvPr/>
        </p:nvSpPr>
        <p:spPr>
          <a:xfrm>
            <a:off x="5449386" y="5417631"/>
            <a:ext cx="96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8C0000"/>
                </a:solidFill>
                <a:latin typeface="+mn-lt"/>
              </a:rPr>
              <a:t>Attributes</a:t>
            </a:r>
            <a:endParaRPr lang="en-US" sz="1400" dirty="0">
              <a:solidFill>
                <a:srgbClr val="8C0000"/>
              </a:solidFill>
              <a:latin typeface="+mn-lt"/>
            </a:endParaRPr>
          </a:p>
        </p:txBody>
      </p:sp>
      <p:sp>
        <p:nvSpPr>
          <p:cNvPr id="48" name="TextBox 114"/>
          <p:cNvSpPr txBox="1"/>
          <p:nvPr/>
        </p:nvSpPr>
        <p:spPr>
          <a:xfrm>
            <a:off x="5403014" y="3573016"/>
            <a:ext cx="102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4A99"/>
                </a:solidFill>
                <a:latin typeface="+mn-lt"/>
              </a:rPr>
              <a:t>Structure</a:t>
            </a:r>
            <a:endParaRPr lang="en-US" sz="1400" dirty="0">
              <a:solidFill>
                <a:srgbClr val="004A99"/>
              </a:solidFill>
              <a:latin typeface="+mn-lt"/>
            </a:endParaRPr>
          </a:p>
        </p:txBody>
      </p:sp>
      <p:sp>
        <p:nvSpPr>
          <p:cNvPr id="49" name="Text Placeholder 2"/>
          <p:cNvSpPr txBox="1">
            <a:spLocks/>
          </p:cNvSpPr>
          <p:nvPr/>
        </p:nvSpPr>
        <p:spPr>
          <a:xfrm>
            <a:off x="538427" y="2183788"/>
            <a:ext cx="7849997" cy="726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Example: undirected search for a trend among </a:t>
            </a:r>
            <a:r>
              <a:rPr lang="en-US" sz="2000" dirty="0" smtClean="0">
                <a:solidFill>
                  <a:srgbClr val="8C0000"/>
                </a:solidFill>
              </a:rPr>
              <a:t>all available </a:t>
            </a:r>
            <a:r>
              <a:rPr lang="en-US" sz="2000" dirty="0" smtClean="0"/>
              <a:t>temperature attribute values</a:t>
            </a:r>
          </a:p>
          <a:p>
            <a:r>
              <a:rPr lang="en-US" sz="1900" i="1" dirty="0" smtClean="0">
                <a:solidFill>
                  <a:srgbClr val="8C0000"/>
                </a:solidFill>
              </a:rPr>
              <a:t>(exploration, navigation(search), high-level(trend), attribute(temperature), all)</a:t>
            </a:r>
            <a:endParaRPr lang="en-US" sz="1900" i="1" dirty="0">
              <a:solidFill>
                <a:srgbClr val="8C0000"/>
              </a:solidFill>
            </a:endParaRPr>
          </a:p>
        </p:txBody>
      </p:sp>
      <p:cxnSp>
        <p:nvCxnSpPr>
          <p:cNvPr id="50" name="Straight Connector 54"/>
          <p:cNvCxnSpPr/>
          <p:nvPr/>
        </p:nvCxnSpPr>
        <p:spPr>
          <a:xfrm>
            <a:off x="520468" y="5650441"/>
            <a:ext cx="2572350" cy="10281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6"/>
          <p:cNvCxnSpPr/>
          <p:nvPr/>
        </p:nvCxnSpPr>
        <p:spPr>
          <a:xfrm flipV="1">
            <a:off x="3092818" y="3845827"/>
            <a:ext cx="713805" cy="1814896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9"/>
          <p:cNvCxnSpPr/>
          <p:nvPr/>
        </p:nvCxnSpPr>
        <p:spPr>
          <a:xfrm flipV="1">
            <a:off x="3806623" y="3833142"/>
            <a:ext cx="974396" cy="515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63"/>
          <p:cNvCxnSpPr/>
          <p:nvPr/>
        </p:nvCxnSpPr>
        <p:spPr>
          <a:xfrm flipH="1" flipV="1">
            <a:off x="4772933" y="3835650"/>
            <a:ext cx="782258" cy="1833385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6"/>
          <p:cNvCxnSpPr/>
          <p:nvPr/>
        </p:nvCxnSpPr>
        <p:spPr>
          <a:xfrm flipV="1">
            <a:off x="5555191" y="5669035"/>
            <a:ext cx="875205" cy="7711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8"/>
          <p:cNvCxnSpPr/>
          <p:nvPr/>
        </p:nvCxnSpPr>
        <p:spPr>
          <a:xfrm flipV="1">
            <a:off x="6447781" y="3835650"/>
            <a:ext cx="1181104" cy="1831564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70"/>
          <p:cNvCxnSpPr/>
          <p:nvPr/>
        </p:nvCxnSpPr>
        <p:spPr>
          <a:xfrm flipV="1">
            <a:off x="7628885" y="3821059"/>
            <a:ext cx="717579" cy="12083"/>
          </a:xfrm>
          <a:prstGeom prst="line">
            <a:avLst/>
          </a:prstGeom>
          <a:ln w="31750" cap="rnd">
            <a:solidFill>
              <a:srgbClr val="8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9"/>
          <p:cNvSpPr txBox="1"/>
          <p:nvPr/>
        </p:nvSpPr>
        <p:spPr>
          <a:xfrm rot="16200000">
            <a:off x="7190419" y="3771288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Schulz et al. 2013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974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(Task Design Space) </a:t>
            </a:r>
            <a:br>
              <a:rPr lang="en-US" dirty="0" smtClean="0"/>
            </a:br>
            <a:r>
              <a:rPr lang="en-US" dirty="0" smtClean="0"/>
              <a:t>              – Domain-Specific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24</a:t>
            </a:fld>
            <a:endParaRPr lang="en-US" dirty="0"/>
          </a:p>
        </p:txBody>
      </p:sp>
      <p:pic>
        <p:nvPicPr>
          <p:cNvPr id="5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92990"/>
            <a:ext cx="8658013" cy="2124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1720" y="2893110"/>
            <a:ext cx="4836230" cy="3344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7229079" y="5843363"/>
            <a:ext cx="191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[Schulz et al. 2013]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84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417637"/>
            <a:ext cx="5132022" cy="4563481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888" y="2810919"/>
            <a:ext cx="4991784" cy="3370304"/>
          </a:xfrm>
          <a:prstGeom prst="rect">
            <a:avLst/>
          </a:prstGeom>
        </p:spPr>
      </p:pic>
      <p:sp>
        <p:nvSpPr>
          <p:cNvPr id="8" name="Textfeld 9"/>
          <p:cNvSpPr txBox="1"/>
          <p:nvPr/>
        </p:nvSpPr>
        <p:spPr>
          <a:xfrm rot="16200000">
            <a:off x="7752100" y="5069874"/>
            <a:ext cx="191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[Schulz et al. 2013]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48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180" y="2019666"/>
            <a:ext cx="5310950" cy="3064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7704" y="3507378"/>
            <a:ext cx="6552728" cy="2234340"/>
          </a:xfrm>
          <a:prstGeom prst="rect">
            <a:avLst/>
          </a:prstGeom>
        </p:spPr>
      </p:pic>
      <p:sp>
        <p:nvSpPr>
          <p:cNvPr id="8" name="Textfeld 9"/>
          <p:cNvSpPr txBox="1"/>
          <p:nvPr/>
        </p:nvSpPr>
        <p:spPr>
          <a:xfrm rot="16200000">
            <a:off x="7752100" y="5069874"/>
            <a:ext cx="191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[Schulz et al. 2013]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94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619" y="1270937"/>
            <a:ext cx="4666762" cy="5072927"/>
          </a:xfrm>
          <a:prstGeom prst="rect">
            <a:avLst/>
          </a:prstGeom>
        </p:spPr>
      </p:pic>
      <p:sp>
        <p:nvSpPr>
          <p:cNvPr id="6" name="Textfeld 9"/>
          <p:cNvSpPr txBox="1"/>
          <p:nvPr/>
        </p:nvSpPr>
        <p:spPr>
          <a:xfrm>
            <a:off x="6948264" y="6015618"/>
            <a:ext cx="1914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[Schulz et al. 2013]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51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(UAN – User Action Notation)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39552" y="2996952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	move cursor</a:t>
            </a:r>
          </a:p>
          <a:p>
            <a:r>
              <a:rPr lang="en-US" dirty="0" smtClean="0"/>
              <a:t>Xv	depress button “X”</a:t>
            </a:r>
          </a:p>
          <a:p>
            <a:r>
              <a:rPr lang="en-US" dirty="0" smtClean="0"/>
              <a:t>X^	release button “X”</a:t>
            </a:r>
          </a:p>
          <a:p>
            <a:r>
              <a:rPr lang="en-US" dirty="0" smtClean="0"/>
              <a:t>Xv^	click button “X”</a:t>
            </a:r>
          </a:p>
          <a:p>
            <a:r>
              <a:rPr lang="en-US" dirty="0" smtClean="0"/>
              <a:t>(  )	grouping of actions</a:t>
            </a:r>
          </a:p>
          <a:p>
            <a:r>
              <a:rPr lang="en-US" dirty="0" smtClean="0"/>
              <a:t>*	performed 0 or more times</a:t>
            </a:r>
          </a:p>
          <a:p>
            <a:r>
              <a:rPr lang="en-US" dirty="0" smtClean="0"/>
              <a:t>+	performed 1 or more times</a:t>
            </a:r>
          </a:p>
          <a:p>
            <a:r>
              <a:rPr lang="en-US" dirty="0" smtClean="0"/>
              <a:t>{  }	enclosed action is optional</a:t>
            </a:r>
          </a:p>
          <a:p>
            <a:r>
              <a:rPr lang="de-DE" dirty="0" smtClean="0"/>
              <a:t>¥	</a:t>
            </a:r>
            <a:r>
              <a:rPr lang="de-DE" dirty="0" err="1" smtClean="0"/>
              <a:t>for</a:t>
            </a:r>
            <a:r>
              <a:rPr lang="de-DE" dirty="0" smtClean="0"/>
              <a:t> all</a:t>
            </a:r>
          </a:p>
          <a:p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593657" y="2996952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!	    highlight object</a:t>
            </a:r>
          </a:p>
          <a:p>
            <a:r>
              <a:rPr lang="en-US" dirty="0" smtClean="0"/>
              <a:t>-!	    </a:t>
            </a:r>
            <a:r>
              <a:rPr lang="en-US" dirty="0" err="1" smtClean="0"/>
              <a:t>dehighlight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!-!	    blink object</a:t>
            </a:r>
          </a:p>
          <a:p>
            <a:r>
              <a:rPr lang="en-US" dirty="0" smtClean="0"/>
              <a:t>(!-!)</a:t>
            </a:r>
            <a:r>
              <a:rPr lang="en-US" baseline="30000" dirty="0" smtClean="0"/>
              <a:t>n</a:t>
            </a:r>
            <a:r>
              <a:rPr lang="en-US" dirty="0" smtClean="0"/>
              <a:t>	    blink object n times</a:t>
            </a:r>
          </a:p>
          <a:p>
            <a:r>
              <a:rPr lang="en-US" dirty="0" smtClean="0"/>
              <a:t>X &gt; ~	    object follows cursor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x,y</a:t>
            </a:r>
            <a:r>
              <a:rPr lang="en-US" dirty="0" smtClean="0"/>
              <a:t>	    at point </a:t>
            </a:r>
            <a:r>
              <a:rPr lang="en-US" dirty="0" err="1" smtClean="0"/>
              <a:t>x,y</a:t>
            </a:r>
            <a:endParaRPr lang="en-US" dirty="0" smtClean="0"/>
          </a:p>
          <a:p>
            <a:r>
              <a:rPr lang="en-US" dirty="0" smtClean="0"/>
              <a:t>display(X)	    show object X</a:t>
            </a:r>
          </a:p>
          <a:p>
            <a:r>
              <a:rPr lang="en-US" dirty="0" smtClean="0"/>
              <a:t>erase(X)	    hide object X</a:t>
            </a:r>
          </a:p>
          <a:p>
            <a:r>
              <a:rPr lang="en-US" dirty="0" smtClean="0"/>
              <a:t>outline(X)    </a:t>
            </a:r>
            <a:r>
              <a:rPr lang="de-DE" dirty="0" err="1" smtClean="0"/>
              <a:t>outline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X</a:t>
            </a:r>
          </a:p>
          <a:p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475656" y="25363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ACTION</a:t>
            </a:r>
            <a:endParaRPr lang="de-DE" b="1" u="sng" dirty="0"/>
          </a:p>
        </p:txBody>
      </p:sp>
      <p:sp>
        <p:nvSpPr>
          <p:cNvPr id="10" name="Textfeld 9"/>
          <p:cNvSpPr txBox="1"/>
          <p:nvPr/>
        </p:nvSpPr>
        <p:spPr>
          <a:xfrm>
            <a:off x="5473080" y="2512526"/>
            <a:ext cx="169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FEEDBACK</a:t>
            </a:r>
            <a:endParaRPr lang="de-DE" b="1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3347864" y="58719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2" name="Textfeld 9"/>
          <p:cNvSpPr txBox="1"/>
          <p:nvPr/>
        </p:nvSpPr>
        <p:spPr>
          <a:xfrm rot="16200000">
            <a:off x="7281866" y="3842761"/>
            <a:ext cx="296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[</a:t>
            </a:r>
            <a:r>
              <a:rPr lang="en-US" sz="1400" dirty="0" err="1" smtClean="0"/>
              <a:t>Hartson</a:t>
            </a:r>
            <a:r>
              <a:rPr lang="en-US" sz="1400" dirty="0" smtClean="0"/>
              <a:t> et al. 1990]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64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Notations (UAN – User Action Notation)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98434"/>
              </p:ext>
            </p:extLst>
          </p:nvPr>
        </p:nvGraphicFramePr>
        <p:xfrm>
          <a:off x="251520" y="2924944"/>
          <a:ext cx="86409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448272"/>
                <a:gridCol w="2016224"/>
                <a:gridCol w="2592288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de-DE" dirty="0" smtClean="0"/>
                        <a:t>TASK: </a:t>
                      </a:r>
                      <a:r>
                        <a:rPr lang="de-DE" dirty="0" err="1" smtClean="0"/>
                        <a:t>move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icon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USER ACTIONS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INTERFACE 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INTERFACE STATE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COMPUTATION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~[</a:t>
                      </a:r>
                      <a:r>
                        <a:rPr lang="de-DE" dirty="0" err="1" smtClean="0"/>
                        <a:t>file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icon</a:t>
                      </a:r>
                      <a:r>
                        <a:rPr lang="de-DE" dirty="0" smtClean="0"/>
                        <a:t>] </a:t>
                      </a:r>
                      <a:r>
                        <a:rPr lang="de-DE" dirty="0" err="1" smtClean="0"/>
                        <a:t>Mv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-!: </a:t>
                      </a:r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!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¥</a:t>
                      </a:r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‘!: </a:t>
                      </a:r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‘-!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selected</a:t>
                      </a:r>
                      <a:r>
                        <a:rPr lang="de-DE" dirty="0" smtClean="0"/>
                        <a:t> = </a:t>
                      </a:r>
                      <a:r>
                        <a:rPr lang="de-DE" dirty="0" err="1" smtClean="0"/>
                        <a:t>file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~[</a:t>
                      </a:r>
                      <a:r>
                        <a:rPr lang="de-DE" dirty="0" err="1" smtClean="0"/>
                        <a:t>x,y</a:t>
                      </a:r>
                      <a:r>
                        <a:rPr lang="de-DE" dirty="0" smtClean="0"/>
                        <a:t>]* ~[</a:t>
                      </a:r>
                      <a:r>
                        <a:rPr lang="de-DE" dirty="0" err="1" smtClean="0"/>
                        <a:t>x‘,y</a:t>
                      </a:r>
                      <a:r>
                        <a:rPr lang="de-DE" dirty="0" smtClean="0"/>
                        <a:t>‘]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outline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) &gt; ~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M^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@</a:t>
                      </a:r>
                      <a:r>
                        <a:rPr lang="de-DE" dirty="0" err="1" smtClean="0"/>
                        <a:t>x‘,y</a:t>
                      </a:r>
                      <a:r>
                        <a:rPr lang="de-DE" dirty="0" smtClean="0"/>
                        <a:t>‘ </a:t>
                      </a:r>
                      <a:r>
                        <a:rPr lang="de-DE" dirty="0" err="1" smtClean="0"/>
                        <a:t>display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location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file_icon</a:t>
                      </a:r>
                      <a:r>
                        <a:rPr lang="de-DE" dirty="0" smtClean="0"/>
                        <a:t>) = </a:t>
                      </a:r>
                      <a:r>
                        <a:rPr lang="de-DE" dirty="0" err="1" smtClean="0"/>
                        <a:t>x‘,y</a:t>
                      </a:r>
                      <a:r>
                        <a:rPr lang="de-DE" dirty="0" smtClean="0"/>
                        <a:t>‘</a:t>
                      </a:r>
                      <a:endParaRPr lang="de-D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Textfeld 9"/>
          <p:cNvSpPr txBox="1"/>
          <p:nvPr/>
        </p:nvSpPr>
        <p:spPr>
          <a:xfrm>
            <a:off x="6199688" y="5085184"/>
            <a:ext cx="296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adapted from [</a:t>
            </a:r>
            <a:r>
              <a:rPr lang="en-US" sz="1400" dirty="0" err="1" smtClean="0"/>
              <a:t>Hartson</a:t>
            </a:r>
            <a:r>
              <a:rPr lang="en-US" sz="1400" dirty="0" smtClean="0"/>
              <a:t> et al. 1990]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71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/>
              <a:t>VIS Tutorial: Opening the Black Box of Interaction in </a:t>
            </a:r>
            <a:r>
              <a:rPr lang="en-US" dirty="0" smtClean="0"/>
              <a:t>Visualization </a:t>
            </a:r>
            <a:r>
              <a:rPr lang="en-US" dirty="0"/>
              <a:t>– H.-J. </a:t>
            </a:r>
            <a:r>
              <a:rPr lang="en-US" dirty="0" smtClean="0"/>
              <a:t>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9382" y="1748516"/>
            <a:ext cx="3265326" cy="31219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44444" y="2213849"/>
            <a:ext cx="232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 smtClean="0">
                <a:sym typeface="Wingdings"/>
              </a:rPr>
              <a:t></a:t>
            </a:r>
            <a:endParaRPr lang="en-US" sz="16000" dirty="0"/>
          </a:p>
        </p:txBody>
      </p:sp>
      <p:sp>
        <p:nvSpPr>
          <p:cNvPr id="9" name="TextBox 8"/>
          <p:cNvSpPr txBox="1"/>
          <p:nvPr/>
        </p:nvSpPr>
        <p:spPr>
          <a:xfrm>
            <a:off x="-612576" y="1963560"/>
            <a:ext cx="640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ym typeface="Webdings" panose="05030102010509060703" pitchFamily="18" charset="2"/>
              </a:rPr>
              <a:t></a:t>
            </a:r>
            <a:endParaRPr lang="en-US" sz="16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3608" y="2998862"/>
            <a:ext cx="1368152" cy="0"/>
          </a:xfrm>
          <a:prstGeom prst="straightConnector1">
            <a:avLst/>
          </a:prstGeom>
          <a:ln w="920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71600" y="3646934"/>
            <a:ext cx="1368152" cy="0"/>
          </a:xfrm>
          <a:prstGeom prst="straightConnector1">
            <a:avLst/>
          </a:prstGeom>
          <a:ln w="920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8144" y="3654009"/>
            <a:ext cx="1368152" cy="0"/>
          </a:xfrm>
          <a:prstGeom prst="straightConnector1">
            <a:avLst/>
          </a:prstGeom>
          <a:ln w="920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20774" y="1747249"/>
            <a:ext cx="2105911" cy="1631216"/>
            <a:chOff x="3203999" y="1833141"/>
            <a:chExt cx="2105911" cy="1631216"/>
          </a:xfrm>
        </p:grpSpPr>
        <p:sp>
          <p:nvSpPr>
            <p:cNvPr id="14" name="Cloud Callout 15"/>
            <p:cNvSpPr/>
            <p:nvPr/>
          </p:nvSpPr>
          <p:spPr>
            <a:xfrm>
              <a:off x="3203999" y="1868850"/>
              <a:ext cx="2105911" cy="154791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656414 w 2103184"/>
                <a:gd name="connsiteY0" fmla="*/ 1740639 h 1547235"/>
                <a:gd name="connsiteX1" fmla="*/ 613435 w 2103184"/>
                <a:gd name="connsiteY1" fmla="*/ 1783618 h 1547235"/>
                <a:gd name="connsiteX2" fmla="*/ 570456 w 2103184"/>
                <a:gd name="connsiteY2" fmla="*/ 1740639 h 1547235"/>
                <a:gd name="connsiteX3" fmla="*/ 613435 w 2103184"/>
                <a:gd name="connsiteY3" fmla="*/ 1697660 h 1547235"/>
                <a:gd name="connsiteX4" fmla="*/ 656414 w 2103184"/>
                <a:gd name="connsiteY4" fmla="*/ 1740639 h 1547235"/>
                <a:gd name="connsiteX0" fmla="*/ 722774 w 2103184"/>
                <a:gd name="connsiteY0" fmla="*/ 1689037 h 1547235"/>
                <a:gd name="connsiteX1" fmla="*/ 636816 w 2103184"/>
                <a:gd name="connsiteY1" fmla="*/ 1774995 h 1547235"/>
                <a:gd name="connsiteX2" fmla="*/ 550858 w 2103184"/>
                <a:gd name="connsiteY2" fmla="*/ 1689037 h 1547235"/>
                <a:gd name="connsiteX3" fmla="*/ 636816 w 2103184"/>
                <a:gd name="connsiteY3" fmla="*/ 1603079 h 1547235"/>
                <a:gd name="connsiteX4" fmla="*/ 722774 w 2103184"/>
                <a:gd name="connsiteY4" fmla="*/ 1689037 h 1547235"/>
                <a:gd name="connsiteX0" fmla="*/ 824609 w 2103184"/>
                <a:gd name="connsiteY0" fmla="*/ 1559139 h 1547235"/>
                <a:gd name="connsiteX1" fmla="*/ 695673 w 2103184"/>
                <a:gd name="connsiteY1" fmla="*/ 1688075 h 1547235"/>
                <a:gd name="connsiteX2" fmla="*/ 566737 w 2103184"/>
                <a:gd name="connsiteY2" fmla="*/ 1559139 h 1547235"/>
                <a:gd name="connsiteX3" fmla="*/ 695673 w 2103184"/>
                <a:gd name="connsiteY3" fmla="*/ 1430203 h 1547235"/>
                <a:gd name="connsiteX4" fmla="*/ 824609 w 2103184"/>
                <a:gd name="connsiteY4" fmla="*/ 1559139 h 1547235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658167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3" fmla="*/ 615188 w 2105911"/>
                <a:gd name="connsiteY3" fmla="*/ 1692610 h 1778568"/>
                <a:gd name="connsiteX4" fmla="*/ 658167 w 2105911"/>
                <a:gd name="connsiteY4" fmla="*/ 1735589 h 1778568"/>
                <a:gd name="connsiteX0" fmla="*/ 724527 w 2105911"/>
                <a:gd name="connsiteY0" fmla="*/ 1683987 h 1778568"/>
                <a:gd name="connsiteX1" fmla="*/ 638569 w 2105911"/>
                <a:gd name="connsiteY1" fmla="*/ 1769945 h 1778568"/>
                <a:gd name="connsiteX2" fmla="*/ 552611 w 2105911"/>
                <a:gd name="connsiteY2" fmla="*/ 1683987 h 1778568"/>
                <a:gd name="connsiteX3" fmla="*/ 638569 w 2105911"/>
                <a:gd name="connsiteY3" fmla="*/ 1598029 h 1778568"/>
                <a:gd name="connsiteX4" fmla="*/ 724527 w 2105911"/>
                <a:gd name="connsiteY4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568490 w 2105911"/>
                <a:gd name="connsiteY2" fmla="*/ 1554089 h 1778568"/>
                <a:gd name="connsiteX3" fmla="*/ 697426 w 2105911"/>
                <a:gd name="connsiteY3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658167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3" fmla="*/ 615188 w 2105911"/>
                <a:gd name="connsiteY3" fmla="*/ 1692610 h 1778568"/>
                <a:gd name="connsiteX4" fmla="*/ 658167 w 2105911"/>
                <a:gd name="connsiteY4" fmla="*/ 1735589 h 1778568"/>
                <a:gd name="connsiteX0" fmla="*/ 724527 w 2105911"/>
                <a:gd name="connsiteY0" fmla="*/ 1683987 h 1778568"/>
                <a:gd name="connsiteX1" fmla="*/ 638569 w 2105911"/>
                <a:gd name="connsiteY1" fmla="*/ 1769945 h 1778568"/>
                <a:gd name="connsiteX2" fmla="*/ 552611 w 2105911"/>
                <a:gd name="connsiteY2" fmla="*/ 1683987 h 1778568"/>
                <a:gd name="connsiteX3" fmla="*/ 638569 w 2105911"/>
                <a:gd name="connsiteY3" fmla="*/ 1598029 h 1778568"/>
                <a:gd name="connsiteX4" fmla="*/ 724527 w 2105911"/>
                <a:gd name="connsiteY4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697426 w 2105911"/>
                <a:gd name="connsiteY2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92"/>
                <a:gd name="connsiteX1" fmla="*/ 5659 w 43256"/>
                <a:gd name="connsiteY1" fmla="*/ 6766 h 49692"/>
                <a:gd name="connsiteX2" fmla="*/ 14041 w 43256"/>
                <a:gd name="connsiteY2" fmla="*/ 5061 h 49692"/>
                <a:gd name="connsiteX3" fmla="*/ 22492 w 43256"/>
                <a:gd name="connsiteY3" fmla="*/ 3291 h 49692"/>
                <a:gd name="connsiteX4" fmla="*/ 25785 w 43256"/>
                <a:gd name="connsiteY4" fmla="*/ 59 h 49692"/>
                <a:gd name="connsiteX5" fmla="*/ 29869 w 43256"/>
                <a:gd name="connsiteY5" fmla="*/ 2340 h 49692"/>
                <a:gd name="connsiteX6" fmla="*/ 35499 w 43256"/>
                <a:gd name="connsiteY6" fmla="*/ 549 h 49692"/>
                <a:gd name="connsiteX7" fmla="*/ 38354 w 43256"/>
                <a:gd name="connsiteY7" fmla="*/ 5435 h 49692"/>
                <a:gd name="connsiteX8" fmla="*/ 42018 w 43256"/>
                <a:gd name="connsiteY8" fmla="*/ 10177 h 49692"/>
                <a:gd name="connsiteX9" fmla="*/ 41854 w 43256"/>
                <a:gd name="connsiteY9" fmla="*/ 15319 h 49692"/>
                <a:gd name="connsiteX10" fmla="*/ 43052 w 43256"/>
                <a:gd name="connsiteY10" fmla="*/ 23181 h 49692"/>
                <a:gd name="connsiteX11" fmla="*/ 37440 w 43256"/>
                <a:gd name="connsiteY11" fmla="*/ 30063 h 49692"/>
                <a:gd name="connsiteX12" fmla="*/ 35431 w 43256"/>
                <a:gd name="connsiteY12" fmla="*/ 35960 h 49692"/>
                <a:gd name="connsiteX13" fmla="*/ 28591 w 43256"/>
                <a:gd name="connsiteY13" fmla="*/ 36674 h 49692"/>
                <a:gd name="connsiteX14" fmla="*/ 23703 w 43256"/>
                <a:gd name="connsiteY14" fmla="*/ 42965 h 49692"/>
                <a:gd name="connsiteX15" fmla="*/ 16516 w 43256"/>
                <a:gd name="connsiteY15" fmla="*/ 39125 h 49692"/>
                <a:gd name="connsiteX16" fmla="*/ 5840 w 43256"/>
                <a:gd name="connsiteY16" fmla="*/ 35331 h 49692"/>
                <a:gd name="connsiteX17" fmla="*/ 1146 w 43256"/>
                <a:gd name="connsiteY17" fmla="*/ 31109 h 49692"/>
                <a:gd name="connsiteX18" fmla="*/ 2149 w 43256"/>
                <a:gd name="connsiteY18" fmla="*/ 25410 h 49692"/>
                <a:gd name="connsiteX19" fmla="*/ 31 w 43256"/>
                <a:gd name="connsiteY19" fmla="*/ 19563 h 49692"/>
                <a:gd name="connsiteX20" fmla="*/ 3899 w 43256"/>
                <a:gd name="connsiteY20" fmla="*/ 14366 h 49692"/>
                <a:gd name="connsiteX21" fmla="*/ 3936 w 43256"/>
                <a:gd name="connsiteY21" fmla="*/ 14229 h 49692"/>
                <a:gd name="connsiteX0" fmla="*/ 615188 w 2105911"/>
                <a:gd name="connsiteY0" fmla="*/ 1692610 h 1779762"/>
                <a:gd name="connsiteX1" fmla="*/ 615188 w 2105911"/>
                <a:gd name="connsiteY1" fmla="*/ 1778568 h 1779762"/>
                <a:gd name="connsiteX2" fmla="*/ 572209 w 2105911"/>
                <a:gd name="connsiteY2" fmla="*/ 1735589 h 1779762"/>
                <a:gd name="connsiteX3" fmla="*/ 615188 w 2105911"/>
                <a:gd name="connsiteY3" fmla="*/ 1692610 h 1779762"/>
                <a:gd name="connsiteX0" fmla="*/ 724527 w 2105911"/>
                <a:gd name="connsiteY0" fmla="*/ 1683987 h 1779762"/>
                <a:gd name="connsiteX1" fmla="*/ 638569 w 2105911"/>
                <a:gd name="connsiteY1" fmla="*/ 1769945 h 1779762"/>
                <a:gd name="connsiteX2" fmla="*/ 552611 w 2105911"/>
                <a:gd name="connsiteY2" fmla="*/ 1683987 h 1779762"/>
                <a:gd name="connsiteX3" fmla="*/ 638569 w 2105911"/>
                <a:gd name="connsiteY3" fmla="*/ 1598029 h 1779762"/>
                <a:gd name="connsiteX4" fmla="*/ 724527 w 2105911"/>
                <a:gd name="connsiteY4" fmla="*/ 1683987 h 1779762"/>
                <a:gd name="connsiteX0" fmla="*/ 697426 w 2105911"/>
                <a:gd name="connsiteY0" fmla="*/ 1425153 h 1779762"/>
                <a:gd name="connsiteX1" fmla="*/ 697426 w 2105911"/>
                <a:gd name="connsiteY1" fmla="*/ 1683025 h 1779762"/>
                <a:gd name="connsiteX2" fmla="*/ 697426 w 2105911"/>
                <a:gd name="connsiteY2" fmla="*/ 1425153 h 1779762"/>
                <a:gd name="connsiteX0" fmla="*/ 4729 w 43256"/>
                <a:gd name="connsiteY0" fmla="*/ 26036 h 49692"/>
                <a:gd name="connsiteX1" fmla="*/ 2196 w 43256"/>
                <a:gd name="connsiteY1" fmla="*/ 25239 h 49692"/>
                <a:gd name="connsiteX2" fmla="*/ 6964 w 43256"/>
                <a:gd name="connsiteY2" fmla="*/ 34758 h 49692"/>
                <a:gd name="connsiteX3" fmla="*/ 5856 w 43256"/>
                <a:gd name="connsiteY3" fmla="*/ 35139 h 49692"/>
                <a:gd name="connsiteX4" fmla="*/ 16514 w 43256"/>
                <a:gd name="connsiteY4" fmla="*/ 38949 h 49692"/>
                <a:gd name="connsiteX5" fmla="*/ 15846 w 43256"/>
                <a:gd name="connsiteY5" fmla="*/ 37209 h 49692"/>
                <a:gd name="connsiteX6" fmla="*/ 28863 w 43256"/>
                <a:gd name="connsiteY6" fmla="*/ 34610 h 49692"/>
                <a:gd name="connsiteX7" fmla="*/ 28596 w 43256"/>
                <a:gd name="connsiteY7" fmla="*/ 36519 h 49692"/>
                <a:gd name="connsiteX8" fmla="*/ 34165 w 43256"/>
                <a:gd name="connsiteY8" fmla="*/ 22813 h 49692"/>
                <a:gd name="connsiteX9" fmla="*/ 37416 w 43256"/>
                <a:gd name="connsiteY9" fmla="*/ 29949 h 49692"/>
                <a:gd name="connsiteX10" fmla="*/ 41834 w 43256"/>
                <a:gd name="connsiteY10" fmla="*/ 15213 h 49692"/>
                <a:gd name="connsiteX11" fmla="*/ 40386 w 43256"/>
                <a:gd name="connsiteY11" fmla="*/ 17889 h 49692"/>
                <a:gd name="connsiteX12" fmla="*/ 38360 w 43256"/>
                <a:gd name="connsiteY12" fmla="*/ 5285 h 49692"/>
                <a:gd name="connsiteX13" fmla="*/ 38436 w 43256"/>
                <a:gd name="connsiteY13" fmla="*/ 6549 h 49692"/>
                <a:gd name="connsiteX14" fmla="*/ 29114 w 43256"/>
                <a:gd name="connsiteY14" fmla="*/ 3811 h 49692"/>
                <a:gd name="connsiteX15" fmla="*/ 29856 w 43256"/>
                <a:gd name="connsiteY15" fmla="*/ 2199 h 49692"/>
                <a:gd name="connsiteX16" fmla="*/ 22177 w 43256"/>
                <a:gd name="connsiteY16" fmla="*/ 4579 h 49692"/>
                <a:gd name="connsiteX17" fmla="*/ 22536 w 43256"/>
                <a:gd name="connsiteY17" fmla="*/ 3189 h 49692"/>
                <a:gd name="connsiteX18" fmla="*/ 14036 w 43256"/>
                <a:gd name="connsiteY18" fmla="*/ 5051 h 49692"/>
                <a:gd name="connsiteX19" fmla="*/ 15336 w 43256"/>
                <a:gd name="connsiteY19" fmla="*/ 6399 h 49692"/>
                <a:gd name="connsiteX20" fmla="*/ 4163 w 43256"/>
                <a:gd name="connsiteY20" fmla="*/ 15648 h 49692"/>
                <a:gd name="connsiteX21" fmla="*/ 3936 w 43256"/>
                <a:gd name="connsiteY21" fmla="*/ 14229 h 49692"/>
                <a:gd name="connsiteX0" fmla="*/ 3936 w 43256"/>
                <a:gd name="connsiteY0" fmla="*/ 14229 h 49692"/>
                <a:gd name="connsiteX1" fmla="*/ 5659 w 43256"/>
                <a:gd name="connsiteY1" fmla="*/ 6766 h 49692"/>
                <a:gd name="connsiteX2" fmla="*/ 14041 w 43256"/>
                <a:gd name="connsiteY2" fmla="*/ 5061 h 49692"/>
                <a:gd name="connsiteX3" fmla="*/ 22492 w 43256"/>
                <a:gd name="connsiteY3" fmla="*/ 3291 h 49692"/>
                <a:gd name="connsiteX4" fmla="*/ 25785 w 43256"/>
                <a:gd name="connsiteY4" fmla="*/ 59 h 49692"/>
                <a:gd name="connsiteX5" fmla="*/ 29869 w 43256"/>
                <a:gd name="connsiteY5" fmla="*/ 2340 h 49692"/>
                <a:gd name="connsiteX6" fmla="*/ 35499 w 43256"/>
                <a:gd name="connsiteY6" fmla="*/ 549 h 49692"/>
                <a:gd name="connsiteX7" fmla="*/ 38354 w 43256"/>
                <a:gd name="connsiteY7" fmla="*/ 5435 h 49692"/>
                <a:gd name="connsiteX8" fmla="*/ 42018 w 43256"/>
                <a:gd name="connsiteY8" fmla="*/ 10177 h 49692"/>
                <a:gd name="connsiteX9" fmla="*/ 41854 w 43256"/>
                <a:gd name="connsiteY9" fmla="*/ 15319 h 49692"/>
                <a:gd name="connsiteX10" fmla="*/ 43052 w 43256"/>
                <a:gd name="connsiteY10" fmla="*/ 23181 h 49692"/>
                <a:gd name="connsiteX11" fmla="*/ 37440 w 43256"/>
                <a:gd name="connsiteY11" fmla="*/ 30063 h 49692"/>
                <a:gd name="connsiteX12" fmla="*/ 35431 w 43256"/>
                <a:gd name="connsiteY12" fmla="*/ 35960 h 49692"/>
                <a:gd name="connsiteX13" fmla="*/ 28591 w 43256"/>
                <a:gd name="connsiteY13" fmla="*/ 36674 h 49692"/>
                <a:gd name="connsiteX14" fmla="*/ 23703 w 43256"/>
                <a:gd name="connsiteY14" fmla="*/ 42965 h 49692"/>
                <a:gd name="connsiteX15" fmla="*/ 16516 w 43256"/>
                <a:gd name="connsiteY15" fmla="*/ 39125 h 49692"/>
                <a:gd name="connsiteX16" fmla="*/ 5840 w 43256"/>
                <a:gd name="connsiteY16" fmla="*/ 35331 h 49692"/>
                <a:gd name="connsiteX17" fmla="*/ 1146 w 43256"/>
                <a:gd name="connsiteY17" fmla="*/ 31109 h 49692"/>
                <a:gd name="connsiteX18" fmla="*/ 2149 w 43256"/>
                <a:gd name="connsiteY18" fmla="*/ 25410 h 49692"/>
                <a:gd name="connsiteX19" fmla="*/ 31 w 43256"/>
                <a:gd name="connsiteY19" fmla="*/ 19563 h 49692"/>
                <a:gd name="connsiteX20" fmla="*/ 3899 w 43256"/>
                <a:gd name="connsiteY20" fmla="*/ 14366 h 49692"/>
                <a:gd name="connsiteX21" fmla="*/ 3936 w 43256"/>
                <a:gd name="connsiteY21" fmla="*/ 14229 h 49692"/>
                <a:gd name="connsiteX0" fmla="*/ 615188 w 2105911"/>
                <a:gd name="connsiteY0" fmla="*/ 1692610 h 1779762"/>
                <a:gd name="connsiteX1" fmla="*/ 615188 w 2105911"/>
                <a:gd name="connsiteY1" fmla="*/ 1778568 h 1779762"/>
                <a:gd name="connsiteX2" fmla="*/ 572209 w 2105911"/>
                <a:gd name="connsiteY2" fmla="*/ 1735589 h 1779762"/>
                <a:gd name="connsiteX3" fmla="*/ 615188 w 2105911"/>
                <a:gd name="connsiteY3" fmla="*/ 1692610 h 1779762"/>
                <a:gd name="connsiteX0" fmla="*/ 724527 w 2105911"/>
                <a:gd name="connsiteY0" fmla="*/ 1683987 h 1779762"/>
                <a:gd name="connsiteX1" fmla="*/ 638569 w 2105911"/>
                <a:gd name="connsiteY1" fmla="*/ 1769945 h 1779762"/>
                <a:gd name="connsiteX2" fmla="*/ 552611 w 2105911"/>
                <a:gd name="connsiteY2" fmla="*/ 1683987 h 1779762"/>
                <a:gd name="connsiteX3" fmla="*/ 724527 w 2105911"/>
                <a:gd name="connsiteY3" fmla="*/ 1683987 h 1779762"/>
                <a:gd name="connsiteX0" fmla="*/ 697426 w 2105911"/>
                <a:gd name="connsiteY0" fmla="*/ 1425153 h 1779762"/>
                <a:gd name="connsiteX1" fmla="*/ 697426 w 2105911"/>
                <a:gd name="connsiteY1" fmla="*/ 1683025 h 1779762"/>
                <a:gd name="connsiteX2" fmla="*/ 697426 w 2105911"/>
                <a:gd name="connsiteY2" fmla="*/ 1425153 h 1779762"/>
                <a:gd name="connsiteX0" fmla="*/ 4729 w 43256"/>
                <a:gd name="connsiteY0" fmla="*/ 26036 h 49692"/>
                <a:gd name="connsiteX1" fmla="*/ 2196 w 43256"/>
                <a:gd name="connsiteY1" fmla="*/ 25239 h 49692"/>
                <a:gd name="connsiteX2" fmla="*/ 6964 w 43256"/>
                <a:gd name="connsiteY2" fmla="*/ 34758 h 49692"/>
                <a:gd name="connsiteX3" fmla="*/ 5856 w 43256"/>
                <a:gd name="connsiteY3" fmla="*/ 35139 h 49692"/>
                <a:gd name="connsiteX4" fmla="*/ 16514 w 43256"/>
                <a:gd name="connsiteY4" fmla="*/ 38949 h 49692"/>
                <a:gd name="connsiteX5" fmla="*/ 15846 w 43256"/>
                <a:gd name="connsiteY5" fmla="*/ 37209 h 49692"/>
                <a:gd name="connsiteX6" fmla="*/ 28863 w 43256"/>
                <a:gd name="connsiteY6" fmla="*/ 34610 h 49692"/>
                <a:gd name="connsiteX7" fmla="*/ 28596 w 43256"/>
                <a:gd name="connsiteY7" fmla="*/ 36519 h 49692"/>
                <a:gd name="connsiteX8" fmla="*/ 34165 w 43256"/>
                <a:gd name="connsiteY8" fmla="*/ 22813 h 49692"/>
                <a:gd name="connsiteX9" fmla="*/ 37416 w 43256"/>
                <a:gd name="connsiteY9" fmla="*/ 29949 h 49692"/>
                <a:gd name="connsiteX10" fmla="*/ 41834 w 43256"/>
                <a:gd name="connsiteY10" fmla="*/ 15213 h 49692"/>
                <a:gd name="connsiteX11" fmla="*/ 40386 w 43256"/>
                <a:gd name="connsiteY11" fmla="*/ 17889 h 49692"/>
                <a:gd name="connsiteX12" fmla="*/ 38360 w 43256"/>
                <a:gd name="connsiteY12" fmla="*/ 5285 h 49692"/>
                <a:gd name="connsiteX13" fmla="*/ 38436 w 43256"/>
                <a:gd name="connsiteY13" fmla="*/ 6549 h 49692"/>
                <a:gd name="connsiteX14" fmla="*/ 29114 w 43256"/>
                <a:gd name="connsiteY14" fmla="*/ 3811 h 49692"/>
                <a:gd name="connsiteX15" fmla="*/ 29856 w 43256"/>
                <a:gd name="connsiteY15" fmla="*/ 2199 h 49692"/>
                <a:gd name="connsiteX16" fmla="*/ 22177 w 43256"/>
                <a:gd name="connsiteY16" fmla="*/ 4579 h 49692"/>
                <a:gd name="connsiteX17" fmla="*/ 22536 w 43256"/>
                <a:gd name="connsiteY17" fmla="*/ 3189 h 49692"/>
                <a:gd name="connsiteX18" fmla="*/ 14036 w 43256"/>
                <a:gd name="connsiteY18" fmla="*/ 5051 h 49692"/>
                <a:gd name="connsiteX19" fmla="*/ 15336 w 43256"/>
                <a:gd name="connsiteY19" fmla="*/ 6399 h 49692"/>
                <a:gd name="connsiteX20" fmla="*/ 4163 w 43256"/>
                <a:gd name="connsiteY20" fmla="*/ 15648 h 49692"/>
                <a:gd name="connsiteX21" fmla="*/ 3936 w 43256"/>
                <a:gd name="connsiteY21" fmla="*/ 14229 h 49692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572209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0" fmla="*/ 724527 w 2105911"/>
                <a:gd name="connsiteY0" fmla="*/ 1683987 h 1778568"/>
                <a:gd name="connsiteX1" fmla="*/ 638569 w 2105911"/>
                <a:gd name="connsiteY1" fmla="*/ 1769945 h 1778568"/>
                <a:gd name="connsiteX2" fmla="*/ 552611 w 2105911"/>
                <a:gd name="connsiteY2" fmla="*/ 1683987 h 1778568"/>
                <a:gd name="connsiteX3" fmla="*/ 724527 w 2105911"/>
                <a:gd name="connsiteY3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697426 w 2105911"/>
                <a:gd name="connsiteY2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572209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0" fmla="*/ 724527 w 2105911"/>
                <a:gd name="connsiteY0" fmla="*/ 1683987 h 1778568"/>
                <a:gd name="connsiteX1" fmla="*/ 552611 w 2105911"/>
                <a:gd name="connsiteY1" fmla="*/ 1683987 h 1778568"/>
                <a:gd name="connsiteX2" fmla="*/ 724527 w 2105911"/>
                <a:gd name="connsiteY2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697426 w 2105911"/>
                <a:gd name="connsiteY2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64912"/>
                <a:gd name="connsiteX1" fmla="*/ 5659 w 43256"/>
                <a:gd name="connsiteY1" fmla="*/ 6766 h 64912"/>
                <a:gd name="connsiteX2" fmla="*/ 14041 w 43256"/>
                <a:gd name="connsiteY2" fmla="*/ 5061 h 64912"/>
                <a:gd name="connsiteX3" fmla="*/ 22492 w 43256"/>
                <a:gd name="connsiteY3" fmla="*/ 3291 h 64912"/>
                <a:gd name="connsiteX4" fmla="*/ 25785 w 43256"/>
                <a:gd name="connsiteY4" fmla="*/ 59 h 64912"/>
                <a:gd name="connsiteX5" fmla="*/ 29869 w 43256"/>
                <a:gd name="connsiteY5" fmla="*/ 2340 h 64912"/>
                <a:gd name="connsiteX6" fmla="*/ 35499 w 43256"/>
                <a:gd name="connsiteY6" fmla="*/ 549 h 64912"/>
                <a:gd name="connsiteX7" fmla="*/ 38354 w 43256"/>
                <a:gd name="connsiteY7" fmla="*/ 5435 h 64912"/>
                <a:gd name="connsiteX8" fmla="*/ 42018 w 43256"/>
                <a:gd name="connsiteY8" fmla="*/ 10177 h 64912"/>
                <a:gd name="connsiteX9" fmla="*/ 41854 w 43256"/>
                <a:gd name="connsiteY9" fmla="*/ 15319 h 64912"/>
                <a:gd name="connsiteX10" fmla="*/ 43052 w 43256"/>
                <a:gd name="connsiteY10" fmla="*/ 23181 h 64912"/>
                <a:gd name="connsiteX11" fmla="*/ 37440 w 43256"/>
                <a:gd name="connsiteY11" fmla="*/ 30063 h 64912"/>
                <a:gd name="connsiteX12" fmla="*/ 35431 w 43256"/>
                <a:gd name="connsiteY12" fmla="*/ 35960 h 64912"/>
                <a:gd name="connsiteX13" fmla="*/ 28591 w 43256"/>
                <a:gd name="connsiteY13" fmla="*/ 36674 h 64912"/>
                <a:gd name="connsiteX14" fmla="*/ 23703 w 43256"/>
                <a:gd name="connsiteY14" fmla="*/ 42965 h 64912"/>
                <a:gd name="connsiteX15" fmla="*/ 16516 w 43256"/>
                <a:gd name="connsiteY15" fmla="*/ 39125 h 64912"/>
                <a:gd name="connsiteX16" fmla="*/ 5840 w 43256"/>
                <a:gd name="connsiteY16" fmla="*/ 35331 h 64912"/>
                <a:gd name="connsiteX17" fmla="*/ 1146 w 43256"/>
                <a:gd name="connsiteY17" fmla="*/ 31109 h 64912"/>
                <a:gd name="connsiteX18" fmla="*/ 2149 w 43256"/>
                <a:gd name="connsiteY18" fmla="*/ 25410 h 64912"/>
                <a:gd name="connsiteX19" fmla="*/ 31 w 43256"/>
                <a:gd name="connsiteY19" fmla="*/ 19563 h 64912"/>
                <a:gd name="connsiteX20" fmla="*/ 3899 w 43256"/>
                <a:gd name="connsiteY20" fmla="*/ 14366 h 64912"/>
                <a:gd name="connsiteX21" fmla="*/ 3936 w 43256"/>
                <a:gd name="connsiteY21" fmla="*/ 14229 h 64912"/>
                <a:gd name="connsiteX0" fmla="*/ 572209 w 2105911"/>
                <a:gd name="connsiteY0" fmla="*/ 1735589 h 2324863"/>
                <a:gd name="connsiteX1" fmla="*/ 615188 w 2105911"/>
                <a:gd name="connsiteY1" fmla="*/ 1778568 h 2324863"/>
                <a:gd name="connsiteX2" fmla="*/ 572209 w 2105911"/>
                <a:gd name="connsiteY2" fmla="*/ 1735589 h 2324863"/>
                <a:gd name="connsiteX0" fmla="*/ 724527 w 2105911"/>
                <a:gd name="connsiteY0" fmla="*/ 1683987 h 2324863"/>
                <a:gd name="connsiteX1" fmla="*/ 552611 w 2105911"/>
                <a:gd name="connsiteY1" fmla="*/ 1683987 h 2324863"/>
                <a:gd name="connsiteX2" fmla="*/ 724527 w 2105911"/>
                <a:gd name="connsiteY2" fmla="*/ 1683987 h 2324863"/>
                <a:gd name="connsiteX0" fmla="*/ 697426 w 2105911"/>
                <a:gd name="connsiteY0" fmla="*/ 1425153 h 2324863"/>
                <a:gd name="connsiteX1" fmla="*/ 899649 w 2105911"/>
                <a:gd name="connsiteY1" fmla="*/ 2324863 h 2324863"/>
                <a:gd name="connsiteX2" fmla="*/ 697426 w 2105911"/>
                <a:gd name="connsiteY2" fmla="*/ 1425153 h 2324863"/>
                <a:gd name="connsiteX0" fmla="*/ 4729 w 43256"/>
                <a:gd name="connsiteY0" fmla="*/ 26036 h 64912"/>
                <a:gd name="connsiteX1" fmla="*/ 2196 w 43256"/>
                <a:gd name="connsiteY1" fmla="*/ 25239 h 64912"/>
                <a:gd name="connsiteX2" fmla="*/ 6964 w 43256"/>
                <a:gd name="connsiteY2" fmla="*/ 34758 h 64912"/>
                <a:gd name="connsiteX3" fmla="*/ 5856 w 43256"/>
                <a:gd name="connsiteY3" fmla="*/ 35139 h 64912"/>
                <a:gd name="connsiteX4" fmla="*/ 16514 w 43256"/>
                <a:gd name="connsiteY4" fmla="*/ 38949 h 64912"/>
                <a:gd name="connsiteX5" fmla="*/ 15846 w 43256"/>
                <a:gd name="connsiteY5" fmla="*/ 37209 h 64912"/>
                <a:gd name="connsiteX6" fmla="*/ 28863 w 43256"/>
                <a:gd name="connsiteY6" fmla="*/ 34610 h 64912"/>
                <a:gd name="connsiteX7" fmla="*/ 28596 w 43256"/>
                <a:gd name="connsiteY7" fmla="*/ 36519 h 64912"/>
                <a:gd name="connsiteX8" fmla="*/ 34165 w 43256"/>
                <a:gd name="connsiteY8" fmla="*/ 22813 h 64912"/>
                <a:gd name="connsiteX9" fmla="*/ 37416 w 43256"/>
                <a:gd name="connsiteY9" fmla="*/ 29949 h 64912"/>
                <a:gd name="connsiteX10" fmla="*/ 41834 w 43256"/>
                <a:gd name="connsiteY10" fmla="*/ 15213 h 64912"/>
                <a:gd name="connsiteX11" fmla="*/ 40386 w 43256"/>
                <a:gd name="connsiteY11" fmla="*/ 17889 h 64912"/>
                <a:gd name="connsiteX12" fmla="*/ 38360 w 43256"/>
                <a:gd name="connsiteY12" fmla="*/ 5285 h 64912"/>
                <a:gd name="connsiteX13" fmla="*/ 38436 w 43256"/>
                <a:gd name="connsiteY13" fmla="*/ 6549 h 64912"/>
                <a:gd name="connsiteX14" fmla="*/ 29114 w 43256"/>
                <a:gd name="connsiteY14" fmla="*/ 3811 h 64912"/>
                <a:gd name="connsiteX15" fmla="*/ 29856 w 43256"/>
                <a:gd name="connsiteY15" fmla="*/ 2199 h 64912"/>
                <a:gd name="connsiteX16" fmla="*/ 22177 w 43256"/>
                <a:gd name="connsiteY16" fmla="*/ 4579 h 64912"/>
                <a:gd name="connsiteX17" fmla="*/ 22536 w 43256"/>
                <a:gd name="connsiteY17" fmla="*/ 3189 h 64912"/>
                <a:gd name="connsiteX18" fmla="*/ 14036 w 43256"/>
                <a:gd name="connsiteY18" fmla="*/ 5051 h 64912"/>
                <a:gd name="connsiteX19" fmla="*/ 15336 w 43256"/>
                <a:gd name="connsiteY19" fmla="*/ 6399 h 64912"/>
                <a:gd name="connsiteX20" fmla="*/ 4163 w 43256"/>
                <a:gd name="connsiteY20" fmla="*/ 15648 h 64912"/>
                <a:gd name="connsiteX21" fmla="*/ 3936 w 43256"/>
                <a:gd name="connsiteY21" fmla="*/ 14229 h 64912"/>
                <a:gd name="connsiteX0" fmla="*/ 3936 w 43256"/>
                <a:gd name="connsiteY0" fmla="*/ 14229 h 67465"/>
                <a:gd name="connsiteX1" fmla="*/ 5659 w 43256"/>
                <a:gd name="connsiteY1" fmla="*/ 6766 h 67465"/>
                <a:gd name="connsiteX2" fmla="*/ 14041 w 43256"/>
                <a:gd name="connsiteY2" fmla="*/ 5061 h 67465"/>
                <a:gd name="connsiteX3" fmla="*/ 22492 w 43256"/>
                <a:gd name="connsiteY3" fmla="*/ 3291 h 67465"/>
                <a:gd name="connsiteX4" fmla="*/ 25785 w 43256"/>
                <a:gd name="connsiteY4" fmla="*/ 59 h 67465"/>
                <a:gd name="connsiteX5" fmla="*/ 29869 w 43256"/>
                <a:gd name="connsiteY5" fmla="*/ 2340 h 67465"/>
                <a:gd name="connsiteX6" fmla="*/ 35499 w 43256"/>
                <a:gd name="connsiteY6" fmla="*/ 549 h 67465"/>
                <a:gd name="connsiteX7" fmla="*/ 38354 w 43256"/>
                <a:gd name="connsiteY7" fmla="*/ 5435 h 67465"/>
                <a:gd name="connsiteX8" fmla="*/ 42018 w 43256"/>
                <a:gd name="connsiteY8" fmla="*/ 10177 h 67465"/>
                <a:gd name="connsiteX9" fmla="*/ 41854 w 43256"/>
                <a:gd name="connsiteY9" fmla="*/ 15319 h 67465"/>
                <a:gd name="connsiteX10" fmla="*/ 43052 w 43256"/>
                <a:gd name="connsiteY10" fmla="*/ 23181 h 67465"/>
                <a:gd name="connsiteX11" fmla="*/ 37440 w 43256"/>
                <a:gd name="connsiteY11" fmla="*/ 30063 h 67465"/>
                <a:gd name="connsiteX12" fmla="*/ 35431 w 43256"/>
                <a:gd name="connsiteY12" fmla="*/ 35960 h 67465"/>
                <a:gd name="connsiteX13" fmla="*/ 28591 w 43256"/>
                <a:gd name="connsiteY13" fmla="*/ 36674 h 67465"/>
                <a:gd name="connsiteX14" fmla="*/ 23703 w 43256"/>
                <a:gd name="connsiteY14" fmla="*/ 42965 h 67465"/>
                <a:gd name="connsiteX15" fmla="*/ 16516 w 43256"/>
                <a:gd name="connsiteY15" fmla="*/ 39125 h 67465"/>
                <a:gd name="connsiteX16" fmla="*/ 5840 w 43256"/>
                <a:gd name="connsiteY16" fmla="*/ 35331 h 67465"/>
                <a:gd name="connsiteX17" fmla="*/ 1146 w 43256"/>
                <a:gd name="connsiteY17" fmla="*/ 31109 h 67465"/>
                <a:gd name="connsiteX18" fmla="*/ 2149 w 43256"/>
                <a:gd name="connsiteY18" fmla="*/ 25410 h 67465"/>
                <a:gd name="connsiteX19" fmla="*/ 31 w 43256"/>
                <a:gd name="connsiteY19" fmla="*/ 19563 h 67465"/>
                <a:gd name="connsiteX20" fmla="*/ 3899 w 43256"/>
                <a:gd name="connsiteY20" fmla="*/ 14366 h 67465"/>
                <a:gd name="connsiteX21" fmla="*/ 3936 w 43256"/>
                <a:gd name="connsiteY21" fmla="*/ 14229 h 67465"/>
                <a:gd name="connsiteX0" fmla="*/ 572209 w 2105911"/>
                <a:gd name="connsiteY0" fmla="*/ 1735589 h 2416303"/>
                <a:gd name="connsiteX1" fmla="*/ 615188 w 2105911"/>
                <a:gd name="connsiteY1" fmla="*/ 1778568 h 2416303"/>
                <a:gd name="connsiteX2" fmla="*/ 572209 w 2105911"/>
                <a:gd name="connsiteY2" fmla="*/ 1735589 h 2416303"/>
                <a:gd name="connsiteX0" fmla="*/ 724527 w 2105911"/>
                <a:gd name="connsiteY0" fmla="*/ 1683987 h 2416303"/>
                <a:gd name="connsiteX1" fmla="*/ 552611 w 2105911"/>
                <a:gd name="connsiteY1" fmla="*/ 1683987 h 2416303"/>
                <a:gd name="connsiteX2" fmla="*/ 724527 w 2105911"/>
                <a:gd name="connsiteY2" fmla="*/ 1683987 h 2416303"/>
                <a:gd name="connsiteX0" fmla="*/ 899649 w 2105911"/>
                <a:gd name="connsiteY0" fmla="*/ 2324863 h 2416303"/>
                <a:gd name="connsiteX1" fmla="*/ 697426 w 2105911"/>
                <a:gd name="connsiteY1" fmla="*/ 1425153 h 2416303"/>
                <a:gd name="connsiteX2" fmla="*/ 991089 w 2105911"/>
                <a:gd name="connsiteY2" fmla="*/ 2416303 h 2416303"/>
                <a:gd name="connsiteX0" fmla="*/ 4729 w 43256"/>
                <a:gd name="connsiteY0" fmla="*/ 26036 h 67465"/>
                <a:gd name="connsiteX1" fmla="*/ 2196 w 43256"/>
                <a:gd name="connsiteY1" fmla="*/ 25239 h 67465"/>
                <a:gd name="connsiteX2" fmla="*/ 6964 w 43256"/>
                <a:gd name="connsiteY2" fmla="*/ 34758 h 67465"/>
                <a:gd name="connsiteX3" fmla="*/ 5856 w 43256"/>
                <a:gd name="connsiteY3" fmla="*/ 35139 h 67465"/>
                <a:gd name="connsiteX4" fmla="*/ 16514 w 43256"/>
                <a:gd name="connsiteY4" fmla="*/ 38949 h 67465"/>
                <a:gd name="connsiteX5" fmla="*/ 15846 w 43256"/>
                <a:gd name="connsiteY5" fmla="*/ 37209 h 67465"/>
                <a:gd name="connsiteX6" fmla="*/ 28863 w 43256"/>
                <a:gd name="connsiteY6" fmla="*/ 34610 h 67465"/>
                <a:gd name="connsiteX7" fmla="*/ 28596 w 43256"/>
                <a:gd name="connsiteY7" fmla="*/ 36519 h 67465"/>
                <a:gd name="connsiteX8" fmla="*/ 34165 w 43256"/>
                <a:gd name="connsiteY8" fmla="*/ 22813 h 67465"/>
                <a:gd name="connsiteX9" fmla="*/ 37416 w 43256"/>
                <a:gd name="connsiteY9" fmla="*/ 29949 h 67465"/>
                <a:gd name="connsiteX10" fmla="*/ 41834 w 43256"/>
                <a:gd name="connsiteY10" fmla="*/ 15213 h 67465"/>
                <a:gd name="connsiteX11" fmla="*/ 40386 w 43256"/>
                <a:gd name="connsiteY11" fmla="*/ 17889 h 67465"/>
                <a:gd name="connsiteX12" fmla="*/ 38360 w 43256"/>
                <a:gd name="connsiteY12" fmla="*/ 5285 h 67465"/>
                <a:gd name="connsiteX13" fmla="*/ 38436 w 43256"/>
                <a:gd name="connsiteY13" fmla="*/ 6549 h 67465"/>
                <a:gd name="connsiteX14" fmla="*/ 29114 w 43256"/>
                <a:gd name="connsiteY14" fmla="*/ 3811 h 67465"/>
                <a:gd name="connsiteX15" fmla="*/ 29856 w 43256"/>
                <a:gd name="connsiteY15" fmla="*/ 2199 h 67465"/>
                <a:gd name="connsiteX16" fmla="*/ 22177 w 43256"/>
                <a:gd name="connsiteY16" fmla="*/ 4579 h 67465"/>
                <a:gd name="connsiteX17" fmla="*/ 22536 w 43256"/>
                <a:gd name="connsiteY17" fmla="*/ 3189 h 67465"/>
                <a:gd name="connsiteX18" fmla="*/ 14036 w 43256"/>
                <a:gd name="connsiteY18" fmla="*/ 5051 h 67465"/>
                <a:gd name="connsiteX19" fmla="*/ 15336 w 43256"/>
                <a:gd name="connsiteY19" fmla="*/ 6399 h 67465"/>
                <a:gd name="connsiteX20" fmla="*/ 4163 w 43256"/>
                <a:gd name="connsiteY20" fmla="*/ 15648 h 67465"/>
                <a:gd name="connsiteX21" fmla="*/ 3936 w 43256"/>
                <a:gd name="connsiteY21" fmla="*/ 14229 h 67465"/>
                <a:gd name="connsiteX0" fmla="*/ 3936 w 43256"/>
                <a:gd name="connsiteY0" fmla="*/ 14229 h 64912"/>
                <a:gd name="connsiteX1" fmla="*/ 5659 w 43256"/>
                <a:gd name="connsiteY1" fmla="*/ 6766 h 64912"/>
                <a:gd name="connsiteX2" fmla="*/ 14041 w 43256"/>
                <a:gd name="connsiteY2" fmla="*/ 5061 h 64912"/>
                <a:gd name="connsiteX3" fmla="*/ 22492 w 43256"/>
                <a:gd name="connsiteY3" fmla="*/ 3291 h 64912"/>
                <a:gd name="connsiteX4" fmla="*/ 25785 w 43256"/>
                <a:gd name="connsiteY4" fmla="*/ 59 h 64912"/>
                <a:gd name="connsiteX5" fmla="*/ 29869 w 43256"/>
                <a:gd name="connsiteY5" fmla="*/ 2340 h 64912"/>
                <a:gd name="connsiteX6" fmla="*/ 35499 w 43256"/>
                <a:gd name="connsiteY6" fmla="*/ 549 h 64912"/>
                <a:gd name="connsiteX7" fmla="*/ 38354 w 43256"/>
                <a:gd name="connsiteY7" fmla="*/ 5435 h 64912"/>
                <a:gd name="connsiteX8" fmla="*/ 42018 w 43256"/>
                <a:gd name="connsiteY8" fmla="*/ 10177 h 64912"/>
                <a:gd name="connsiteX9" fmla="*/ 41854 w 43256"/>
                <a:gd name="connsiteY9" fmla="*/ 15319 h 64912"/>
                <a:gd name="connsiteX10" fmla="*/ 43052 w 43256"/>
                <a:gd name="connsiteY10" fmla="*/ 23181 h 64912"/>
                <a:gd name="connsiteX11" fmla="*/ 37440 w 43256"/>
                <a:gd name="connsiteY11" fmla="*/ 30063 h 64912"/>
                <a:gd name="connsiteX12" fmla="*/ 35431 w 43256"/>
                <a:gd name="connsiteY12" fmla="*/ 35960 h 64912"/>
                <a:gd name="connsiteX13" fmla="*/ 28591 w 43256"/>
                <a:gd name="connsiteY13" fmla="*/ 36674 h 64912"/>
                <a:gd name="connsiteX14" fmla="*/ 23703 w 43256"/>
                <a:gd name="connsiteY14" fmla="*/ 42965 h 64912"/>
                <a:gd name="connsiteX15" fmla="*/ 16516 w 43256"/>
                <a:gd name="connsiteY15" fmla="*/ 39125 h 64912"/>
                <a:gd name="connsiteX16" fmla="*/ 5840 w 43256"/>
                <a:gd name="connsiteY16" fmla="*/ 35331 h 64912"/>
                <a:gd name="connsiteX17" fmla="*/ 1146 w 43256"/>
                <a:gd name="connsiteY17" fmla="*/ 31109 h 64912"/>
                <a:gd name="connsiteX18" fmla="*/ 2149 w 43256"/>
                <a:gd name="connsiteY18" fmla="*/ 25410 h 64912"/>
                <a:gd name="connsiteX19" fmla="*/ 31 w 43256"/>
                <a:gd name="connsiteY19" fmla="*/ 19563 h 64912"/>
                <a:gd name="connsiteX20" fmla="*/ 3899 w 43256"/>
                <a:gd name="connsiteY20" fmla="*/ 14366 h 64912"/>
                <a:gd name="connsiteX21" fmla="*/ 3936 w 43256"/>
                <a:gd name="connsiteY21" fmla="*/ 14229 h 64912"/>
                <a:gd name="connsiteX0" fmla="*/ 572209 w 2105911"/>
                <a:gd name="connsiteY0" fmla="*/ 1735589 h 2324863"/>
                <a:gd name="connsiteX1" fmla="*/ 615188 w 2105911"/>
                <a:gd name="connsiteY1" fmla="*/ 1778568 h 2324863"/>
                <a:gd name="connsiteX2" fmla="*/ 572209 w 2105911"/>
                <a:gd name="connsiteY2" fmla="*/ 1735589 h 2324863"/>
                <a:gd name="connsiteX0" fmla="*/ 724527 w 2105911"/>
                <a:gd name="connsiteY0" fmla="*/ 1683987 h 2324863"/>
                <a:gd name="connsiteX1" fmla="*/ 552611 w 2105911"/>
                <a:gd name="connsiteY1" fmla="*/ 1683987 h 2324863"/>
                <a:gd name="connsiteX2" fmla="*/ 724527 w 2105911"/>
                <a:gd name="connsiteY2" fmla="*/ 1683987 h 2324863"/>
                <a:gd name="connsiteX0" fmla="*/ 899649 w 2105911"/>
                <a:gd name="connsiteY0" fmla="*/ 2324863 h 2324863"/>
                <a:gd name="connsiteX1" fmla="*/ 697426 w 2105911"/>
                <a:gd name="connsiteY1" fmla="*/ 1425153 h 2324863"/>
                <a:gd name="connsiteX2" fmla="*/ 1131766 w 2105911"/>
                <a:gd name="connsiteY2" fmla="*/ 2231665 h 2324863"/>
                <a:gd name="connsiteX0" fmla="*/ 4729 w 43256"/>
                <a:gd name="connsiteY0" fmla="*/ 26036 h 64912"/>
                <a:gd name="connsiteX1" fmla="*/ 2196 w 43256"/>
                <a:gd name="connsiteY1" fmla="*/ 25239 h 64912"/>
                <a:gd name="connsiteX2" fmla="*/ 6964 w 43256"/>
                <a:gd name="connsiteY2" fmla="*/ 34758 h 64912"/>
                <a:gd name="connsiteX3" fmla="*/ 5856 w 43256"/>
                <a:gd name="connsiteY3" fmla="*/ 35139 h 64912"/>
                <a:gd name="connsiteX4" fmla="*/ 16514 w 43256"/>
                <a:gd name="connsiteY4" fmla="*/ 38949 h 64912"/>
                <a:gd name="connsiteX5" fmla="*/ 15846 w 43256"/>
                <a:gd name="connsiteY5" fmla="*/ 37209 h 64912"/>
                <a:gd name="connsiteX6" fmla="*/ 28863 w 43256"/>
                <a:gd name="connsiteY6" fmla="*/ 34610 h 64912"/>
                <a:gd name="connsiteX7" fmla="*/ 28596 w 43256"/>
                <a:gd name="connsiteY7" fmla="*/ 36519 h 64912"/>
                <a:gd name="connsiteX8" fmla="*/ 34165 w 43256"/>
                <a:gd name="connsiteY8" fmla="*/ 22813 h 64912"/>
                <a:gd name="connsiteX9" fmla="*/ 37416 w 43256"/>
                <a:gd name="connsiteY9" fmla="*/ 29949 h 64912"/>
                <a:gd name="connsiteX10" fmla="*/ 41834 w 43256"/>
                <a:gd name="connsiteY10" fmla="*/ 15213 h 64912"/>
                <a:gd name="connsiteX11" fmla="*/ 40386 w 43256"/>
                <a:gd name="connsiteY11" fmla="*/ 17889 h 64912"/>
                <a:gd name="connsiteX12" fmla="*/ 38360 w 43256"/>
                <a:gd name="connsiteY12" fmla="*/ 5285 h 64912"/>
                <a:gd name="connsiteX13" fmla="*/ 38436 w 43256"/>
                <a:gd name="connsiteY13" fmla="*/ 6549 h 64912"/>
                <a:gd name="connsiteX14" fmla="*/ 29114 w 43256"/>
                <a:gd name="connsiteY14" fmla="*/ 3811 h 64912"/>
                <a:gd name="connsiteX15" fmla="*/ 29856 w 43256"/>
                <a:gd name="connsiteY15" fmla="*/ 2199 h 64912"/>
                <a:gd name="connsiteX16" fmla="*/ 22177 w 43256"/>
                <a:gd name="connsiteY16" fmla="*/ 4579 h 64912"/>
                <a:gd name="connsiteX17" fmla="*/ 22536 w 43256"/>
                <a:gd name="connsiteY17" fmla="*/ 3189 h 64912"/>
                <a:gd name="connsiteX18" fmla="*/ 14036 w 43256"/>
                <a:gd name="connsiteY18" fmla="*/ 5051 h 64912"/>
                <a:gd name="connsiteX19" fmla="*/ 15336 w 43256"/>
                <a:gd name="connsiteY19" fmla="*/ 6399 h 64912"/>
                <a:gd name="connsiteX20" fmla="*/ 4163 w 43256"/>
                <a:gd name="connsiteY20" fmla="*/ 15648 h 64912"/>
                <a:gd name="connsiteX21" fmla="*/ 3936 w 43256"/>
                <a:gd name="connsiteY21" fmla="*/ 14229 h 64912"/>
                <a:gd name="connsiteX0" fmla="*/ 3936 w 43256"/>
                <a:gd name="connsiteY0" fmla="*/ 14229 h 64912"/>
                <a:gd name="connsiteX1" fmla="*/ 5659 w 43256"/>
                <a:gd name="connsiteY1" fmla="*/ 6766 h 64912"/>
                <a:gd name="connsiteX2" fmla="*/ 14041 w 43256"/>
                <a:gd name="connsiteY2" fmla="*/ 5061 h 64912"/>
                <a:gd name="connsiteX3" fmla="*/ 22492 w 43256"/>
                <a:gd name="connsiteY3" fmla="*/ 3291 h 64912"/>
                <a:gd name="connsiteX4" fmla="*/ 25785 w 43256"/>
                <a:gd name="connsiteY4" fmla="*/ 59 h 64912"/>
                <a:gd name="connsiteX5" fmla="*/ 29869 w 43256"/>
                <a:gd name="connsiteY5" fmla="*/ 2340 h 64912"/>
                <a:gd name="connsiteX6" fmla="*/ 35499 w 43256"/>
                <a:gd name="connsiteY6" fmla="*/ 549 h 64912"/>
                <a:gd name="connsiteX7" fmla="*/ 38354 w 43256"/>
                <a:gd name="connsiteY7" fmla="*/ 5435 h 64912"/>
                <a:gd name="connsiteX8" fmla="*/ 42018 w 43256"/>
                <a:gd name="connsiteY8" fmla="*/ 10177 h 64912"/>
                <a:gd name="connsiteX9" fmla="*/ 41854 w 43256"/>
                <a:gd name="connsiteY9" fmla="*/ 15319 h 64912"/>
                <a:gd name="connsiteX10" fmla="*/ 43052 w 43256"/>
                <a:gd name="connsiteY10" fmla="*/ 23181 h 64912"/>
                <a:gd name="connsiteX11" fmla="*/ 37440 w 43256"/>
                <a:gd name="connsiteY11" fmla="*/ 30063 h 64912"/>
                <a:gd name="connsiteX12" fmla="*/ 35431 w 43256"/>
                <a:gd name="connsiteY12" fmla="*/ 35960 h 64912"/>
                <a:gd name="connsiteX13" fmla="*/ 28591 w 43256"/>
                <a:gd name="connsiteY13" fmla="*/ 36674 h 64912"/>
                <a:gd name="connsiteX14" fmla="*/ 23703 w 43256"/>
                <a:gd name="connsiteY14" fmla="*/ 42965 h 64912"/>
                <a:gd name="connsiteX15" fmla="*/ 16516 w 43256"/>
                <a:gd name="connsiteY15" fmla="*/ 39125 h 64912"/>
                <a:gd name="connsiteX16" fmla="*/ 5840 w 43256"/>
                <a:gd name="connsiteY16" fmla="*/ 35331 h 64912"/>
                <a:gd name="connsiteX17" fmla="*/ 1146 w 43256"/>
                <a:gd name="connsiteY17" fmla="*/ 31109 h 64912"/>
                <a:gd name="connsiteX18" fmla="*/ 2149 w 43256"/>
                <a:gd name="connsiteY18" fmla="*/ 25410 h 64912"/>
                <a:gd name="connsiteX19" fmla="*/ 31 w 43256"/>
                <a:gd name="connsiteY19" fmla="*/ 19563 h 64912"/>
                <a:gd name="connsiteX20" fmla="*/ 3899 w 43256"/>
                <a:gd name="connsiteY20" fmla="*/ 14366 h 64912"/>
                <a:gd name="connsiteX21" fmla="*/ 3936 w 43256"/>
                <a:gd name="connsiteY21" fmla="*/ 14229 h 64912"/>
                <a:gd name="connsiteX0" fmla="*/ 572209 w 2105911"/>
                <a:gd name="connsiteY0" fmla="*/ 1735589 h 2324863"/>
                <a:gd name="connsiteX1" fmla="*/ 615188 w 2105911"/>
                <a:gd name="connsiteY1" fmla="*/ 1778568 h 2324863"/>
                <a:gd name="connsiteX2" fmla="*/ 572209 w 2105911"/>
                <a:gd name="connsiteY2" fmla="*/ 1735589 h 2324863"/>
                <a:gd name="connsiteX0" fmla="*/ 724527 w 2105911"/>
                <a:gd name="connsiteY0" fmla="*/ 1683987 h 2324863"/>
                <a:gd name="connsiteX1" fmla="*/ 552611 w 2105911"/>
                <a:gd name="connsiteY1" fmla="*/ 1683987 h 2324863"/>
                <a:gd name="connsiteX2" fmla="*/ 724527 w 2105911"/>
                <a:gd name="connsiteY2" fmla="*/ 1683987 h 2324863"/>
                <a:gd name="connsiteX0" fmla="*/ 899649 w 2105911"/>
                <a:gd name="connsiteY0" fmla="*/ 2324863 h 2324863"/>
                <a:gd name="connsiteX1" fmla="*/ 697426 w 2105911"/>
                <a:gd name="connsiteY1" fmla="*/ 1425153 h 2324863"/>
                <a:gd name="connsiteX0" fmla="*/ 4729 w 43256"/>
                <a:gd name="connsiteY0" fmla="*/ 26036 h 64912"/>
                <a:gd name="connsiteX1" fmla="*/ 2196 w 43256"/>
                <a:gd name="connsiteY1" fmla="*/ 25239 h 64912"/>
                <a:gd name="connsiteX2" fmla="*/ 6964 w 43256"/>
                <a:gd name="connsiteY2" fmla="*/ 34758 h 64912"/>
                <a:gd name="connsiteX3" fmla="*/ 5856 w 43256"/>
                <a:gd name="connsiteY3" fmla="*/ 35139 h 64912"/>
                <a:gd name="connsiteX4" fmla="*/ 16514 w 43256"/>
                <a:gd name="connsiteY4" fmla="*/ 38949 h 64912"/>
                <a:gd name="connsiteX5" fmla="*/ 15846 w 43256"/>
                <a:gd name="connsiteY5" fmla="*/ 37209 h 64912"/>
                <a:gd name="connsiteX6" fmla="*/ 28863 w 43256"/>
                <a:gd name="connsiteY6" fmla="*/ 34610 h 64912"/>
                <a:gd name="connsiteX7" fmla="*/ 28596 w 43256"/>
                <a:gd name="connsiteY7" fmla="*/ 36519 h 64912"/>
                <a:gd name="connsiteX8" fmla="*/ 34165 w 43256"/>
                <a:gd name="connsiteY8" fmla="*/ 22813 h 64912"/>
                <a:gd name="connsiteX9" fmla="*/ 37416 w 43256"/>
                <a:gd name="connsiteY9" fmla="*/ 29949 h 64912"/>
                <a:gd name="connsiteX10" fmla="*/ 41834 w 43256"/>
                <a:gd name="connsiteY10" fmla="*/ 15213 h 64912"/>
                <a:gd name="connsiteX11" fmla="*/ 40386 w 43256"/>
                <a:gd name="connsiteY11" fmla="*/ 17889 h 64912"/>
                <a:gd name="connsiteX12" fmla="*/ 38360 w 43256"/>
                <a:gd name="connsiteY12" fmla="*/ 5285 h 64912"/>
                <a:gd name="connsiteX13" fmla="*/ 38436 w 43256"/>
                <a:gd name="connsiteY13" fmla="*/ 6549 h 64912"/>
                <a:gd name="connsiteX14" fmla="*/ 29114 w 43256"/>
                <a:gd name="connsiteY14" fmla="*/ 3811 h 64912"/>
                <a:gd name="connsiteX15" fmla="*/ 29856 w 43256"/>
                <a:gd name="connsiteY15" fmla="*/ 2199 h 64912"/>
                <a:gd name="connsiteX16" fmla="*/ 22177 w 43256"/>
                <a:gd name="connsiteY16" fmla="*/ 4579 h 64912"/>
                <a:gd name="connsiteX17" fmla="*/ 22536 w 43256"/>
                <a:gd name="connsiteY17" fmla="*/ 3189 h 64912"/>
                <a:gd name="connsiteX18" fmla="*/ 14036 w 43256"/>
                <a:gd name="connsiteY18" fmla="*/ 5051 h 64912"/>
                <a:gd name="connsiteX19" fmla="*/ 15336 w 43256"/>
                <a:gd name="connsiteY19" fmla="*/ 6399 h 64912"/>
                <a:gd name="connsiteX20" fmla="*/ 4163 w 43256"/>
                <a:gd name="connsiteY20" fmla="*/ 15648 h 64912"/>
                <a:gd name="connsiteX21" fmla="*/ 3936 w 43256"/>
                <a:gd name="connsiteY21" fmla="*/ 14229 h 64912"/>
                <a:gd name="connsiteX0" fmla="*/ 3936 w 43256"/>
                <a:gd name="connsiteY0" fmla="*/ 14229 h 56811"/>
                <a:gd name="connsiteX1" fmla="*/ 5659 w 43256"/>
                <a:gd name="connsiteY1" fmla="*/ 6766 h 56811"/>
                <a:gd name="connsiteX2" fmla="*/ 14041 w 43256"/>
                <a:gd name="connsiteY2" fmla="*/ 5061 h 56811"/>
                <a:gd name="connsiteX3" fmla="*/ 22492 w 43256"/>
                <a:gd name="connsiteY3" fmla="*/ 3291 h 56811"/>
                <a:gd name="connsiteX4" fmla="*/ 25785 w 43256"/>
                <a:gd name="connsiteY4" fmla="*/ 59 h 56811"/>
                <a:gd name="connsiteX5" fmla="*/ 29869 w 43256"/>
                <a:gd name="connsiteY5" fmla="*/ 2340 h 56811"/>
                <a:gd name="connsiteX6" fmla="*/ 35499 w 43256"/>
                <a:gd name="connsiteY6" fmla="*/ 549 h 56811"/>
                <a:gd name="connsiteX7" fmla="*/ 38354 w 43256"/>
                <a:gd name="connsiteY7" fmla="*/ 5435 h 56811"/>
                <a:gd name="connsiteX8" fmla="*/ 42018 w 43256"/>
                <a:gd name="connsiteY8" fmla="*/ 10177 h 56811"/>
                <a:gd name="connsiteX9" fmla="*/ 41854 w 43256"/>
                <a:gd name="connsiteY9" fmla="*/ 15319 h 56811"/>
                <a:gd name="connsiteX10" fmla="*/ 43052 w 43256"/>
                <a:gd name="connsiteY10" fmla="*/ 23181 h 56811"/>
                <a:gd name="connsiteX11" fmla="*/ 37440 w 43256"/>
                <a:gd name="connsiteY11" fmla="*/ 30063 h 56811"/>
                <a:gd name="connsiteX12" fmla="*/ 35431 w 43256"/>
                <a:gd name="connsiteY12" fmla="*/ 35960 h 56811"/>
                <a:gd name="connsiteX13" fmla="*/ 28591 w 43256"/>
                <a:gd name="connsiteY13" fmla="*/ 36674 h 56811"/>
                <a:gd name="connsiteX14" fmla="*/ 23703 w 43256"/>
                <a:gd name="connsiteY14" fmla="*/ 42965 h 56811"/>
                <a:gd name="connsiteX15" fmla="*/ 16516 w 43256"/>
                <a:gd name="connsiteY15" fmla="*/ 39125 h 56811"/>
                <a:gd name="connsiteX16" fmla="*/ 5840 w 43256"/>
                <a:gd name="connsiteY16" fmla="*/ 35331 h 56811"/>
                <a:gd name="connsiteX17" fmla="*/ 1146 w 43256"/>
                <a:gd name="connsiteY17" fmla="*/ 31109 h 56811"/>
                <a:gd name="connsiteX18" fmla="*/ 2149 w 43256"/>
                <a:gd name="connsiteY18" fmla="*/ 25410 h 56811"/>
                <a:gd name="connsiteX19" fmla="*/ 31 w 43256"/>
                <a:gd name="connsiteY19" fmla="*/ 19563 h 56811"/>
                <a:gd name="connsiteX20" fmla="*/ 3899 w 43256"/>
                <a:gd name="connsiteY20" fmla="*/ 14366 h 56811"/>
                <a:gd name="connsiteX21" fmla="*/ 3936 w 43256"/>
                <a:gd name="connsiteY21" fmla="*/ 14229 h 56811"/>
                <a:gd name="connsiteX0" fmla="*/ 572209 w 2105911"/>
                <a:gd name="connsiteY0" fmla="*/ 1735589 h 2034717"/>
                <a:gd name="connsiteX1" fmla="*/ 615188 w 2105911"/>
                <a:gd name="connsiteY1" fmla="*/ 1778568 h 2034717"/>
                <a:gd name="connsiteX2" fmla="*/ 572209 w 2105911"/>
                <a:gd name="connsiteY2" fmla="*/ 1735589 h 2034717"/>
                <a:gd name="connsiteX0" fmla="*/ 724527 w 2105911"/>
                <a:gd name="connsiteY0" fmla="*/ 1683987 h 2034717"/>
                <a:gd name="connsiteX1" fmla="*/ 552611 w 2105911"/>
                <a:gd name="connsiteY1" fmla="*/ 1683987 h 2034717"/>
                <a:gd name="connsiteX2" fmla="*/ 724527 w 2105911"/>
                <a:gd name="connsiteY2" fmla="*/ 1683987 h 2034717"/>
                <a:gd name="connsiteX0" fmla="*/ 1013949 w 2105911"/>
                <a:gd name="connsiteY0" fmla="*/ 2034717 h 2034717"/>
                <a:gd name="connsiteX1" fmla="*/ 697426 w 2105911"/>
                <a:gd name="connsiteY1" fmla="*/ 1425153 h 2034717"/>
                <a:gd name="connsiteX0" fmla="*/ 4729 w 43256"/>
                <a:gd name="connsiteY0" fmla="*/ 26036 h 56811"/>
                <a:gd name="connsiteX1" fmla="*/ 2196 w 43256"/>
                <a:gd name="connsiteY1" fmla="*/ 25239 h 56811"/>
                <a:gd name="connsiteX2" fmla="*/ 6964 w 43256"/>
                <a:gd name="connsiteY2" fmla="*/ 34758 h 56811"/>
                <a:gd name="connsiteX3" fmla="*/ 5856 w 43256"/>
                <a:gd name="connsiteY3" fmla="*/ 35139 h 56811"/>
                <a:gd name="connsiteX4" fmla="*/ 16514 w 43256"/>
                <a:gd name="connsiteY4" fmla="*/ 38949 h 56811"/>
                <a:gd name="connsiteX5" fmla="*/ 15846 w 43256"/>
                <a:gd name="connsiteY5" fmla="*/ 37209 h 56811"/>
                <a:gd name="connsiteX6" fmla="*/ 28863 w 43256"/>
                <a:gd name="connsiteY6" fmla="*/ 34610 h 56811"/>
                <a:gd name="connsiteX7" fmla="*/ 28596 w 43256"/>
                <a:gd name="connsiteY7" fmla="*/ 36519 h 56811"/>
                <a:gd name="connsiteX8" fmla="*/ 34165 w 43256"/>
                <a:gd name="connsiteY8" fmla="*/ 22813 h 56811"/>
                <a:gd name="connsiteX9" fmla="*/ 37416 w 43256"/>
                <a:gd name="connsiteY9" fmla="*/ 29949 h 56811"/>
                <a:gd name="connsiteX10" fmla="*/ 41834 w 43256"/>
                <a:gd name="connsiteY10" fmla="*/ 15213 h 56811"/>
                <a:gd name="connsiteX11" fmla="*/ 40386 w 43256"/>
                <a:gd name="connsiteY11" fmla="*/ 17889 h 56811"/>
                <a:gd name="connsiteX12" fmla="*/ 38360 w 43256"/>
                <a:gd name="connsiteY12" fmla="*/ 5285 h 56811"/>
                <a:gd name="connsiteX13" fmla="*/ 38436 w 43256"/>
                <a:gd name="connsiteY13" fmla="*/ 6549 h 56811"/>
                <a:gd name="connsiteX14" fmla="*/ 29114 w 43256"/>
                <a:gd name="connsiteY14" fmla="*/ 3811 h 56811"/>
                <a:gd name="connsiteX15" fmla="*/ 29856 w 43256"/>
                <a:gd name="connsiteY15" fmla="*/ 2199 h 56811"/>
                <a:gd name="connsiteX16" fmla="*/ 22177 w 43256"/>
                <a:gd name="connsiteY16" fmla="*/ 4579 h 56811"/>
                <a:gd name="connsiteX17" fmla="*/ 22536 w 43256"/>
                <a:gd name="connsiteY17" fmla="*/ 3189 h 56811"/>
                <a:gd name="connsiteX18" fmla="*/ 14036 w 43256"/>
                <a:gd name="connsiteY18" fmla="*/ 5051 h 56811"/>
                <a:gd name="connsiteX19" fmla="*/ 15336 w 43256"/>
                <a:gd name="connsiteY19" fmla="*/ 6399 h 56811"/>
                <a:gd name="connsiteX20" fmla="*/ 4163 w 43256"/>
                <a:gd name="connsiteY20" fmla="*/ 15648 h 56811"/>
                <a:gd name="connsiteX21" fmla="*/ 3936 w 43256"/>
                <a:gd name="connsiteY21" fmla="*/ 14229 h 56811"/>
                <a:gd name="connsiteX0" fmla="*/ 3936 w 43256"/>
                <a:gd name="connsiteY0" fmla="*/ 14229 h 56811"/>
                <a:gd name="connsiteX1" fmla="*/ 5659 w 43256"/>
                <a:gd name="connsiteY1" fmla="*/ 6766 h 56811"/>
                <a:gd name="connsiteX2" fmla="*/ 14041 w 43256"/>
                <a:gd name="connsiteY2" fmla="*/ 5061 h 56811"/>
                <a:gd name="connsiteX3" fmla="*/ 22492 w 43256"/>
                <a:gd name="connsiteY3" fmla="*/ 3291 h 56811"/>
                <a:gd name="connsiteX4" fmla="*/ 25785 w 43256"/>
                <a:gd name="connsiteY4" fmla="*/ 59 h 56811"/>
                <a:gd name="connsiteX5" fmla="*/ 29869 w 43256"/>
                <a:gd name="connsiteY5" fmla="*/ 2340 h 56811"/>
                <a:gd name="connsiteX6" fmla="*/ 35499 w 43256"/>
                <a:gd name="connsiteY6" fmla="*/ 549 h 56811"/>
                <a:gd name="connsiteX7" fmla="*/ 38354 w 43256"/>
                <a:gd name="connsiteY7" fmla="*/ 5435 h 56811"/>
                <a:gd name="connsiteX8" fmla="*/ 42018 w 43256"/>
                <a:gd name="connsiteY8" fmla="*/ 10177 h 56811"/>
                <a:gd name="connsiteX9" fmla="*/ 41854 w 43256"/>
                <a:gd name="connsiteY9" fmla="*/ 15319 h 56811"/>
                <a:gd name="connsiteX10" fmla="*/ 43052 w 43256"/>
                <a:gd name="connsiteY10" fmla="*/ 23181 h 56811"/>
                <a:gd name="connsiteX11" fmla="*/ 37440 w 43256"/>
                <a:gd name="connsiteY11" fmla="*/ 30063 h 56811"/>
                <a:gd name="connsiteX12" fmla="*/ 35431 w 43256"/>
                <a:gd name="connsiteY12" fmla="*/ 35960 h 56811"/>
                <a:gd name="connsiteX13" fmla="*/ 28591 w 43256"/>
                <a:gd name="connsiteY13" fmla="*/ 36674 h 56811"/>
                <a:gd name="connsiteX14" fmla="*/ 23703 w 43256"/>
                <a:gd name="connsiteY14" fmla="*/ 42965 h 56811"/>
                <a:gd name="connsiteX15" fmla="*/ 16516 w 43256"/>
                <a:gd name="connsiteY15" fmla="*/ 39125 h 56811"/>
                <a:gd name="connsiteX16" fmla="*/ 5840 w 43256"/>
                <a:gd name="connsiteY16" fmla="*/ 35331 h 56811"/>
                <a:gd name="connsiteX17" fmla="*/ 1146 w 43256"/>
                <a:gd name="connsiteY17" fmla="*/ 31109 h 56811"/>
                <a:gd name="connsiteX18" fmla="*/ 2149 w 43256"/>
                <a:gd name="connsiteY18" fmla="*/ 25410 h 56811"/>
                <a:gd name="connsiteX19" fmla="*/ 31 w 43256"/>
                <a:gd name="connsiteY19" fmla="*/ 19563 h 56811"/>
                <a:gd name="connsiteX20" fmla="*/ 3899 w 43256"/>
                <a:gd name="connsiteY20" fmla="*/ 14366 h 56811"/>
                <a:gd name="connsiteX21" fmla="*/ 3936 w 43256"/>
                <a:gd name="connsiteY21" fmla="*/ 14229 h 56811"/>
                <a:gd name="connsiteX0" fmla="*/ 572209 w 2105911"/>
                <a:gd name="connsiteY0" fmla="*/ 1735589 h 2034717"/>
                <a:gd name="connsiteX1" fmla="*/ 615188 w 2105911"/>
                <a:gd name="connsiteY1" fmla="*/ 1778568 h 2034717"/>
                <a:gd name="connsiteX2" fmla="*/ 572209 w 2105911"/>
                <a:gd name="connsiteY2" fmla="*/ 1735589 h 2034717"/>
                <a:gd name="connsiteX0" fmla="*/ 724527 w 2105911"/>
                <a:gd name="connsiteY0" fmla="*/ 1683987 h 2034717"/>
                <a:gd name="connsiteX1" fmla="*/ 552611 w 2105911"/>
                <a:gd name="connsiteY1" fmla="*/ 1683987 h 2034717"/>
                <a:gd name="connsiteX2" fmla="*/ 724527 w 2105911"/>
                <a:gd name="connsiteY2" fmla="*/ 1683987 h 2034717"/>
                <a:gd name="connsiteX0" fmla="*/ 1013949 w 2105911"/>
                <a:gd name="connsiteY0" fmla="*/ 2034717 h 2034717"/>
                <a:gd name="connsiteX1" fmla="*/ 697426 w 2105911"/>
                <a:gd name="connsiteY1" fmla="*/ 1425153 h 2034717"/>
                <a:gd name="connsiteX2" fmla="*/ 1013949 w 2105911"/>
                <a:gd name="connsiteY2" fmla="*/ 2034717 h 2034717"/>
                <a:gd name="connsiteX0" fmla="*/ 4729 w 43256"/>
                <a:gd name="connsiteY0" fmla="*/ 26036 h 56811"/>
                <a:gd name="connsiteX1" fmla="*/ 2196 w 43256"/>
                <a:gd name="connsiteY1" fmla="*/ 25239 h 56811"/>
                <a:gd name="connsiteX2" fmla="*/ 6964 w 43256"/>
                <a:gd name="connsiteY2" fmla="*/ 34758 h 56811"/>
                <a:gd name="connsiteX3" fmla="*/ 5856 w 43256"/>
                <a:gd name="connsiteY3" fmla="*/ 35139 h 56811"/>
                <a:gd name="connsiteX4" fmla="*/ 16514 w 43256"/>
                <a:gd name="connsiteY4" fmla="*/ 38949 h 56811"/>
                <a:gd name="connsiteX5" fmla="*/ 15846 w 43256"/>
                <a:gd name="connsiteY5" fmla="*/ 37209 h 56811"/>
                <a:gd name="connsiteX6" fmla="*/ 28863 w 43256"/>
                <a:gd name="connsiteY6" fmla="*/ 34610 h 56811"/>
                <a:gd name="connsiteX7" fmla="*/ 28596 w 43256"/>
                <a:gd name="connsiteY7" fmla="*/ 36519 h 56811"/>
                <a:gd name="connsiteX8" fmla="*/ 34165 w 43256"/>
                <a:gd name="connsiteY8" fmla="*/ 22813 h 56811"/>
                <a:gd name="connsiteX9" fmla="*/ 37416 w 43256"/>
                <a:gd name="connsiteY9" fmla="*/ 29949 h 56811"/>
                <a:gd name="connsiteX10" fmla="*/ 41834 w 43256"/>
                <a:gd name="connsiteY10" fmla="*/ 15213 h 56811"/>
                <a:gd name="connsiteX11" fmla="*/ 40386 w 43256"/>
                <a:gd name="connsiteY11" fmla="*/ 17889 h 56811"/>
                <a:gd name="connsiteX12" fmla="*/ 38360 w 43256"/>
                <a:gd name="connsiteY12" fmla="*/ 5285 h 56811"/>
                <a:gd name="connsiteX13" fmla="*/ 38436 w 43256"/>
                <a:gd name="connsiteY13" fmla="*/ 6549 h 56811"/>
                <a:gd name="connsiteX14" fmla="*/ 29114 w 43256"/>
                <a:gd name="connsiteY14" fmla="*/ 3811 h 56811"/>
                <a:gd name="connsiteX15" fmla="*/ 29856 w 43256"/>
                <a:gd name="connsiteY15" fmla="*/ 2199 h 56811"/>
                <a:gd name="connsiteX16" fmla="*/ 22177 w 43256"/>
                <a:gd name="connsiteY16" fmla="*/ 4579 h 56811"/>
                <a:gd name="connsiteX17" fmla="*/ 22536 w 43256"/>
                <a:gd name="connsiteY17" fmla="*/ 3189 h 56811"/>
                <a:gd name="connsiteX18" fmla="*/ 14036 w 43256"/>
                <a:gd name="connsiteY18" fmla="*/ 5051 h 56811"/>
                <a:gd name="connsiteX19" fmla="*/ 15336 w 43256"/>
                <a:gd name="connsiteY19" fmla="*/ 6399 h 56811"/>
                <a:gd name="connsiteX20" fmla="*/ 4163 w 43256"/>
                <a:gd name="connsiteY20" fmla="*/ 15648 h 56811"/>
                <a:gd name="connsiteX21" fmla="*/ 3936 w 43256"/>
                <a:gd name="connsiteY21" fmla="*/ 14229 h 56811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572209 w 2105911"/>
                <a:gd name="connsiteY0" fmla="*/ 1735589 h 2126157"/>
                <a:gd name="connsiteX1" fmla="*/ 615188 w 2105911"/>
                <a:gd name="connsiteY1" fmla="*/ 1778568 h 2126157"/>
                <a:gd name="connsiteX2" fmla="*/ 572209 w 2105911"/>
                <a:gd name="connsiteY2" fmla="*/ 1735589 h 2126157"/>
                <a:gd name="connsiteX0" fmla="*/ 724527 w 2105911"/>
                <a:gd name="connsiteY0" fmla="*/ 1683987 h 2126157"/>
                <a:gd name="connsiteX1" fmla="*/ 552611 w 2105911"/>
                <a:gd name="connsiteY1" fmla="*/ 1683987 h 2126157"/>
                <a:gd name="connsiteX2" fmla="*/ 724527 w 2105911"/>
                <a:gd name="connsiteY2" fmla="*/ 1683987 h 2126157"/>
                <a:gd name="connsiteX0" fmla="*/ 1013949 w 2105911"/>
                <a:gd name="connsiteY0" fmla="*/ 2034717 h 2126157"/>
                <a:gd name="connsiteX1" fmla="*/ 697426 w 2105911"/>
                <a:gd name="connsiteY1" fmla="*/ 1425153 h 2126157"/>
                <a:gd name="connsiteX2" fmla="*/ 1105389 w 2105911"/>
                <a:gd name="connsiteY2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572209 w 2105911"/>
                <a:gd name="connsiteY0" fmla="*/ 1735589 h 2126157"/>
                <a:gd name="connsiteX1" fmla="*/ 615188 w 2105911"/>
                <a:gd name="connsiteY1" fmla="*/ 1778568 h 2126157"/>
                <a:gd name="connsiteX2" fmla="*/ 572209 w 2105911"/>
                <a:gd name="connsiteY2" fmla="*/ 1735589 h 2126157"/>
                <a:gd name="connsiteX0" fmla="*/ 724527 w 2105911"/>
                <a:gd name="connsiteY0" fmla="*/ 1683987 h 2126157"/>
                <a:gd name="connsiteX1" fmla="*/ 552611 w 2105911"/>
                <a:gd name="connsiteY1" fmla="*/ 1683987 h 2126157"/>
                <a:gd name="connsiteX2" fmla="*/ 724527 w 2105911"/>
                <a:gd name="connsiteY2" fmla="*/ 1683987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572209 w 2105911"/>
                <a:gd name="connsiteY0" fmla="*/ 1735589 h 2126157"/>
                <a:gd name="connsiteX1" fmla="*/ 615188 w 2105911"/>
                <a:gd name="connsiteY1" fmla="*/ 1778568 h 2126157"/>
                <a:gd name="connsiteX2" fmla="*/ 572209 w 2105911"/>
                <a:gd name="connsiteY2" fmla="*/ 1735589 h 2126157"/>
                <a:gd name="connsiteX0" fmla="*/ 724527 w 2105911"/>
                <a:gd name="connsiteY0" fmla="*/ 1683987 h 2126157"/>
                <a:gd name="connsiteX1" fmla="*/ 236088 w 2105911"/>
                <a:gd name="connsiteY1" fmla="*/ 1833456 h 2126157"/>
                <a:gd name="connsiteX2" fmla="*/ 724527 w 2105911"/>
                <a:gd name="connsiteY2" fmla="*/ 1683987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724527 w 2105911"/>
                <a:gd name="connsiteY0" fmla="*/ 1683987 h 2126157"/>
                <a:gd name="connsiteX1" fmla="*/ 236088 w 2105911"/>
                <a:gd name="connsiteY1" fmla="*/ 1833456 h 2126157"/>
                <a:gd name="connsiteX2" fmla="*/ 724527 w 2105911"/>
                <a:gd name="connsiteY2" fmla="*/ 1683987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592642 w 2105911"/>
                <a:gd name="connsiteY1" fmla="*/ 1631233 h 2126157"/>
                <a:gd name="connsiteX2" fmla="*/ 327528 w 2105911"/>
                <a:gd name="connsiteY2" fmla="*/ 1924896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592642 w 2105911"/>
                <a:gd name="connsiteY1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33755 w 2105911"/>
                <a:gd name="connsiteY0" fmla="*/ 1647666 h 2126157"/>
                <a:gd name="connsiteX1" fmla="*/ 615188 w 2105911"/>
                <a:gd name="connsiteY1" fmla="*/ 1778568 h 2126157"/>
                <a:gd name="connsiteX2" fmla="*/ 633755 w 2105911"/>
                <a:gd name="connsiteY2" fmla="*/ 164766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33755 w 2105911"/>
                <a:gd name="connsiteY0" fmla="*/ 1647666 h 2126157"/>
                <a:gd name="connsiteX1" fmla="*/ 878957 w 2105911"/>
                <a:gd name="connsiteY1" fmla="*/ 1989583 h 2126157"/>
                <a:gd name="connsiteX2" fmla="*/ 633755 w 2105911"/>
                <a:gd name="connsiteY2" fmla="*/ 164766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633755 w 2105911"/>
                <a:gd name="connsiteY1" fmla="*/ 1647666 h 2126157"/>
                <a:gd name="connsiteX2" fmla="*/ 970397 w 2105911"/>
                <a:gd name="connsiteY2" fmla="*/ 2081023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633755 w 2105911"/>
                <a:gd name="connsiteY1" fmla="*/ 164766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460034 w 2105911"/>
                <a:gd name="connsiteY0" fmla="*/ 1521868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460034 w 2105911"/>
                <a:gd name="connsiteY0" fmla="*/ 1521868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460034 w 2105911"/>
                <a:gd name="connsiteY0" fmla="*/ 1521868 h 2126157"/>
                <a:gd name="connsiteX1" fmla="*/ 1105389 w 2105911"/>
                <a:gd name="connsiteY1" fmla="*/ 2126157 h 2126157"/>
                <a:gd name="connsiteX2" fmla="*/ 460034 w 2105911"/>
                <a:gd name="connsiteY2" fmla="*/ 1521868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105389 w 2105911"/>
                <a:gd name="connsiteY0" fmla="*/ 2126157 h 2217597"/>
                <a:gd name="connsiteX1" fmla="*/ 460034 w 2105911"/>
                <a:gd name="connsiteY1" fmla="*/ 1521868 h 2217597"/>
                <a:gd name="connsiteX2" fmla="*/ 1196829 w 2105911"/>
                <a:gd name="connsiteY2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105389 w 2105911"/>
                <a:gd name="connsiteY0" fmla="*/ 2126157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787712 w 2105911"/>
                <a:gd name="connsiteY1" fmla="*/ 1674451 h 2217597"/>
                <a:gd name="connsiteX2" fmla="*/ 202932 w 2105911"/>
                <a:gd name="connsiteY2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183335 w 2105911"/>
                <a:gd name="connsiteY0" fmla="*/ 16048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743750 w 2105911"/>
                <a:gd name="connsiteY1" fmla="*/ 1700828 h 2217597"/>
                <a:gd name="connsiteX2" fmla="*/ 229309 w 2105911"/>
                <a:gd name="connsiteY2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497566 w 2105911"/>
                <a:gd name="connsiteY1" fmla="*/ 1735997 h 2217597"/>
                <a:gd name="connsiteX2" fmla="*/ 229309 w 2105911"/>
                <a:gd name="connsiteY2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479981 w 2105911"/>
                <a:gd name="connsiteY1" fmla="*/ 1744789 h 2217597"/>
                <a:gd name="connsiteX2" fmla="*/ 229309 w 2105911"/>
                <a:gd name="connsiteY2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2" fmla="*/ 743750 w 2105911"/>
                <a:gd name="connsiteY2" fmla="*/ 1700828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320749 w 2105911"/>
                <a:gd name="connsiteY1" fmla="*/ 185340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418435 w 2105911"/>
                <a:gd name="connsiteY1" fmla="*/ 1815128 h 2217597"/>
                <a:gd name="connsiteX2" fmla="*/ 320749 w 2105911"/>
                <a:gd name="connsiteY2" fmla="*/ 185340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320749 w 2105911"/>
                <a:gd name="connsiteY1" fmla="*/ 185340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804326 w 2105911"/>
                <a:gd name="connsiteY1" fmla="*/ 1818237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733988 w 2105911"/>
                <a:gd name="connsiteY1" fmla="*/ 1677560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733988 w 2105911"/>
                <a:gd name="connsiteY1" fmla="*/ 1677560 h 2217597"/>
                <a:gd name="connsiteX0" fmla="*/ 693290 w 2105911"/>
                <a:gd name="connsiteY0" fmla="*/ 2000510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795534 w 2105911"/>
                <a:gd name="connsiteY1" fmla="*/ 1369829 h 2217597"/>
                <a:gd name="connsiteX0" fmla="*/ 693290 w 2105911"/>
                <a:gd name="connsiteY0" fmla="*/ 2000510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693290 w 2105911"/>
                <a:gd name="connsiteY0" fmla="*/ 2000510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693290 w 2105911"/>
                <a:gd name="connsiteY0" fmla="*/ 2000510 h 2217597"/>
                <a:gd name="connsiteX1" fmla="*/ 1410327 w 2105911"/>
                <a:gd name="connsiteY1" fmla="*/ 1314711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1405467 w 2105911"/>
                <a:gd name="connsiteY0" fmla="*/ 1323502 h 2217597"/>
                <a:gd name="connsiteX1" fmla="*/ 1410327 w 2105911"/>
                <a:gd name="connsiteY1" fmla="*/ 1314711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1405467 w 2105911"/>
                <a:gd name="connsiteY0" fmla="*/ 1323502 h 2217597"/>
                <a:gd name="connsiteX1" fmla="*/ 1410327 w 2105911"/>
                <a:gd name="connsiteY1" fmla="*/ 1314711 h 2217597"/>
                <a:gd name="connsiteX0" fmla="*/ 287705 w 2105911"/>
                <a:gd name="connsiteY0" fmla="*/ 1264511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410327 w 2105911"/>
                <a:gd name="connsiteY1" fmla="*/ 1314711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410327 w 2105911"/>
                <a:gd name="connsiteY1" fmla="*/ 1314711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30944 w 43256"/>
                <a:gd name="connsiteY7" fmla="*/ 35292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638927 w 2105911"/>
                <a:gd name="connsiteY1" fmla="*/ 1191618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30944 w 43256"/>
                <a:gd name="connsiteY7" fmla="*/ 35292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638927 w 2105911"/>
                <a:gd name="connsiteY1" fmla="*/ 1191618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427911 w 2105911"/>
                <a:gd name="connsiteY1" fmla="*/ 1341087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392741 w 2105911"/>
                <a:gd name="connsiteY1" fmla="*/ 1464180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392741 w 2105911"/>
                <a:gd name="connsiteY1" fmla="*/ 1297126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105911" h="1547916">
                  <a:moveTo>
                    <a:pt x="787712" y="1401889"/>
                  </a:moveTo>
                  <a:lnTo>
                    <a:pt x="795534" y="1369829"/>
                  </a:lnTo>
                </a:path>
                <a:path w="2105911" h="1547916">
                  <a:moveTo>
                    <a:pt x="1405467" y="1323502"/>
                  </a:moveTo>
                  <a:cubicBezTo>
                    <a:pt x="1556557" y="1235579"/>
                    <a:pt x="1232859" y="1244372"/>
                    <a:pt x="1392741" y="1297126"/>
                  </a:cubicBezTo>
                </a:path>
                <a:path w="2105911" h="1547916">
                  <a:moveTo>
                    <a:pt x="287705" y="1264511"/>
                  </a:moveTo>
                  <a:lnTo>
                    <a:pt x="291221" y="1294405"/>
                  </a:lnTo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554" y="34915"/>
                    <a:pt x="28416" y="35537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540905" y="1833141"/>
              <a:ext cx="1161455" cy="1631216"/>
              <a:chOff x="2800678" y="1325076"/>
              <a:chExt cx="1161455" cy="1631216"/>
            </a:xfrm>
          </p:grpSpPr>
          <p:pic>
            <p:nvPicPr>
              <p:cNvPr id="16" name="Picture 2" descr="http://jbcomputerrepairs.com/sites/default/files/computers-gears.pn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271623" y="1755564"/>
                <a:ext cx="374899" cy="403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800678" y="1325076"/>
                <a:ext cx="116145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0" dirty="0" smtClean="0">
                    <a:sym typeface="Wingdings"/>
                  </a:rPr>
                  <a:t></a:t>
                </a:r>
                <a:endParaRPr lang="en-US" sz="10000" dirty="0"/>
              </a:p>
            </p:txBody>
          </p:sp>
        </p:grpSp>
      </p:grpSp>
      <p:cxnSp>
        <p:nvCxnSpPr>
          <p:cNvPr id="18" name="Straight Arrow Connector 17"/>
          <p:cNvCxnSpPr/>
          <p:nvPr/>
        </p:nvCxnSpPr>
        <p:spPr>
          <a:xfrm>
            <a:off x="5940152" y="3005937"/>
            <a:ext cx="1368152" cy="0"/>
          </a:xfrm>
          <a:prstGeom prst="straightConnector1">
            <a:avLst/>
          </a:prstGeom>
          <a:ln w="920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635896" y="2982542"/>
            <a:ext cx="2105911" cy="1631216"/>
            <a:chOff x="5466388" y="1299354"/>
            <a:chExt cx="2105911" cy="1631216"/>
          </a:xfrm>
        </p:grpSpPr>
        <p:sp>
          <p:nvSpPr>
            <p:cNvPr id="20" name="Cloud Callout 15"/>
            <p:cNvSpPr/>
            <p:nvPr/>
          </p:nvSpPr>
          <p:spPr>
            <a:xfrm>
              <a:off x="5466388" y="1354393"/>
              <a:ext cx="2105911" cy="1547916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656414 w 2103184"/>
                <a:gd name="connsiteY0" fmla="*/ 1740639 h 1547235"/>
                <a:gd name="connsiteX1" fmla="*/ 613435 w 2103184"/>
                <a:gd name="connsiteY1" fmla="*/ 1783618 h 1547235"/>
                <a:gd name="connsiteX2" fmla="*/ 570456 w 2103184"/>
                <a:gd name="connsiteY2" fmla="*/ 1740639 h 1547235"/>
                <a:gd name="connsiteX3" fmla="*/ 613435 w 2103184"/>
                <a:gd name="connsiteY3" fmla="*/ 1697660 h 1547235"/>
                <a:gd name="connsiteX4" fmla="*/ 656414 w 2103184"/>
                <a:gd name="connsiteY4" fmla="*/ 1740639 h 1547235"/>
                <a:gd name="connsiteX0" fmla="*/ 722774 w 2103184"/>
                <a:gd name="connsiteY0" fmla="*/ 1689037 h 1547235"/>
                <a:gd name="connsiteX1" fmla="*/ 636816 w 2103184"/>
                <a:gd name="connsiteY1" fmla="*/ 1774995 h 1547235"/>
                <a:gd name="connsiteX2" fmla="*/ 550858 w 2103184"/>
                <a:gd name="connsiteY2" fmla="*/ 1689037 h 1547235"/>
                <a:gd name="connsiteX3" fmla="*/ 636816 w 2103184"/>
                <a:gd name="connsiteY3" fmla="*/ 1603079 h 1547235"/>
                <a:gd name="connsiteX4" fmla="*/ 722774 w 2103184"/>
                <a:gd name="connsiteY4" fmla="*/ 1689037 h 1547235"/>
                <a:gd name="connsiteX0" fmla="*/ 824609 w 2103184"/>
                <a:gd name="connsiteY0" fmla="*/ 1559139 h 1547235"/>
                <a:gd name="connsiteX1" fmla="*/ 695673 w 2103184"/>
                <a:gd name="connsiteY1" fmla="*/ 1688075 h 1547235"/>
                <a:gd name="connsiteX2" fmla="*/ 566737 w 2103184"/>
                <a:gd name="connsiteY2" fmla="*/ 1559139 h 1547235"/>
                <a:gd name="connsiteX3" fmla="*/ 695673 w 2103184"/>
                <a:gd name="connsiteY3" fmla="*/ 1430203 h 1547235"/>
                <a:gd name="connsiteX4" fmla="*/ 824609 w 2103184"/>
                <a:gd name="connsiteY4" fmla="*/ 1559139 h 1547235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658167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3" fmla="*/ 615188 w 2105911"/>
                <a:gd name="connsiteY3" fmla="*/ 1692610 h 1778568"/>
                <a:gd name="connsiteX4" fmla="*/ 658167 w 2105911"/>
                <a:gd name="connsiteY4" fmla="*/ 1735589 h 1778568"/>
                <a:gd name="connsiteX0" fmla="*/ 724527 w 2105911"/>
                <a:gd name="connsiteY0" fmla="*/ 1683987 h 1778568"/>
                <a:gd name="connsiteX1" fmla="*/ 638569 w 2105911"/>
                <a:gd name="connsiteY1" fmla="*/ 1769945 h 1778568"/>
                <a:gd name="connsiteX2" fmla="*/ 552611 w 2105911"/>
                <a:gd name="connsiteY2" fmla="*/ 1683987 h 1778568"/>
                <a:gd name="connsiteX3" fmla="*/ 638569 w 2105911"/>
                <a:gd name="connsiteY3" fmla="*/ 1598029 h 1778568"/>
                <a:gd name="connsiteX4" fmla="*/ 724527 w 2105911"/>
                <a:gd name="connsiteY4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568490 w 2105911"/>
                <a:gd name="connsiteY2" fmla="*/ 1554089 h 1778568"/>
                <a:gd name="connsiteX3" fmla="*/ 697426 w 2105911"/>
                <a:gd name="connsiteY3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658167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3" fmla="*/ 615188 w 2105911"/>
                <a:gd name="connsiteY3" fmla="*/ 1692610 h 1778568"/>
                <a:gd name="connsiteX4" fmla="*/ 658167 w 2105911"/>
                <a:gd name="connsiteY4" fmla="*/ 1735589 h 1778568"/>
                <a:gd name="connsiteX0" fmla="*/ 724527 w 2105911"/>
                <a:gd name="connsiteY0" fmla="*/ 1683987 h 1778568"/>
                <a:gd name="connsiteX1" fmla="*/ 638569 w 2105911"/>
                <a:gd name="connsiteY1" fmla="*/ 1769945 h 1778568"/>
                <a:gd name="connsiteX2" fmla="*/ 552611 w 2105911"/>
                <a:gd name="connsiteY2" fmla="*/ 1683987 h 1778568"/>
                <a:gd name="connsiteX3" fmla="*/ 638569 w 2105911"/>
                <a:gd name="connsiteY3" fmla="*/ 1598029 h 1778568"/>
                <a:gd name="connsiteX4" fmla="*/ 724527 w 2105911"/>
                <a:gd name="connsiteY4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697426 w 2105911"/>
                <a:gd name="connsiteY2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92"/>
                <a:gd name="connsiteX1" fmla="*/ 5659 w 43256"/>
                <a:gd name="connsiteY1" fmla="*/ 6766 h 49692"/>
                <a:gd name="connsiteX2" fmla="*/ 14041 w 43256"/>
                <a:gd name="connsiteY2" fmla="*/ 5061 h 49692"/>
                <a:gd name="connsiteX3" fmla="*/ 22492 w 43256"/>
                <a:gd name="connsiteY3" fmla="*/ 3291 h 49692"/>
                <a:gd name="connsiteX4" fmla="*/ 25785 w 43256"/>
                <a:gd name="connsiteY4" fmla="*/ 59 h 49692"/>
                <a:gd name="connsiteX5" fmla="*/ 29869 w 43256"/>
                <a:gd name="connsiteY5" fmla="*/ 2340 h 49692"/>
                <a:gd name="connsiteX6" fmla="*/ 35499 w 43256"/>
                <a:gd name="connsiteY6" fmla="*/ 549 h 49692"/>
                <a:gd name="connsiteX7" fmla="*/ 38354 w 43256"/>
                <a:gd name="connsiteY7" fmla="*/ 5435 h 49692"/>
                <a:gd name="connsiteX8" fmla="*/ 42018 w 43256"/>
                <a:gd name="connsiteY8" fmla="*/ 10177 h 49692"/>
                <a:gd name="connsiteX9" fmla="*/ 41854 w 43256"/>
                <a:gd name="connsiteY9" fmla="*/ 15319 h 49692"/>
                <a:gd name="connsiteX10" fmla="*/ 43052 w 43256"/>
                <a:gd name="connsiteY10" fmla="*/ 23181 h 49692"/>
                <a:gd name="connsiteX11" fmla="*/ 37440 w 43256"/>
                <a:gd name="connsiteY11" fmla="*/ 30063 h 49692"/>
                <a:gd name="connsiteX12" fmla="*/ 35431 w 43256"/>
                <a:gd name="connsiteY12" fmla="*/ 35960 h 49692"/>
                <a:gd name="connsiteX13" fmla="*/ 28591 w 43256"/>
                <a:gd name="connsiteY13" fmla="*/ 36674 h 49692"/>
                <a:gd name="connsiteX14" fmla="*/ 23703 w 43256"/>
                <a:gd name="connsiteY14" fmla="*/ 42965 h 49692"/>
                <a:gd name="connsiteX15" fmla="*/ 16516 w 43256"/>
                <a:gd name="connsiteY15" fmla="*/ 39125 h 49692"/>
                <a:gd name="connsiteX16" fmla="*/ 5840 w 43256"/>
                <a:gd name="connsiteY16" fmla="*/ 35331 h 49692"/>
                <a:gd name="connsiteX17" fmla="*/ 1146 w 43256"/>
                <a:gd name="connsiteY17" fmla="*/ 31109 h 49692"/>
                <a:gd name="connsiteX18" fmla="*/ 2149 w 43256"/>
                <a:gd name="connsiteY18" fmla="*/ 25410 h 49692"/>
                <a:gd name="connsiteX19" fmla="*/ 31 w 43256"/>
                <a:gd name="connsiteY19" fmla="*/ 19563 h 49692"/>
                <a:gd name="connsiteX20" fmla="*/ 3899 w 43256"/>
                <a:gd name="connsiteY20" fmla="*/ 14366 h 49692"/>
                <a:gd name="connsiteX21" fmla="*/ 3936 w 43256"/>
                <a:gd name="connsiteY21" fmla="*/ 14229 h 49692"/>
                <a:gd name="connsiteX0" fmla="*/ 615188 w 2105911"/>
                <a:gd name="connsiteY0" fmla="*/ 1692610 h 1779762"/>
                <a:gd name="connsiteX1" fmla="*/ 615188 w 2105911"/>
                <a:gd name="connsiteY1" fmla="*/ 1778568 h 1779762"/>
                <a:gd name="connsiteX2" fmla="*/ 572209 w 2105911"/>
                <a:gd name="connsiteY2" fmla="*/ 1735589 h 1779762"/>
                <a:gd name="connsiteX3" fmla="*/ 615188 w 2105911"/>
                <a:gd name="connsiteY3" fmla="*/ 1692610 h 1779762"/>
                <a:gd name="connsiteX0" fmla="*/ 724527 w 2105911"/>
                <a:gd name="connsiteY0" fmla="*/ 1683987 h 1779762"/>
                <a:gd name="connsiteX1" fmla="*/ 638569 w 2105911"/>
                <a:gd name="connsiteY1" fmla="*/ 1769945 h 1779762"/>
                <a:gd name="connsiteX2" fmla="*/ 552611 w 2105911"/>
                <a:gd name="connsiteY2" fmla="*/ 1683987 h 1779762"/>
                <a:gd name="connsiteX3" fmla="*/ 638569 w 2105911"/>
                <a:gd name="connsiteY3" fmla="*/ 1598029 h 1779762"/>
                <a:gd name="connsiteX4" fmla="*/ 724527 w 2105911"/>
                <a:gd name="connsiteY4" fmla="*/ 1683987 h 1779762"/>
                <a:gd name="connsiteX0" fmla="*/ 697426 w 2105911"/>
                <a:gd name="connsiteY0" fmla="*/ 1425153 h 1779762"/>
                <a:gd name="connsiteX1" fmla="*/ 697426 w 2105911"/>
                <a:gd name="connsiteY1" fmla="*/ 1683025 h 1779762"/>
                <a:gd name="connsiteX2" fmla="*/ 697426 w 2105911"/>
                <a:gd name="connsiteY2" fmla="*/ 1425153 h 1779762"/>
                <a:gd name="connsiteX0" fmla="*/ 4729 w 43256"/>
                <a:gd name="connsiteY0" fmla="*/ 26036 h 49692"/>
                <a:gd name="connsiteX1" fmla="*/ 2196 w 43256"/>
                <a:gd name="connsiteY1" fmla="*/ 25239 h 49692"/>
                <a:gd name="connsiteX2" fmla="*/ 6964 w 43256"/>
                <a:gd name="connsiteY2" fmla="*/ 34758 h 49692"/>
                <a:gd name="connsiteX3" fmla="*/ 5856 w 43256"/>
                <a:gd name="connsiteY3" fmla="*/ 35139 h 49692"/>
                <a:gd name="connsiteX4" fmla="*/ 16514 w 43256"/>
                <a:gd name="connsiteY4" fmla="*/ 38949 h 49692"/>
                <a:gd name="connsiteX5" fmla="*/ 15846 w 43256"/>
                <a:gd name="connsiteY5" fmla="*/ 37209 h 49692"/>
                <a:gd name="connsiteX6" fmla="*/ 28863 w 43256"/>
                <a:gd name="connsiteY6" fmla="*/ 34610 h 49692"/>
                <a:gd name="connsiteX7" fmla="*/ 28596 w 43256"/>
                <a:gd name="connsiteY7" fmla="*/ 36519 h 49692"/>
                <a:gd name="connsiteX8" fmla="*/ 34165 w 43256"/>
                <a:gd name="connsiteY8" fmla="*/ 22813 h 49692"/>
                <a:gd name="connsiteX9" fmla="*/ 37416 w 43256"/>
                <a:gd name="connsiteY9" fmla="*/ 29949 h 49692"/>
                <a:gd name="connsiteX10" fmla="*/ 41834 w 43256"/>
                <a:gd name="connsiteY10" fmla="*/ 15213 h 49692"/>
                <a:gd name="connsiteX11" fmla="*/ 40386 w 43256"/>
                <a:gd name="connsiteY11" fmla="*/ 17889 h 49692"/>
                <a:gd name="connsiteX12" fmla="*/ 38360 w 43256"/>
                <a:gd name="connsiteY12" fmla="*/ 5285 h 49692"/>
                <a:gd name="connsiteX13" fmla="*/ 38436 w 43256"/>
                <a:gd name="connsiteY13" fmla="*/ 6549 h 49692"/>
                <a:gd name="connsiteX14" fmla="*/ 29114 w 43256"/>
                <a:gd name="connsiteY14" fmla="*/ 3811 h 49692"/>
                <a:gd name="connsiteX15" fmla="*/ 29856 w 43256"/>
                <a:gd name="connsiteY15" fmla="*/ 2199 h 49692"/>
                <a:gd name="connsiteX16" fmla="*/ 22177 w 43256"/>
                <a:gd name="connsiteY16" fmla="*/ 4579 h 49692"/>
                <a:gd name="connsiteX17" fmla="*/ 22536 w 43256"/>
                <a:gd name="connsiteY17" fmla="*/ 3189 h 49692"/>
                <a:gd name="connsiteX18" fmla="*/ 14036 w 43256"/>
                <a:gd name="connsiteY18" fmla="*/ 5051 h 49692"/>
                <a:gd name="connsiteX19" fmla="*/ 15336 w 43256"/>
                <a:gd name="connsiteY19" fmla="*/ 6399 h 49692"/>
                <a:gd name="connsiteX20" fmla="*/ 4163 w 43256"/>
                <a:gd name="connsiteY20" fmla="*/ 15648 h 49692"/>
                <a:gd name="connsiteX21" fmla="*/ 3936 w 43256"/>
                <a:gd name="connsiteY21" fmla="*/ 14229 h 49692"/>
                <a:gd name="connsiteX0" fmla="*/ 3936 w 43256"/>
                <a:gd name="connsiteY0" fmla="*/ 14229 h 49692"/>
                <a:gd name="connsiteX1" fmla="*/ 5659 w 43256"/>
                <a:gd name="connsiteY1" fmla="*/ 6766 h 49692"/>
                <a:gd name="connsiteX2" fmla="*/ 14041 w 43256"/>
                <a:gd name="connsiteY2" fmla="*/ 5061 h 49692"/>
                <a:gd name="connsiteX3" fmla="*/ 22492 w 43256"/>
                <a:gd name="connsiteY3" fmla="*/ 3291 h 49692"/>
                <a:gd name="connsiteX4" fmla="*/ 25785 w 43256"/>
                <a:gd name="connsiteY4" fmla="*/ 59 h 49692"/>
                <a:gd name="connsiteX5" fmla="*/ 29869 w 43256"/>
                <a:gd name="connsiteY5" fmla="*/ 2340 h 49692"/>
                <a:gd name="connsiteX6" fmla="*/ 35499 w 43256"/>
                <a:gd name="connsiteY6" fmla="*/ 549 h 49692"/>
                <a:gd name="connsiteX7" fmla="*/ 38354 w 43256"/>
                <a:gd name="connsiteY7" fmla="*/ 5435 h 49692"/>
                <a:gd name="connsiteX8" fmla="*/ 42018 w 43256"/>
                <a:gd name="connsiteY8" fmla="*/ 10177 h 49692"/>
                <a:gd name="connsiteX9" fmla="*/ 41854 w 43256"/>
                <a:gd name="connsiteY9" fmla="*/ 15319 h 49692"/>
                <a:gd name="connsiteX10" fmla="*/ 43052 w 43256"/>
                <a:gd name="connsiteY10" fmla="*/ 23181 h 49692"/>
                <a:gd name="connsiteX11" fmla="*/ 37440 w 43256"/>
                <a:gd name="connsiteY11" fmla="*/ 30063 h 49692"/>
                <a:gd name="connsiteX12" fmla="*/ 35431 w 43256"/>
                <a:gd name="connsiteY12" fmla="*/ 35960 h 49692"/>
                <a:gd name="connsiteX13" fmla="*/ 28591 w 43256"/>
                <a:gd name="connsiteY13" fmla="*/ 36674 h 49692"/>
                <a:gd name="connsiteX14" fmla="*/ 23703 w 43256"/>
                <a:gd name="connsiteY14" fmla="*/ 42965 h 49692"/>
                <a:gd name="connsiteX15" fmla="*/ 16516 w 43256"/>
                <a:gd name="connsiteY15" fmla="*/ 39125 h 49692"/>
                <a:gd name="connsiteX16" fmla="*/ 5840 w 43256"/>
                <a:gd name="connsiteY16" fmla="*/ 35331 h 49692"/>
                <a:gd name="connsiteX17" fmla="*/ 1146 w 43256"/>
                <a:gd name="connsiteY17" fmla="*/ 31109 h 49692"/>
                <a:gd name="connsiteX18" fmla="*/ 2149 w 43256"/>
                <a:gd name="connsiteY18" fmla="*/ 25410 h 49692"/>
                <a:gd name="connsiteX19" fmla="*/ 31 w 43256"/>
                <a:gd name="connsiteY19" fmla="*/ 19563 h 49692"/>
                <a:gd name="connsiteX20" fmla="*/ 3899 w 43256"/>
                <a:gd name="connsiteY20" fmla="*/ 14366 h 49692"/>
                <a:gd name="connsiteX21" fmla="*/ 3936 w 43256"/>
                <a:gd name="connsiteY21" fmla="*/ 14229 h 49692"/>
                <a:gd name="connsiteX0" fmla="*/ 615188 w 2105911"/>
                <a:gd name="connsiteY0" fmla="*/ 1692610 h 1779762"/>
                <a:gd name="connsiteX1" fmla="*/ 615188 w 2105911"/>
                <a:gd name="connsiteY1" fmla="*/ 1778568 h 1779762"/>
                <a:gd name="connsiteX2" fmla="*/ 572209 w 2105911"/>
                <a:gd name="connsiteY2" fmla="*/ 1735589 h 1779762"/>
                <a:gd name="connsiteX3" fmla="*/ 615188 w 2105911"/>
                <a:gd name="connsiteY3" fmla="*/ 1692610 h 1779762"/>
                <a:gd name="connsiteX0" fmla="*/ 724527 w 2105911"/>
                <a:gd name="connsiteY0" fmla="*/ 1683987 h 1779762"/>
                <a:gd name="connsiteX1" fmla="*/ 638569 w 2105911"/>
                <a:gd name="connsiteY1" fmla="*/ 1769945 h 1779762"/>
                <a:gd name="connsiteX2" fmla="*/ 552611 w 2105911"/>
                <a:gd name="connsiteY2" fmla="*/ 1683987 h 1779762"/>
                <a:gd name="connsiteX3" fmla="*/ 724527 w 2105911"/>
                <a:gd name="connsiteY3" fmla="*/ 1683987 h 1779762"/>
                <a:gd name="connsiteX0" fmla="*/ 697426 w 2105911"/>
                <a:gd name="connsiteY0" fmla="*/ 1425153 h 1779762"/>
                <a:gd name="connsiteX1" fmla="*/ 697426 w 2105911"/>
                <a:gd name="connsiteY1" fmla="*/ 1683025 h 1779762"/>
                <a:gd name="connsiteX2" fmla="*/ 697426 w 2105911"/>
                <a:gd name="connsiteY2" fmla="*/ 1425153 h 1779762"/>
                <a:gd name="connsiteX0" fmla="*/ 4729 w 43256"/>
                <a:gd name="connsiteY0" fmla="*/ 26036 h 49692"/>
                <a:gd name="connsiteX1" fmla="*/ 2196 w 43256"/>
                <a:gd name="connsiteY1" fmla="*/ 25239 h 49692"/>
                <a:gd name="connsiteX2" fmla="*/ 6964 w 43256"/>
                <a:gd name="connsiteY2" fmla="*/ 34758 h 49692"/>
                <a:gd name="connsiteX3" fmla="*/ 5856 w 43256"/>
                <a:gd name="connsiteY3" fmla="*/ 35139 h 49692"/>
                <a:gd name="connsiteX4" fmla="*/ 16514 w 43256"/>
                <a:gd name="connsiteY4" fmla="*/ 38949 h 49692"/>
                <a:gd name="connsiteX5" fmla="*/ 15846 w 43256"/>
                <a:gd name="connsiteY5" fmla="*/ 37209 h 49692"/>
                <a:gd name="connsiteX6" fmla="*/ 28863 w 43256"/>
                <a:gd name="connsiteY6" fmla="*/ 34610 h 49692"/>
                <a:gd name="connsiteX7" fmla="*/ 28596 w 43256"/>
                <a:gd name="connsiteY7" fmla="*/ 36519 h 49692"/>
                <a:gd name="connsiteX8" fmla="*/ 34165 w 43256"/>
                <a:gd name="connsiteY8" fmla="*/ 22813 h 49692"/>
                <a:gd name="connsiteX9" fmla="*/ 37416 w 43256"/>
                <a:gd name="connsiteY9" fmla="*/ 29949 h 49692"/>
                <a:gd name="connsiteX10" fmla="*/ 41834 w 43256"/>
                <a:gd name="connsiteY10" fmla="*/ 15213 h 49692"/>
                <a:gd name="connsiteX11" fmla="*/ 40386 w 43256"/>
                <a:gd name="connsiteY11" fmla="*/ 17889 h 49692"/>
                <a:gd name="connsiteX12" fmla="*/ 38360 w 43256"/>
                <a:gd name="connsiteY12" fmla="*/ 5285 h 49692"/>
                <a:gd name="connsiteX13" fmla="*/ 38436 w 43256"/>
                <a:gd name="connsiteY13" fmla="*/ 6549 h 49692"/>
                <a:gd name="connsiteX14" fmla="*/ 29114 w 43256"/>
                <a:gd name="connsiteY14" fmla="*/ 3811 h 49692"/>
                <a:gd name="connsiteX15" fmla="*/ 29856 w 43256"/>
                <a:gd name="connsiteY15" fmla="*/ 2199 h 49692"/>
                <a:gd name="connsiteX16" fmla="*/ 22177 w 43256"/>
                <a:gd name="connsiteY16" fmla="*/ 4579 h 49692"/>
                <a:gd name="connsiteX17" fmla="*/ 22536 w 43256"/>
                <a:gd name="connsiteY17" fmla="*/ 3189 h 49692"/>
                <a:gd name="connsiteX18" fmla="*/ 14036 w 43256"/>
                <a:gd name="connsiteY18" fmla="*/ 5051 h 49692"/>
                <a:gd name="connsiteX19" fmla="*/ 15336 w 43256"/>
                <a:gd name="connsiteY19" fmla="*/ 6399 h 49692"/>
                <a:gd name="connsiteX20" fmla="*/ 4163 w 43256"/>
                <a:gd name="connsiteY20" fmla="*/ 15648 h 49692"/>
                <a:gd name="connsiteX21" fmla="*/ 3936 w 43256"/>
                <a:gd name="connsiteY21" fmla="*/ 14229 h 49692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572209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0" fmla="*/ 724527 w 2105911"/>
                <a:gd name="connsiteY0" fmla="*/ 1683987 h 1778568"/>
                <a:gd name="connsiteX1" fmla="*/ 638569 w 2105911"/>
                <a:gd name="connsiteY1" fmla="*/ 1769945 h 1778568"/>
                <a:gd name="connsiteX2" fmla="*/ 552611 w 2105911"/>
                <a:gd name="connsiteY2" fmla="*/ 1683987 h 1778568"/>
                <a:gd name="connsiteX3" fmla="*/ 724527 w 2105911"/>
                <a:gd name="connsiteY3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697426 w 2105911"/>
                <a:gd name="connsiteY2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49659"/>
                <a:gd name="connsiteX1" fmla="*/ 5659 w 43256"/>
                <a:gd name="connsiteY1" fmla="*/ 6766 h 49659"/>
                <a:gd name="connsiteX2" fmla="*/ 14041 w 43256"/>
                <a:gd name="connsiteY2" fmla="*/ 5061 h 49659"/>
                <a:gd name="connsiteX3" fmla="*/ 22492 w 43256"/>
                <a:gd name="connsiteY3" fmla="*/ 3291 h 49659"/>
                <a:gd name="connsiteX4" fmla="*/ 25785 w 43256"/>
                <a:gd name="connsiteY4" fmla="*/ 59 h 49659"/>
                <a:gd name="connsiteX5" fmla="*/ 29869 w 43256"/>
                <a:gd name="connsiteY5" fmla="*/ 2340 h 49659"/>
                <a:gd name="connsiteX6" fmla="*/ 35499 w 43256"/>
                <a:gd name="connsiteY6" fmla="*/ 549 h 49659"/>
                <a:gd name="connsiteX7" fmla="*/ 38354 w 43256"/>
                <a:gd name="connsiteY7" fmla="*/ 5435 h 49659"/>
                <a:gd name="connsiteX8" fmla="*/ 42018 w 43256"/>
                <a:gd name="connsiteY8" fmla="*/ 10177 h 49659"/>
                <a:gd name="connsiteX9" fmla="*/ 41854 w 43256"/>
                <a:gd name="connsiteY9" fmla="*/ 15319 h 49659"/>
                <a:gd name="connsiteX10" fmla="*/ 43052 w 43256"/>
                <a:gd name="connsiteY10" fmla="*/ 23181 h 49659"/>
                <a:gd name="connsiteX11" fmla="*/ 37440 w 43256"/>
                <a:gd name="connsiteY11" fmla="*/ 30063 h 49659"/>
                <a:gd name="connsiteX12" fmla="*/ 35431 w 43256"/>
                <a:gd name="connsiteY12" fmla="*/ 35960 h 49659"/>
                <a:gd name="connsiteX13" fmla="*/ 28591 w 43256"/>
                <a:gd name="connsiteY13" fmla="*/ 36674 h 49659"/>
                <a:gd name="connsiteX14" fmla="*/ 23703 w 43256"/>
                <a:gd name="connsiteY14" fmla="*/ 42965 h 49659"/>
                <a:gd name="connsiteX15" fmla="*/ 16516 w 43256"/>
                <a:gd name="connsiteY15" fmla="*/ 39125 h 49659"/>
                <a:gd name="connsiteX16" fmla="*/ 5840 w 43256"/>
                <a:gd name="connsiteY16" fmla="*/ 35331 h 49659"/>
                <a:gd name="connsiteX17" fmla="*/ 1146 w 43256"/>
                <a:gd name="connsiteY17" fmla="*/ 31109 h 49659"/>
                <a:gd name="connsiteX18" fmla="*/ 2149 w 43256"/>
                <a:gd name="connsiteY18" fmla="*/ 25410 h 49659"/>
                <a:gd name="connsiteX19" fmla="*/ 31 w 43256"/>
                <a:gd name="connsiteY19" fmla="*/ 19563 h 49659"/>
                <a:gd name="connsiteX20" fmla="*/ 3899 w 43256"/>
                <a:gd name="connsiteY20" fmla="*/ 14366 h 49659"/>
                <a:gd name="connsiteX21" fmla="*/ 3936 w 43256"/>
                <a:gd name="connsiteY21" fmla="*/ 14229 h 49659"/>
                <a:gd name="connsiteX0" fmla="*/ 572209 w 2105911"/>
                <a:gd name="connsiteY0" fmla="*/ 1735589 h 1778568"/>
                <a:gd name="connsiteX1" fmla="*/ 615188 w 2105911"/>
                <a:gd name="connsiteY1" fmla="*/ 1778568 h 1778568"/>
                <a:gd name="connsiteX2" fmla="*/ 572209 w 2105911"/>
                <a:gd name="connsiteY2" fmla="*/ 1735589 h 1778568"/>
                <a:gd name="connsiteX0" fmla="*/ 724527 w 2105911"/>
                <a:gd name="connsiteY0" fmla="*/ 1683987 h 1778568"/>
                <a:gd name="connsiteX1" fmla="*/ 552611 w 2105911"/>
                <a:gd name="connsiteY1" fmla="*/ 1683987 h 1778568"/>
                <a:gd name="connsiteX2" fmla="*/ 724527 w 2105911"/>
                <a:gd name="connsiteY2" fmla="*/ 1683987 h 1778568"/>
                <a:gd name="connsiteX0" fmla="*/ 697426 w 2105911"/>
                <a:gd name="connsiteY0" fmla="*/ 1425153 h 1778568"/>
                <a:gd name="connsiteX1" fmla="*/ 697426 w 2105911"/>
                <a:gd name="connsiteY1" fmla="*/ 1683025 h 1778568"/>
                <a:gd name="connsiteX2" fmla="*/ 697426 w 2105911"/>
                <a:gd name="connsiteY2" fmla="*/ 1425153 h 1778568"/>
                <a:gd name="connsiteX0" fmla="*/ 4729 w 43256"/>
                <a:gd name="connsiteY0" fmla="*/ 26036 h 49659"/>
                <a:gd name="connsiteX1" fmla="*/ 2196 w 43256"/>
                <a:gd name="connsiteY1" fmla="*/ 25239 h 49659"/>
                <a:gd name="connsiteX2" fmla="*/ 6964 w 43256"/>
                <a:gd name="connsiteY2" fmla="*/ 34758 h 49659"/>
                <a:gd name="connsiteX3" fmla="*/ 5856 w 43256"/>
                <a:gd name="connsiteY3" fmla="*/ 35139 h 49659"/>
                <a:gd name="connsiteX4" fmla="*/ 16514 w 43256"/>
                <a:gd name="connsiteY4" fmla="*/ 38949 h 49659"/>
                <a:gd name="connsiteX5" fmla="*/ 15846 w 43256"/>
                <a:gd name="connsiteY5" fmla="*/ 37209 h 49659"/>
                <a:gd name="connsiteX6" fmla="*/ 28863 w 43256"/>
                <a:gd name="connsiteY6" fmla="*/ 34610 h 49659"/>
                <a:gd name="connsiteX7" fmla="*/ 28596 w 43256"/>
                <a:gd name="connsiteY7" fmla="*/ 36519 h 49659"/>
                <a:gd name="connsiteX8" fmla="*/ 34165 w 43256"/>
                <a:gd name="connsiteY8" fmla="*/ 22813 h 49659"/>
                <a:gd name="connsiteX9" fmla="*/ 37416 w 43256"/>
                <a:gd name="connsiteY9" fmla="*/ 29949 h 49659"/>
                <a:gd name="connsiteX10" fmla="*/ 41834 w 43256"/>
                <a:gd name="connsiteY10" fmla="*/ 15213 h 49659"/>
                <a:gd name="connsiteX11" fmla="*/ 40386 w 43256"/>
                <a:gd name="connsiteY11" fmla="*/ 17889 h 49659"/>
                <a:gd name="connsiteX12" fmla="*/ 38360 w 43256"/>
                <a:gd name="connsiteY12" fmla="*/ 5285 h 49659"/>
                <a:gd name="connsiteX13" fmla="*/ 38436 w 43256"/>
                <a:gd name="connsiteY13" fmla="*/ 6549 h 49659"/>
                <a:gd name="connsiteX14" fmla="*/ 29114 w 43256"/>
                <a:gd name="connsiteY14" fmla="*/ 3811 h 49659"/>
                <a:gd name="connsiteX15" fmla="*/ 29856 w 43256"/>
                <a:gd name="connsiteY15" fmla="*/ 2199 h 49659"/>
                <a:gd name="connsiteX16" fmla="*/ 22177 w 43256"/>
                <a:gd name="connsiteY16" fmla="*/ 4579 h 49659"/>
                <a:gd name="connsiteX17" fmla="*/ 22536 w 43256"/>
                <a:gd name="connsiteY17" fmla="*/ 3189 h 49659"/>
                <a:gd name="connsiteX18" fmla="*/ 14036 w 43256"/>
                <a:gd name="connsiteY18" fmla="*/ 5051 h 49659"/>
                <a:gd name="connsiteX19" fmla="*/ 15336 w 43256"/>
                <a:gd name="connsiteY19" fmla="*/ 6399 h 49659"/>
                <a:gd name="connsiteX20" fmla="*/ 4163 w 43256"/>
                <a:gd name="connsiteY20" fmla="*/ 15648 h 49659"/>
                <a:gd name="connsiteX21" fmla="*/ 3936 w 43256"/>
                <a:gd name="connsiteY21" fmla="*/ 14229 h 49659"/>
                <a:gd name="connsiteX0" fmla="*/ 3936 w 43256"/>
                <a:gd name="connsiteY0" fmla="*/ 14229 h 64912"/>
                <a:gd name="connsiteX1" fmla="*/ 5659 w 43256"/>
                <a:gd name="connsiteY1" fmla="*/ 6766 h 64912"/>
                <a:gd name="connsiteX2" fmla="*/ 14041 w 43256"/>
                <a:gd name="connsiteY2" fmla="*/ 5061 h 64912"/>
                <a:gd name="connsiteX3" fmla="*/ 22492 w 43256"/>
                <a:gd name="connsiteY3" fmla="*/ 3291 h 64912"/>
                <a:gd name="connsiteX4" fmla="*/ 25785 w 43256"/>
                <a:gd name="connsiteY4" fmla="*/ 59 h 64912"/>
                <a:gd name="connsiteX5" fmla="*/ 29869 w 43256"/>
                <a:gd name="connsiteY5" fmla="*/ 2340 h 64912"/>
                <a:gd name="connsiteX6" fmla="*/ 35499 w 43256"/>
                <a:gd name="connsiteY6" fmla="*/ 549 h 64912"/>
                <a:gd name="connsiteX7" fmla="*/ 38354 w 43256"/>
                <a:gd name="connsiteY7" fmla="*/ 5435 h 64912"/>
                <a:gd name="connsiteX8" fmla="*/ 42018 w 43256"/>
                <a:gd name="connsiteY8" fmla="*/ 10177 h 64912"/>
                <a:gd name="connsiteX9" fmla="*/ 41854 w 43256"/>
                <a:gd name="connsiteY9" fmla="*/ 15319 h 64912"/>
                <a:gd name="connsiteX10" fmla="*/ 43052 w 43256"/>
                <a:gd name="connsiteY10" fmla="*/ 23181 h 64912"/>
                <a:gd name="connsiteX11" fmla="*/ 37440 w 43256"/>
                <a:gd name="connsiteY11" fmla="*/ 30063 h 64912"/>
                <a:gd name="connsiteX12" fmla="*/ 35431 w 43256"/>
                <a:gd name="connsiteY12" fmla="*/ 35960 h 64912"/>
                <a:gd name="connsiteX13" fmla="*/ 28591 w 43256"/>
                <a:gd name="connsiteY13" fmla="*/ 36674 h 64912"/>
                <a:gd name="connsiteX14" fmla="*/ 23703 w 43256"/>
                <a:gd name="connsiteY14" fmla="*/ 42965 h 64912"/>
                <a:gd name="connsiteX15" fmla="*/ 16516 w 43256"/>
                <a:gd name="connsiteY15" fmla="*/ 39125 h 64912"/>
                <a:gd name="connsiteX16" fmla="*/ 5840 w 43256"/>
                <a:gd name="connsiteY16" fmla="*/ 35331 h 64912"/>
                <a:gd name="connsiteX17" fmla="*/ 1146 w 43256"/>
                <a:gd name="connsiteY17" fmla="*/ 31109 h 64912"/>
                <a:gd name="connsiteX18" fmla="*/ 2149 w 43256"/>
                <a:gd name="connsiteY18" fmla="*/ 25410 h 64912"/>
                <a:gd name="connsiteX19" fmla="*/ 31 w 43256"/>
                <a:gd name="connsiteY19" fmla="*/ 19563 h 64912"/>
                <a:gd name="connsiteX20" fmla="*/ 3899 w 43256"/>
                <a:gd name="connsiteY20" fmla="*/ 14366 h 64912"/>
                <a:gd name="connsiteX21" fmla="*/ 3936 w 43256"/>
                <a:gd name="connsiteY21" fmla="*/ 14229 h 64912"/>
                <a:gd name="connsiteX0" fmla="*/ 572209 w 2105911"/>
                <a:gd name="connsiteY0" fmla="*/ 1735589 h 2324863"/>
                <a:gd name="connsiteX1" fmla="*/ 615188 w 2105911"/>
                <a:gd name="connsiteY1" fmla="*/ 1778568 h 2324863"/>
                <a:gd name="connsiteX2" fmla="*/ 572209 w 2105911"/>
                <a:gd name="connsiteY2" fmla="*/ 1735589 h 2324863"/>
                <a:gd name="connsiteX0" fmla="*/ 724527 w 2105911"/>
                <a:gd name="connsiteY0" fmla="*/ 1683987 h 2324863"/>
                <a:gd name="connsiteX1" fmla="*/ 552611 w 2105911"/>
                <a:gd name="connsiteY1" fmla="*/ 1683987 h 2324863"/>
                <a:gd name="connsiteX2" fmla="*/ 724527 w 2105911"/>
                <a:gd name="connsiteY2" fmla="*/ 1683987 h 2324863"/>
                <a:gd name="connsiteX0" fmla="*/ 697426 w 2105911"/>
                <a:gd name="connsiteY0" fmla="*/ 1425153 h 2324863"/>
                <a:gd name="connsiteX1" fmla="*/ 899649 w 2105911"/>
                <a:gd name="connsiteY1" fmla="*/ 2324863 h 2324863"/>
                <a:gd name="connsiteX2" fmla="*/ 697426 w 2105911"/>
                <a:gd name="connsiteY2" fmla="*/ 1425153 h 2324863"/>
                <a:gd name="connsiteX0" fmla="*/ 4729 w 43256"/>
                <a:gd name="connsiteY0" fmla="*/ 26036 h 64912"/>
                <a:gd name="connsiteX1" fmla="*/ 2196 w 43256"/>
                <a:gd name="connsiteY1" fmla="*/ 25239 h 64912"/>
                <a:gd name="connsiteX2" fmla="*/ 6964 w 43256"/>
                <a:gd name="connsiteY2" fmla="*/ 34758 h 64912"/>
                <a:gd name="connsiteX3" fmla="*/ 5856 w 43256"/>
                <a:gd name="connsiteY3" fmla="*/ 35139 h 64912"/>
                <a:gd name="connsiteX4" fmla="*/ 16514 w 43256"/>
                <a:gd name="connsiteY4" fmla="*/ 38949 h 64912"/>
                <a:gd name="connsiteX5" fmla="*/ 15846 w 43256"/>
                <a:gd name="connsiteY5" fmla="*/ 37209 h 64912"/>
                <a:gd name="connsiteX6" fmla="*/ 28863 w 43256"/>
                <a:gd name="connsiteY6" fmla="*/ 34610 h 64912"/>
                <a:gd name="connsiteX7" fmla="*/ 28596 w 43256"/>
                <a:gd name="connsiteY7" fmla="*/ 36519 h 64912"/>
                <a:gd name="connsiteX8" fmla="*/ 34165 w 43256"/>
                <a:gd name="connsiteY8" fmla="*/ 22813 h 64912"/>
                <a:gd name="connsiteX9" fmla="*/ 37416 w 43256"/>
                <a:gd name="connsiteY9" fmla="*/ 29949 h 64912"/>
                <a:gd name="connsiteX10" fmla="*/ 41834 w 43256"/>
                <a:gd name="connsiteY10" fmla="*/ 15213 h 64912"/>
                <a:gd name="connsiteX11" fmla="*/ 40386 w 43256"/>
                <a:gd name="connsiteY11" fmla="*/ 17889 h 64912"/>
                <a:gd name="connsiteX12" fmla="*/ 38360 w 43256"/>
                <a:gd name="connsiteY12" fmla="*/ 5285 h 64912"/>
                <a:gd name="connsiteX13" fmla="*/ 38436 w 43256"/>
                <a:gd name="connsiteY13" fmla="*/ 6549 h 64912"/>
                <a:gd name="connsiteX14" fmla="*/ 29114 w 43256"/>
                <a:gd name="connsiteY14" fmla="*/ 3811 h 64912"/>
                <a:gd name="connsiteX15" fmla="*/ 29856 w 43256"/>
                <a:gd name="connsiteY15" fmla="*/ 2199 h 64912"/>
                <a:gd name="connsiteX16" fmla="*/ 22177 w 43256"/>
                <a:gd name="connsiteY16" fmla="*/ 4579 h 64912"/>
                <a:gd name="connsiteX17" fmla="*/ 22536 w 43256"/>
                <a:gd name="connsiteY17" fmla="*/ 3189 h 64912"/>
                <a:gd name="connsiteX18" fmla="*/ 14036 w 43256"/>
                <a:gd name="connsiteY18" fmla="*/ 5051 h 64912"/>
                <a:gd name="connsiteX19" fmla="*/ 15336 w 43256"/>
                <a:gd name="connsiteY19" fmla="*/ 6399 h 64912"/>
                <a:gd name="connsiteX20" fmla="*/ 4163 w 43256"/>
                <a:gd name="connsiteY20" fmla="*/ 15648 h 64912"/>
                <a:gd name="connsiteX21" fmla="*/ 3936 w 43256"/>
                <a:gd name="connsiteY21" fmla="*/ 14229 h 64912"/>
                <a:gd name="connsiteX0" fmla="*/ 3936 w 43256"/>
                <a:gd name="connsiteY0" fmla="*/ 14229 h 67465"/>
                <a:gd name="connsiteX1" fmla="*/ 5659 w 43256"/>
                <a:gd name="connsiteY1" fmla="*/ 6766 h 67465"/>
                <a:gd name="connsiteX2" fmla="*/ 14041 w 43256"/>
                <a:gd name="connsiteY2" fmla="*/ 5061 h 67465"/>
                <a:gd name="connsiteX3" fmla="*/ 22492 w 43256"/>
                <a:gd name="connsiteY3" fmla="*/ 3291 h 67465"/>
                <a:gd name="connsiteX4" fmla="*/ 25785 w 43256"/>
                <a:gd name="connsiteY4" fmla="*/ 59 h 67465"/>
                <a:gd name="connsiteX5" fmla="*/ 29869 w 43256"/>
                <a:gd name="connsiteY5" fmla="*/ 2340 h 67465"/>
                <a:gd name="connsiteX6" fmla="*/ 35499 w 43256"/>
                <a:gd name="connsiteY6" fmla="*/ 549 h 67465"/>
                <a:gd name="connsiteX7" fmla="*/ 38354 w 43256"/>
                <a:gd name="connsiteY7" fmla="*/ 5435 h 67465"/>
                <a:gd name="connsiteX8" fmla="*/ 42018 w 43256"/>
                <a:gd name="connsiteY8" fmla="*/ 10177 h 67465"/>
                <a:gd name="connsiteX9" fmla="*/ 41854 w 43256"/>
                <a:gd name="connsiteY9" fmla="*/ 15319 h 67465"/>
                <a:gd name="connsiteX10" fmla="*/ 43052 w 43256"/>
                <a:gd name="connsiteY10" fmla="*/ 23181 h 67465"/>
                <a:gd name="connsiteX11" fmla="*/ 37440 w 43256"/>
                <a:gd name="connsiteY11" fmla="*/ 30063 h 67465"/>
                <a:gd name="connsiteX12" fmla="*/ 35431 w 43256"/>
                <a:gd name="connsiteY12" fmla="*/ 35960 h 67465"/>
                <a:gd name="connsiteX13" fmla="*/ 28591 w 43256"/>
                <a:gd name="connsiteY13" fmla="*/ 36674 h 67465"/>
                <a:gd name="connsiteX14" fmla="*/ 23703 w 43256"/>
                <a:gd name="connsiteY14" fmla="*/ 42965 h 67465"/>
                <a:gd name="connsiteX15" fmla="*/ 16516 w 43256"/>
                <a:gd name="connsiteY15" fmla="*/ 39125 h 67465"/>
                <a:gd name="connsiteX16" fmla="*/ 5840 w 43256"/>
                <a:gd name="connsiteY16" fmla="*/ 35331 h 67465"/>
                <a:gd name="connsiteX17" fmla="*/ 1146 w 43256"/>
                <a:gd name="connsiteY17" fmla="*/ 31109 h 67465"/>
                <a:gd name="connsiteX18" fmla="*/ 2149 w 43256"/>
                <a:gd name="connsiteY18" fmla="*/ 25410 h 67465"/>
                <a:gd name="connsiteX19" fmla="*/ 31 w 43256"/>
                <a:gd name="connsiteY19" fmla="*/ 19563 h 67465"/>
                <a:gd name="connsiteX20" fmla="*/ 3899 w 43256"/>
                <a:gd name="connsiteY20" fmla="*/ 14366 h 67465"/>
                <a:gd name="connsiteX21" fmla="*/ 3936 w 43256"/>
                <a:gd name="connsiteY21" fmla="*/ 14229 h 67465"/>
                <a:gd name="connsiteX0" fmla="*/ 572209 w 2105911"/>
                <a:gd name="connsiteY0" fmla="*/ 1735589 h 2416303"/>
                <a:gd name="connsiteX1" fmla="*/ 615188 w 2105911"/>
                <a:gd name="connsiteY1" fmla="*/ 1778568 h 2416303"/>
                <a:gd name="connsiteX2" fmla="*/ 572209 w 2105911"/>
                <a:gd name="connsiteY2" fmla="*/ 1735589 h 2416303"/>
                <a:gd name="connsiteX0" fmla="*/ 724527 w 2105911"/>
                <a:gd name="connsiteY0" fmla="*/ 1683987 h 2416303"/>
                <a:gd name="connsiteX1" fmla="*/ 552611 w 2105911"/>
                <a:gd name="connsiteY1" fmla="*/ 1683987 h 2416303"/>
                <a:gd name="connsiteX2" fmla="*/ 724527 w 2105911"/>
                <a:gd name="connsiteY2" fmla="*/ 1683987 h 2416303"/>
                <a:gd name="connsiteX0" fmla="*/ 899649 w 2105911"/>
                <a:gd name="connsiteY0" fmla="*/ 2324863 h 2416303"/>
                <a:gd name="connsiteX1" fmla="*/ 697426 w 2105911"/>
                <a:gd name="connsiteY1" fmla="*/ 1425153 h 2416303"/>
                <a:gd name="connsiteX2" fmla="*/ 991089 w 2105911"/>
                <a:gd name="connsiteY2" fmla="*/ 2416303 h 2416303"/>
                <a:gd name="connsiteX0" fmla="*/ 4729 w 43256"/>
                <a:gd name="connsiteY0" fmla="*/ 26036 h 67465"/>
                <a:gd name="connsiteX1" fmla="*/ 2196 w 43256"/>
                <a:gd name="connsiteY1" fmla="*/ 25239 h 67465"/>
                <a:gd name="connsiteX2" fmla="*/ 6964 w 43256"/>
                <a:gd name="connsiteY2" fmla="*/ 34758 h 67465"/>
                <a:gd name="connsiteX3" fmla="*/ 5856 w 43256"/>
                <a:gd name="connsiteY3" fmla="*/ 35139 h 67465"/>
                <a:gd name="connsiteX4" fmla="*/ 16514 w 43256"/>
                <a:gd name="connsiteY4" fmla="*/ 38949 h 67465"/>
                <a:gd name="connsiteX5" fmla="*/ 15846 w 43256"/>
                <a:gd name="connsiteY5" fmla="*/ 37209 h 67465"/>
                <a:gd name="connsiteX6" fmla="*/ 28863 w 43256"/>
                <a:gd name="connsiteY6" fmla="*/ 34610 h 67465"/>
                <a:gd name="connsiteX7" fmla="*/ 28596 w 43256"/>
                <a:gd name="connsiteY7" fmla="*/ 36519 h 67465"/>
                <a:gd name="connsiteX8" fmla="*/ 34165 w 43256"/>
                <a:gd name="connsiteY8" fmla="*/ 22813 h 67465"/>
                <a:gd name="connsiteX9" fmla="*/ 37416 w 43256"/>
                <a:gd name="connsiteY9" fmla="*/ 29949 h 67465"/>
                <a:gd name="connsiteX10" fmla="*/ 41834 w 43256"/>
                <a:gd name="connsiteY10" fmla="*/ 15213 h 67465"/>
                <a:gd name="connsiteX11" fmla="*/ 40386 w 43256"/>
                <a:gd name="connsiteY11" fmla="*/ 17889 h 67465"/>
                <a:gd name="connsiteX12" fmla="*/ 38360 w 43256"/>
                <a:gd name="connsiteY12" fmla="*/ 5285 h 67465"/>
                <a:gd name="connsiteX13" fmla="*/ 38436 w 43256"/>
                <a:gd name="connsiteY13" fmla="*/ 6549 h 67465"/>
                <a:gd name="connsiteX14" fmla="*/ 29114 w 43256"/>
                <a:gd name="connsiteY14" fmla="*/ 3811 h 67465"/>
                <a:gd name="connsiteX15" fmla="*/ 29856 w 43256"/>
                <a:gd name="connsiteY15" fmla="*/ 2199 h 67465"/>
                <a:gd name="connsiteX16" fmla="*/ 22177 w 43256"/>
                <a:gd name="connsiteY16" fmla="*/ 4579 h 67465"/>
                <a:gd name="connsiteX17" fmla="*/ 22536 w 43256"/>
                <a:gd name="connsiteY17" fmla="*/ 3189 h 67465"/>
                <a:gd name="connsiteX18" fmla="*/ 14036 w 43256"/>
                <a:gd name="connsiteY18" fmla="*/ 5051 h 67465"/>
                <a:gd name="connsiteX19" fmla="*/ 15336 w 43256"/>
                <a:gd name="connsiteY19" fmla="*/ 6399 h 67465"/>
                <a:gd name="connsiteX20" fmla="*/ 4163 w 43256"/>
                <a:gd name="connsiteY20" fmla="*/ 15648 h 67465"/>
                <a:gd name="connsiteX21" fmla="*/ 3936 w 43256"/>
                <a:gd name="connsiteY21" fmla="*/ 14229 h 67465"/>
                <a:gd name="connsiteX0" fmla="*/ 3936 w 43256"/>
                <a:gd name="connsiteY0" fmla="*/ 14229 h 64912"/>
                <a:gd name="connsiteX1" fmla="*/ 5659 w 43256"/>
                <a:gd name="connsiteY1" fmla="*/ 6766 h 64912"/>
                <a:gd name="connsiteX2" fmla="*/ 14041 w 43256"/>
                <a:gd name="connsiteY2" fmla="*/ 5061 h 64912"/>
                <a:gd name="connsiteX3" fmla="*/ 22492 w 43256"/>
                <a:gd name="connsiteY3" fmla="*/ 3291 h 64912"/>
                <a:gd name="connsiteX4" fmla="*/ 25785 w 43256"/>
                <a:gd name="connsiteY4" fmla="*/ 59 h 64912"/>
                <a:gd name="connsiteX5" fmla="*/ 29869 w 43256"/>
                <a:gd name="connsiteY5" fmla="*/ 2340 h 64912"/>
                <a:gd name="connsiteX6" fmla="*/ 35499 w 43256"/>
                <a:gd name="connsiteY6" fmla="*/ 549 h 64912"/>
                <a:gd name="connsiteX7" fmla="*/ 38354 w 43256"/>
                <a:gd name="connsiteY7" fmla="*/ 5435 h 64912"/>
                <a:gd name="connsiteX8" fmla="*/ 42018 w 43256"/>
                <a:gd name="connsiteY8" fmla="*/ 10177 h 64912"/>
                <a:gd name="connsiteX9" fmla="*/ 41854 w 43256"/>
                <a:gd name="connsiteY9" fmla="*/ 15319 h 64912"/>
                <a:gd name="connsiteX10" fmla="*/ 43052 w 43256"/>
                <a:gd name="connsiteY10" fmla="*/ 23181 h 64912"/>
                <a:gd name="connsiteX11" fmla="*/ 37440 w 43256"/>
                <a:gd name="connsiteY11" fmla="*/ 30063 h 64912"/>
                <a:gd name="connsiteX12" fmla="*/ 35431 w 43256"/>
                <a:gd name="connsiteY12" fmla="*/ 35960 h 64912"/>
                <a:gd name="connsiteX13" fmla="*/ 28591 w 43256"/>
                <a:gd name="connsiteY13" fmla="*/ 36674 h 64912"/>
                <a:gd name="connsiteX14" fmla="*/ 23703 w 43256"/>
                <a:gd name="connsiteY14" fmla="*/ 42965 h 64912"/>
                <a:gd name="connsiteX15" fmla="*/ 16516 w 43256"/>
                <a:gd name="connsiteY15" fmla="*/ 39125 h 64912"/>
                <a:gd name="connsiteX16" fmla="*/ 5840 w 43256"/>
                <a:gd name="connsiteY16" fmla="*/ 35331 h 64912"/>
                <a:gd name="connsiteX17" fmla="*/ 1146 w 43256"/>
                <a:gd name="connsiteY17" fmla="*/ 31109 h 64912"/>
                <a:gd name="connsiteX18" fmla="*/ 2149 w 43256"/>
                <a:gd name="connsiteY18" fmla="*/ 25410 h 64912"/>
                <a:gd name="connsiteX19" fmla="*/ 31 w 43256"/>
                <a:gd name="connsiteY19" fmla="*/ 19563 h 64912"/>
                <a:gd name="connsiteX20" fmla="*/ 3899 w 43256"/>
                <a:gd name="connsiteY20" fmla="*/ 14366 h 64912"/>
                <a:gd name="connsiteX21" fmla="*/ 3936 w 43256"/>
                <a:gd name="connsiteY21" fmla="*/ 14229 h 64912"/>
                <a:gd name="connsiteX0" fmla="*/ 572209 w 2105911"/>
                <a:gd name="connsiteY0" fmla="*/ 1735589 h 2324863"/>
                <a:gd name="connsiteX1" fmla="*/ 615188 w 2105911"/>
                <a:gd name="connsiteY1" fmla="*/ 1778568 h 2324863"/>
                <a:gd name="connsiteX2" fmla="*/ 572209 w 2105911"/>
                <a:gd name="connsiteY2" fmla="*/ 1735589 h 2324863"/>
                <a:gd name="connsiteX0" fmla="*/ 724527 w 2105911"/>
                <a:gd name="connsiteY0" fmla="*/ 1683987 h 2324863"/>
                <a:gd name="connsiteX1" fmla="*/ 552611 w 2105911"/>
                <a:gd name="connsiteY1" fmla="*/ 1683987 h 2324863"/>
                <a:gd name="connsiteX2" fmla="*/ 724527 w 2105911"/>
                <a:gd name="connsiteY2" fmla="*/ 1683987 h 2324863"/>
                <a:gd name="connsiteX0" fmla="*/ 899649 w 2105911"/>
                <a:gd name="connsiteY0" fmla="*/ 2324863 h 2324863"/>
                <a:gd name="connsiteX1" fmla="*/ 697426 w 2105911"/>
                <a:gd name="connsiteY1" fmla="*/ 1425153 h 2324863"/>
                <a:gd name="connsiteX2" fmla="*/ 1131766 w 2105911"/>
                <a:gd name="connsiteY2" fmla="*/ 2231665 h 2324863"/>
                <a:gd name="connsiteX0" fmla="*/ 4729 w 43256"/>
                <a:gd name="connsiteY0" fmla="*/ 26036 h 64912"/>
                <a:gd name="connsiteX1" fmla="*/ 2196 w 43256"/>
                <a:gd name="connsiteY1" fmla="*/ 25239 h 64912"/>
                <a:gd name="connsiteX2" fmla="*/ 6964 w 43256"/>
                <a:gd name="connsiteY2" fmla="*/ 34758 h 64912"/>
                <a:gd name="connsiteX3" fmla="*/ 5856 w 43256"/>
                <a:gd name="connsiteY3" fmla="*/ 35139 h 64912"/>
                <a:gd name="connsiteX4" fmla="*/ 16514 w 43256"/>
                <a:gd name="connsiteY4" fmla="*/ 38949 h 64912"/>
                <a:gd name="connsiteX5" fmla="*/ 15846 w 43256"/>
                <a:gd name="connsiteY5" fmla="*/ 37209 h 64912"/>
                <a:gd name="connsiteX6" fmla="*/ 28863 w 43256"/>
                <a:gd name="connsiteY6" fmla="*/ 34610 h 64912"/>
                <a:gd name="connsiteX7" fmla="*/ 28596 w 43256"/>
                <a:gd name="connsiteY7" fmla="*/ 36519 h 64912"/>
                <a:gd name="connsiteX8" fmla="*/ 34165 w 43256"/>
                <a:gd name="connsiteY8" fmla="*/ 22813 h 64912"/>
                <a:gd name="connsiteX9" fmla="*/ 37416 w 43256"/>
                <a:gd name="connsiteY9" fmla="*/ 29949 h 64912"/>
                <a:gd name="connsiteX10" fmla="*/ 41834 w 43256"/>
                <a:gd name="connsiteY10" fmla="*/ 15213 h 64912"/>
                <a:gd name="connsiteX11" fmla="*/ 40386 w 43256"/>
                <a:gd name="connsiteY11" fmla="*/ 17889 h 64912"/>
                <a:gd name="connsiteX12" fmla="*/ 38360 w 43256"/>
                <a:gd name="connsiteY12" fmla="*/ 5285 h 64912"/>
                <a:gd name="connsiteX13" fmla="*/ 38436 w 43256"/>
                <a:gd name="connsiteY13" fmla="*/ 6549 h 64912"/>
                <a:gd name="connsiteX14" fmla="*/ 29114 w 43256"/>
                <a:gd name="connsiteY14" fmla="*/ 3811 h 64912"/>
                <a:gd name="connsiteX15" fmla="*/ 29856 w 43256"/>
                <a:gd name="connsiteY15" fmla="*/ 2199 h 64912"/>
                <a:gd name="connsiteX16" fmla="*/ 22177 w 43256"/>
                <a:gd name="connsiteY16" fmla="*/ 4579 h 64912"/>
                <a:gd name="connsiteX17" fmla="*/ 22536 w 43256"/>
                <a:gd name="connsiteY17" fmla="*/ 3189 h 64912"/>
                <a:gd name="connsiteX18" fmla="*/ 14036 w 43256"/>
                <a:gd name="connsiteY18" fmla="*/ 5051 h 64912"/>
                <a:gd name="connsiteX19" fmla="*/ 15336 w 43256"/>
                <a:gd name="connsiteY19" fmla="*/ 6399 h 64912"/>
                <a:gd name="connsiteX20" fmla="*/ 4163 w 43256"/>
                <a:gd name="connsiteY20" fmla="*/ 15648 h 64912"/>
                <a:gd name="connsiteX21" fmla="*/ 3936 w 43256"/>
                <a:gd name="connsiteY21" fmla="*/ 14229 h 64912"/>
                <a:gd name="connsiteX0" fmla="*/ 3936 w 43256"/>
                <a:gd name="connsiteY0" fmla="*/ 14229 h 64912"/>
                <a:gd name="connsiteX1" fmla="*/ 5659 w 43256"/>
                <a:gd name="connsiteY1" fmla="*/ 6766 h 64912"/>
                <a:gd name="connsiteX2" fmla="*/ 14041 w 43256"/>
                <a:gd name="connsiteY2" fmla="*/ 5061 h 64912"/>
                <a:gd name="connsiteX3" fmla="*/ 22492 w 43256"/>
                <a:gd name="connsiteY3" fmla="*/ 3291 h 64912"/>
                <a:gd name="connsiteX4" fmla="*/ 25785 w 43256"/>
                <a:gd name="connsiteY4" fmla="*/ 59 h 64912"/>
                <a:gd name="connsiteX5" fmla="*/ 29869 w 43256"/>
                <a:gd name="connsiteY5" fmla="*/ 2340 h 64912"/>
                <a:gd name="connsiteX6" fmla="*/ 35499 w 43256"/>
                <a:gd name="connsiteY6" fmla="*/ 549 h 64912"/>
                <a:gd name="connsiteX7" fmla="*/ 38354 w 43256"/>
                <a:gd name="connsiteY7" fmla="*/ 5435 h 64912"/>
                <a:gd name="connsiteX8" fmla="*/ 42018 w 43256"/>
                <a:gd name="connsiteY8" fmla="*/ 10177 h 64912"/>
                <a:gd name="connsiteX9" fmla="*/ 41854 w 43256"/>
                <a:gd name="connsiteY9" fmla="*/ 15319 h 64912"/>
                <a:gd name="connsiteX10" fmla="*/ 43052 w 43256"/>
                <a:gd name="connsiteY10" fmla="*/ 23181 h 64912"/>
                <a:gd name="connsiteX11" fmla="*/ 37440 w 43256"/>
                <a:gd name="connsiteY11" fmla="*/ 30063 h 64912"/>
                <a:gd name="connsiteX12" fmla="*/ 35431 w 43256"/>
                <a:gd name="connsiteY12" fmla="*/ 35960 h 64912"/>
                <a:gd name="connsiteX13" fmla="*/ 28591 w 43256"/>
                <a:gd name="connsiteY13" fmla="*/ 36674 h 64912"/>
                <a:gd name="connsiteX14" fmla="*/ 23703 w 43256"/>
                <a:gd name="connsiteY14" fmla="*/ 42965 h 64912"/>
                <a:gd name="connsiteX15" fmla="*/ 16516 w 43256"/>
                <a:gd name="connsiteY15" fmla="*/ 39125 h 64912"/>
                <a:gd name="connsiteX16" fmla="*/ 5840 w 43256"/>
                <a:gd name="connsiteY16" fmla="*/ 35331 h 64912"/>
                <a:gd name="connsiteX17" fmla="*/ 1146 w 43256"/>
                <a:gd name="connsiteY17" fmla="*/ 31109 h 64912"/>
                <a:gd name="connsiteX18" fmla="*/ 2149 w 43256"/>
                <a:gd name="connsiteY18" fmla="*/ 25410 h 64912"/>
                <a:gd name="connsiteX19" fmla="*/ 31 w 43256"/>
                <a:gd name="connsiteY19" fmla="*/ 19563 h 64912"/>
                <a:gd name="connsiteX20" fmla="*/ 3899 w 43256"/>
                <a:gd name="connsiteY20" fmla="*/ 14366 h 64912"/>
                <a:gd name="connsiteX21" fmla="*/ 3936 w 43256"/>
                <a:gd name="connsiteY21" fmla="*/ 14229 h 64912"/>
                <a:gd name="connsiteX0" fmla="*/ 572209 w 2105911"/>
                <a:gd name="connsiteY0" fmla="*/ 1735589 h 2324863"/>
                <a:gd name="connsiteX1" fmla="*/ 615188 w 2105911"/>
                <a:gd name="connsiteY1" fmla="*/ 1778568 h 2324863"/>
                <a:gd name="connsiteX2" fmla="*/ 572209 w 2105911"/>
                <a:gd name="connsiteY2" fmla="*/ 1735589 h 2324863"/>
                <a:gd name="connsiteX0" fmla="*/ 724527 w 2105911"/>
                <a:gd name="connsiteY0" fmla="*/ 1683987 h 2324863"/>
                <a:gd name="connsiteX1" fmla="*/ 552611 w 2105911"/>
                <a:gd name="connsiteY1" fmla="*/ 1683987 h 2324863"/>
                <a:gd name="connsiteX2" fmla="*/ 724527 w 2105911"/>
                <a:gd name="connsiteY2" fmla="*/ 1683987 h 2324863"/>
                <a:gd name="connsiteX0" fmla="*/ 899649 w 2105911"/>
                <a:gd name="connsiteY0" fmla="*/ 2324863 h 2324863"/>
                <a:gd name="connsiteX1" fmla="*/ 697426 w 2105911"/>
                <a:gd name="connsiteY1" fmla="*/ 1425153 h 2324863"/>
                <a:gd name="connsiteX0" fmla="*/ 4729 w 43256"/>
                <a:gd name="connsiteY0" fmla="*/ 26036 h 64912"/>
                <a:gd name="connsiteX1" fmla="*/ 2196 w 43256"/>
                <a:gd name="connsiteY1" fmla="*/ 25239 h 64912"/>
                <a:gd name="connsiteX2" fmla="*/ 6964 w 43256"/>
                <a:gd name="connsiteY2" fmla="*/ 34758 h 64912"/>
                <a:gd name="connsiteX3" fmla="*/ 5856 w 43256"/>
                <a:gd name="connsiteY3" fmla="*/ 35139 h 64912"/>
                <a:gd name="connsiteX4" fmla="*/ 16514 w 43256"/>
                <a:gd name="connsiteY4" fmla="*/ 38949 h 64912"/>
                <a:gd name="connsiteX5" fmla="*/ 15846 w 43256"/>
                <a:gd name="connsiteY5" fmla="*/ 37209 h 64912"/>
                <a:gd name="connsiteX6" fmla="*/ 28863 w 43256"/>
                <a:gd name="connsiteY6" fmla="*/ 34610 h 64912"/>
                <a:gd name="connsiteX7" fmla="*/ 28596 w 43256"/>
                <a:gd name="connsiteY7" fmla="*/ 36519 h 64912"/>
                <a:gd name="connsiteX8" fmla="*/ 34165 w 43256"/>
                <a:gd name="connsiteY8" fmla="*/ 22813 h 64912"/>
                <a:gd name="connsiteX9" fmla="*/ 37416 w 43256"/>
                <a:gd name="connsiteY9" fmla="*/ 29949 h 64912"/>
                <a:gd name="connsiteX10" fmla="*/ 41834 w 43256"/>
                <a:gd name="connsiteY10" fmla="*/ 15213 h 64912"/>
                <a:gd name="connsiteX11" fmla="*/ 40386 w 43256"/>
                <a:gd name="connsiteY11" fmla="*/ 17889 h 64912"/>
                <a:gd name="connsiteX12" fmla="*/ 38360 w 43256"/>
                <a:gd name="connsiteY12" fmla="*/ 5285 h 64912"/>
                <a:gd name="connsiteX13" fmla="*/ 38436 w 43256"/>
                <a:gd name="connsiteY13" fmla="*/ 6549 h 64912"/>
                <a:gd name="connsiteX14" fmla="*/ 29114 w 43256"/>
                <a:gd name="connsiteY14" fmla="*/ 3811 h 64912"/>
                <a:gd name="connsiteX15" fmla="*/ 29856 w 43256"/>
                <a:gd name="connsiteY15" fmla="*/ 2199 h 64912"/>
                <a:gd name="connsiteX16" fmla="*/ 22177 w 43256"/>
                <a:gd name="connsiteY16" fmla="*/ 4579 h 64912"/>
                <a:gd name="connsiteX17" fmla="*/ 22536 w 43256"/>
                <a:gd name="connsiteY17" fmla="*/ 3189 h 64912"/>
                <a:gd name="connsiteX18" fmla="*/ 14036 w 43256"/>
                <a:gd name="connsiteY18" fmla="*/ 5051 h 64912"/>
                <a:gd name="connsiteX19" fmla="*/ 15336 w 43256"/>
                <a:gd name="connsiteY19" fmla="*/ 6399 h 64912"/>
                <a:gd name="connsiteX20" fmla="*/ 4163 w 43256"/>
                <a:gd name="connsiteY20" fmla="*/ 15648 h 64912"/>
                <a:gd name="connsiteX21" fmla="*/ 3936 w 43256"/>
                <a:gd name="connsiteY21" fmla="*/ 14229 h 64912"/>
                <a:gd name="connsiteX0" fmla="*/ 3936 w 43256"/>
                <a:gd name="connsiteY0" fmla="*/ 14229 h 56811"/>
                <a:gd name="connsiteX1" fmla="*/ 5659 w 43256"/>
                <a:gd name="connsiteY1" fmla="*/ 6766 h 56811"/>
                <a:gd name="connsiteX2" fmla="*/ 14041 w 43256"/>
                <a:gd name="connsiteY2" fmla="*/ 5061 h 56811"/>
                <a:gd name="connsiteX3" fmla="*/ 22492 w 43256"/>
                <a:gd name="connsiteY3" fmla="*/ 3291 h 56811"/>
                <a:gd name="connsiteX4" fmla="*/ 25785 w 43256"/>
                <a:gd name="connsiteY4" fmla="*/ 59 h 56811"/>
                <a:gd name="connsiteX5" fmla="*/ 29869 w 43256"/>
                <a:gd name="connsiteY5" fmla="*/ 2340 h 56811"/>
                <a:gd name="connsiteX6" fmla="*/ 35499 w 43256"/>
                <a:gd name="connsiteY6" fmla="*/ 549 h 56811"/>
                <a:gd name="connsiteX7" fmla="*/ 38354 w 43256"/>
                <a:gd name="connsiteY7" fmla="*/ 5435 h 56811"/>
                <a:gd name="connsiteX8" fmla="*/ 42018 w 43256"/>
                <a:gd name="connsiteY8" fmla="*/ 10177 h 56811"/>
                <a:gd name="connsiteX9" fmla="*/ 41854 w 43256"/>
                <a:gd name="connsiteY9" fmla="*/ 15319 h 56811"/>
                <a:gd name="connsiteX10" fmla="*/ 43052 w 43256"/>
                <a:gd name="connsiteY10" fmla="*/ 23181 h 56811"/>
                <a:gd name="connsiteX11" fmla="*/ 37440 w 43256"/>
                <a:gd name="connsiteY11" fmla="*/ 30063 h 56811"/>
                <a:gd name="connsiteX12" fmla="*/ 35431 w 43256"/>
                <a:gd name="connsiteY12" fmla="*/ 35960 h 56811"/>
                <a:gd name="connsiteX13" fmla="*/ 28591 w 43256"/>
                <a:gd name="connsiteY13" fmla="*/ 36674 h 56811"/>
                <a:gd name="connsiteX14" fmla="*/ 23703 w 43256"/>
                <a:gd name="connsiteY14" fmla="*/ 42965 h 56811"/>
                <a:gd name="connsiteX15" fmla="*/ 16516 w 43256"/>
                <a:gd name="connsiteY15" fmla="*/ 39125 h 56811"/>
                <a:gd name="connsiteX16" fmla="*/ 5840 w 43256"/>
                <a:gd name="connsiteY16" fmla="*/ 35331 h 56811"/>
                <a:gd name="connsiteX17" fmla="*/ 1146 w 43256"/>
                <a:gd name="connsiteY17" fmla="*/ 31109 h 56811"/>
                <a:gd name="connsiteX18" fmla="*/ 2149 w 43256"/>
                <a:gd name="connsiteY18" fmla="*/ 25410 h 56811"/>
                <a:gd name="connsiteX19" fmla="*/ 31 w 43256"/>
                <a:gd name="connsiteY19" fmla="*/ 19563 h 56811"/>
                <a:gd name="connsiteX20" fmla="*/ 3899 w 43256"/>
                <a:gd name="connsiteY20" fmla="*/ 14366 h 56811"/>
                <a:gd name="connsiteX21" fmla="*/ 3936 w 43256"/>
                <a:gd name="connsiteY21" fmla="*/ 14229 h 56811"/>
                <a:gd name="connsiteX0" fmla="*/ 572209 w 2105911"/>
                <a:gd name="connsiteY0" fmla="*/ 1735589 h 2034717"/>
                <a:gd name="connsiteX1" fmla="*/ 615188 w 2105911"/>
                <a:gd name="connsiteY1" fmla="*/ 1778568 h 2034717"/>
                <a:gd name="connsiteX2" fmla="*/ 572209 w 2105911"/>
                <a:gd name="connsiteY2" fmla="*/ 1735589 h 2034717"/>
                <a:gd name="connsiteX0" fmla="*/ 724527 w 2105911"/>
                <a:gd name="connsiteY0" fmla="*/ 1683987 h 2034717"/>
                <a:gd name="connsiteX1" fmla="*/ 552611 w 2105911"/>
                <a:gd name="connsiteY1" fmla="*/ 1683987 h 2034717"/>
                <a:gd name="connsiteX2" fmla="*/ 724527 w 2105911"/>
                <a:gd name="connsiteY2" fmla="*/ 1683987 h 2034717"/>
                <a:gd name="connsiteX0" fmla="*/ 1013949 w 2105911"/>
                <a:gd name="connsiteY0" fmla="*/ 2034717 h 2034717"/>
                <a:gd name="connsiteX1" fmla="*/ 697426 w 2105911"/>
                <a:gd name="connsiteY1" fmla="*/ 1425153 h 2034717"/>
                <a:gd name="connsiteX0" fmla="*/ 4729 w 43256"/>
                <a:gd name="connsiteY0" fmla="*/ 26036 h 56811"/>
                <a:gd name="connsiteX1" fmla="*/ 2196 w 43256"/>
                <a:gd name="connsiteY1" fmla="*/ 25239 h 56811"/>
                <a:gd name="connsiteX2" fmla="*/ 6964 w 43256"/>
                <a:gd name="connsiteY2" fmla="*/ 34758 h 56811"/>
                <a:gd name="connsiteX3" fmla="*/ 5856 w 43256"/>
                <a:gd name="connsiteY3" fmla="*/ 35139 h 56811"/>
                <a:gd name="connsiteX4" fmla="*/ 16514 w 43256"/>
                <a:gd name="connsiteY4" fmla="*/ 38949 h 56811"/>
                <a:gd name="connsiteX5" fmla="*/ 15846 w 43256"/>
                <a:gd name="connsiteY5" fmla="*/ 37209 h 56811"/>
                <a:gd name="connsiteX6" fmla="*/ 28863 w 43256"/>
                <a:gd name="connsiteY6" fmla="*/ 34610 h 56811"/>
                <a:gd name="connsiteX7" fmla="*/ 28596 w 43256"/>
                <a:gd name="connsiteY7" fmla="*/ 36519 h 56811"/>
                <a:gd name="connsiteX8" fmla="*/ 34165 w 43256"/>
                <a:gd name="connsiteY8" fmla="*/ 22813 h 56811"/>
                <a:gd name="connsiteX9" fmla="*/ 37416 w 43256"/>
                <a:gd name="connsiteY9" fmla="*/ 29949 h 56811"/>
                <a:gd name="connsiteX10" fmla="*/ 41834 w 43256"/>
                <a:gd name="connsiteY10" fmla="*/ 15213 h 56811"/>
                <a:gd name="connsiteX11" fmla="*/ 40386 w 43256"/>
                <a:gd name="connsiteY11" fmla="*/ 17889 h 56811"/>
                <a:gd name="connsiteX12" fmla="*/ 38360 w 43256"/>
                <a:gd name="connsiteY12" fmla="*/ 5285 h 56811"/>
                <a:gd name="connsiteX13" fmla="*/ 38436 w 43256"/>
                <a:gd name="connsiteY13" fmla="*/ 6549 h 56811"/>
                <a:gd name="connsiteX14" fmla="*/ 29114 w 43256"/>
                <a:gd name="connsiteY14" fmla="*/ 3811 h 56811"/>
                <a:gd name="connsiteX15" fmla="*/ 29856 w 43256"/>
                <a:gd name="connsiteY15" fmla="*/ 2199 h 56811"/>
                <a:gd name="connsiteX16" fmla="*/ 22177 w 43256"/>
                <a:gd name="connsiteY16" fmla="*/ 4579 h 56811"/>
                <a:gd name="connsiteX17" fmla="*/ 22536 w 43256"/>
                <a:gd name="connsiteY17" fmla="*/ 3189 h 56811"/>
                <a:gd name="connsiteX18" fmla="*/ 14036 w 43256"/>
                <a:gd name="connsiteY18" fmla="*/ 5051 h 56811"/>
                <a:gd name="connsiteX19" fmla="*/ 15336 w 43256"/>
                <a:gd name="connsiteY19" fmla="*/ 6399 h 56811"/>
                <a:gd name="connsiteX20" fmla="*/ 4163 w 43256"/>
                <a:gd name="connsiteY20" fmla="*/ 15648 h 56811"/>
                <a:gd name="connsiteX21" fmla="*/ 3936 w 43256"/>
                <a:gd name="connsiteY21" fmla="*/ 14229 h 56811"/>
                <a:gd name="connsiteX0" fmla="*/ 3936 w 43256"/>
                <a:gd name="connsiteY0" fmla="*/ 14229 h 56811"/>
                <a:gd name="connsiteX1" fmla="*/ 5659 w 43256"/>
                <a:gd name="connsiteY1" fmla="*/ 6766 h 56811"/>
                <a:gd name="connsiteX2" fmla="*/ 14041 w 43256"/>
                <a:gd name="connsiteY2" fmla="*/ 5061 h 56811"/>
                <a:gd name="connsiteX3" fmla="*/ 22492 w 43256"/>
                <a:gd name="connsiteY3" fmla="*/ 3291 h 56811"/>
                <a:gd name="connsiteX4" fmla="*/ 25785 w 43256"/>
                <a:gd name="connsiteY4" fmla="*/ 59 h 56811"/>
                <a:gd name="connsiteX5" fmla="*/ 29869 w 43256"/>
                <a:gd name="connsiteY5" fmla="*/ 2340 h 56811"/>
                <a:gd name="connsiteX6" fmla="*/ 35499 w 43256"/>
                <a:gd name="connsiteY6" fmla="*/ 549 h 56811"/>
                <a:gd name="connsiteX7" fmla="*/ 38354 w 43256"/>
                <a:gd name="connsiteY7" fmla="*/ 5435 h 56811"/>
                <a:gd name="connsiteX8" fmla="*/ 42018 w 43256"/>
                <a:gd name="connsiteY8" fmla="*/ 10177 h 56811"/>
                <a:gd name="connsiteX9" fmla="*/ 41854 w 43256"/>
                <a:gd name="connsiteY9" fmla="*/ 15319 h 56811"/>
                <a:gd name="connsiteX10" fmla="*/ 43052 w 43256"/>
                <a:gd name="connsiteY10" fmla="*/ 23181 h 56811"/>
                <a:gd name="connsiteX11" fmla="*/ 37440 w 43256"/>
                <a:gd name="connsiteY11" fmla="*/ 30063 h 56811"/>
                <a:gd name="connsiteX12" fmla="*/ 35431 w 43256"/>
                <a:gd name="connsiteY12" fmla="*/ 35960 h 56811"/>
                <a:gd name="connsiteX13" fmla="*/ 28591 w 43256"/>
                <a:gd name="connsiteY13" fmla="*/ 36674 h 56811"/>
                <a:gd name="connsiteX14" fmla="*/ 23703 w 43256"/>
                <a:gd name="connsiteY14" fmla="*/ 42965 h 56811"/>
                <a:gd name="connsiteX15" fmla="*/ 16516 w 43256"/>
                <a:gd name="connsiteY15" fmla="*/ 39125 h 56811"/>
                <a:gd name="connsiteX16" fmla="*/ 5840 w 43256"/>
                <a:gd name="connsiteY16" fmla="*/ 35331 h 56811"/>
                <a:gd name="connsiteX17" fmla="*/ 1146 w 43256"/>
                <a:gd name="connsiteY17" fmla="*/ 31109 h 56811"/>
                <a:gd name="connsiteX18" fmla="*/ 2149 w 43256"/>
                <a:gd name="connsiteY18" fmla="*/ 25410 h 56811"/>
                <a:gd name="connsiteX19" fmla="*/ 31 w 43256"/>
                <a:gd name="connsiteY19" fmla="*/ 19563 h 56811"/>
                <a:gd name="connsiteX20" fmla="*/ 3899 w 43256"/>
                <a:gd name="connsiteY20" fmla="*/ 14366 h 56811"/>
                <a:gd name="connsiteX21" fmla="*/ 3936 w 43256"/>
                <a:gd name="connsiteY21" fmla="*/ 14229 h 56811"/>
                <a:gd name="connsiteX0" fmla="*/ 572209 w 2105911"/>
                <a:gd name="connsiteY0" fmla="*/ 1735589 h 2034717"/>
                <a:gd name="connsiteX1" fmla="*/ 615188 w 2105911"/>
                <a:gd name="connsiteY1" fmla="*/ 1778568 h 2034717"/>
                <a:gd name="connsiteX2" fmla="*/ 572209 w 2105911"/>
                <a:gd name="connsiteY2" fmla="*/ 1735589 h 2034717"/>
                <a:gd name="connsiteX0" fmla="*/ 724527 w 2105911"/>
                <a:gd name="connsiteY0" fmla="*/ 1683987 h 2034717"/>
                <a:gd name="connsiteX1" fmla="*/ 552611 w 2105911"/>
                <a:gd name="connsiteY1" fmla="*/ 1683987 h 2034717"/>
                <a:gd name="connsiteX2" fmla="*/ 724527 w 2105911"/>
                <a:gd name="connsiteY2" fmla="*/ 1683987 h 2034717"/>
                <a:gd name="connsiteX0" fmla="*/ 1013949 w 2105911"/>
                <a:gd name="connsiteY0" fmla="*/ 2034717 h 2034717"/>
                <a:gd name="connsiteX1" fmla="*/ 697426 w 2105911"/>
                <a:gd name="connsiteY1" fmla="*/ 1425153 h 2034717"/>
                <a:gd name="connsiteX2" fmla="*/ 1013949 w 2105911"/>
                <a:gd name="connsiteY2" fmla="*/ 2034717 h 2034717"/>
                <a:gd name="connsiteX0" fmla="*/ 4729 w 43256"/>
                <a:gd name="connsiteY0" fmla="*/ 26036 h 56811"/>
                <a:gd name="connsiteX1" fmla="*/ 2196 w 43256"/>
                <a:gd name="connsiteY1" fmla="*/ 25239 h 56811"/>
                <a:gd name="connsiteX2" fmla="*/ 6964 w 43256"/>
                <a:gd name="connsiteY2" fmla="*/ 34758 h 56811"/>
                <a:gd name="connsiteX3" fmla="*/ 5856 w 43256"/>
                <a:gd name="connsiteY3" fmla="*/ 35139 h 56811"/>
                <a:gd name="connsiteX4" fmla="*/ 16514 w 43256"/>
                <a:gd name="connsiteY4" fmla="*/ 38949 h 56811"/>
                <a:gd name="connsiteX5" fmla="*/ 15846 w 43256"/>
                <a:gd name="connsiteY5" fmla="*/ 37209 h 56811"/>
                <a:gd name="connsiteX6" fmla="*/ 28863 w 43256"/>
                <a:gd name="connsiteY6" fmla="*/ 34610 h 56811"/>
                <a:gd name="connsiteX7" fmla="*/ 28596 w 43256"/>
                <a:gd name="connsiteY7" fmla="*/ 36519 h 56811"/>
                <a:gd name="connsiteX8" fmla="*/ 34165 w 43256"/>
                <a:gd name="connsiteY8" fmla="*/ 22813 h 56811"/>
                <a:gd name="connsiteX9" fmla="*/ 37416 w 43256"/>
                <a:gd name="connsiteY9" fmla="*/ 29949 h 56811"/>
                <a:gd name="connsiteX10" fmla="*/ 41834 w 43256"/>
                <a:gd name="connsiteY10" fmla="*/ 15213 h 56811"/>
                <a:gd name="connsiteX11" fmla="*/ 40386 w 43256"/>
                <a:gd name="connsiteY11" fmla="*/ 17889 h 56811"/>
                <a:gd name="connsiteX12" fmla="*/ 38360 w 43256"/>
                <a:gd name="connsiteY12" fmla="*/ 5285 h 56811"/>
                <a:gd name="connsiteX13" fmla="*/ 38436 w 43256"/>
                <a:gd name="connsiteY13" fmla="*/ 6549 h 56811"/>
                <a:gd name="connsiteX14" fmla="*/ 29114 w 43256"/>
                <a:gd name="connsiteY14" fmla="*/ 3811 h 56811"/>
                <a:gd name="connsiteX15" fmla="*/ 29856 w 43256"/>
                <a:gd name="connsiteY15" fmla="*/ 2199 h 56811"/>
                <a:gd name="connsiteX16" fmla="*/ 22177 w 43256"/>
                <a:gd name="connsiteY16" fmla="*/ 4579 h 56811"/>
                <a:gd name="connsiteX17" fmla="*/ 22536 w 43256"/>
                <a:gd name="connsiteY17" fmla="*/ 3189 h 56811"/>
                <a:gd name="connsiteX18" fmla="*/ 14036 w 43256"/>
                <a:gd name="connsiteY18" fmla="*/ 5051 h 56811"/>
                <a:gd name="connsiteX19" fmla="*/ 15336 w 43256"/>
                <a:gd name="connsiteY19" fmla="*/ 6399 h 56811"/>
                <a:gd name="connsiteX20" fmla="*/ 4163 w 43256"/>
                <a:gd name="connsiteY20" fmla="*/ 15648 h 56811"/>
                <a:gd name="connsiteX21" fmla="*/ 3936 w 43256"/>
                <a:gd name="connsiteY21" fmla="*/ 14229 h 56811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572209 w 2105911"/>
                <a:gd name="connsiteY0" fmla="*/ 1735589 h 2126157"/>
                <a:gd name="connsiteX1" fmla="*/ 615188 w 2105911"/>
                <a:gd name="connsiteY1" fmla="*/ 1778568 h 2126157"/>
                <a:gd name="connsiteX2" fmla="*/ 572209 w 2105911"/>
                <a:gd name="connsiteY2" fmla="*/ 1735589 h 2126157"/>
                <a:gd name="connsiteX0" fmla="*/ 724527 w 2105911"/>
                <a:gd name="connsiteY0" fmla="*/ 1683987 h 2126157"/>
                <a:gd name="connsiteX1" fmla="*/ 552611 w 2105911"/>
                <a:gd name="connsiteY1" fmla="*/ 1683987 h 2126157"/>
                <a:gd name="connsiteX2" fmla="*/ 724527 w 2105911"/>
                <a:gd name="connsiteY2" fmla="*/ 1683987 h 2126157"/>
                <a:gd name="connsiteX0" fmla="*/ 1013949 w 2105911"/>
                <a:gd name="connsiteY0" fmla="*/ 2034717 h 2126157"/>
                <a:gd name="connsiteX1" fmla="*/ 697426 w 2105911"/>
                <a:gd name="connsiteY1" fmla="*/ 1425153 h 2126157"/>
                <a:gd name="connsiteX2" fmla="*/ 1105389 w 2105911"/>
                <a:gd name="connsiteY2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572209 w 2105911"/>
                <a:gd name="connsiteY0" fmla="*/ 1735589 h 2126157"/>
                <a:gd name="connsiteX1" fmla="*/ 615188 w 2105911"/>
                <a:gd name="connsiteY1" fmla="*/ 1778568 h 2126157"/>
                <a:gd name="connsiteX2" fmla="*/ 572209 w 2105911"/>
                <a:gd name="connsiteY2" fmla="*/ 1735589 h 2126157"/>
                <a:gd name="connsiteX0" fmla="*/ 724527 w 2105911"/>
                <a:gd name="connsiteY0" fmla="*/ 1683987 h 2126157"/>
                <a:gd name="connsiteX1" fmla="*/ 552611 w 2105911"/>
                <a:gd name="connsiteY1" fmla="*/ 1683987 h 2126157"/>
                <a:gd name="connsiteX2" fmla="*/ 724527 w 2105911"/>
                <a:gd name="connsiteY2" fmla="*/ 1683987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572209 w 2105911"/>
                <a:gd name="connsiteY0" fmla="*/ 1735589 h 2126157"/>
                <a:gd name="connsiteX1" fmla="*/ 615188 w 2105911"/>
                <a:gd name="connsiteY1" fmla="*/ 1778568 h 2126157"/>
                <a:gd name="connsiteX2" fmla="*/ 572209 w 2105911"/>
                <a:gd name="connsiteY2" fmla="*/ 1735589 h 2126157"/>
                <a:gd name="connsiteX0" fmla="*/ 724527 w 2105911"/>
                <a:gd name="connsiteY0" fmla="*/ 1683987 h 2126157"/>
                <a:gd name="connsiteX1" fmla="*/ 236088 w 2105911"/>
                <a:gd name="connsiteY1" fmla="*/ 1833456 h 2126157"/>
                <a:gd name="connsiteX2" fmla="*/ 724527 w 2105911"/>
                <a:gd name="connsiteY2" fmla="*/ 1683987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724527 w 2105911"/>
                <a:gd name="connsiteY0" fmla="*/ 1683987 h 2126157"/>
                <a:gd name="connsiteX1" fmla="*/ 236088 w 2105911"/>
                <a:gd name="connsiteY1" fmla="*/ 1833456 h 2126157"/>
                <a:gd name="connsiteX2" fmla="*/ 724527 w 2105911"/>
                <a:gd name="connsiteY2" fmla="*/ 1683987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592642 w 2105911"/>
                <a:gd name="connsiteY0" fmla="*/ 1631233 h 2126157"/>
                <a:gd name="connsiteX1" fmla="*/ 236088 w 2105911"/>
                <a:gd name="connsiteY1" fmla="*/ 1833456 h 2126157"/>
                <a:gd name="connsiteX2" fmla="*/ 592642 w 2105911"/>
                <a:gd name="connsiteY2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592642 w 2105911"/>
                <a:gd name="connsiteY1" fmla="*/ 1631233 h 2126157"/>
                <a:gd name="connsiteX2" fmla="*/ 327528 w 2105911"/>
                <a:gd name="connsiteY2" fmla="*/ 1924896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592642 w 2105911"/>
                <a:gd name="connsiteY1" fmla="*/ 1631233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24963 w 2105911"/>
                <a:gd name="connsiteY0" fmla="*/ 1753174 h 2126157"/>
                <a:gd name="connsiteX1" fmla="*/ 615188 w 2105911"/>
                <a:gd name="connsiteY1" fmla="*/ 1778568 h 2126157"/>
                <a:gd name="connsiteX2" fmla="*/ 624963 w 2105911"/>
                <a:gd name="connsiteY2" fmla="*/ 1753174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33755 w 2105911"/>
                <a:gd name="connsiteY0" fmla="*/ 1647666 h 2126157"/>
                <a:gd name="connsiteX1" fmla="*/ 615188 w 2105911"/>
                <a:gd name="connsiteY1" fmla="*/ 1778568 h 2126157"/>
                <a:gd name="connsiteX2" fmla="*/ 633755 w 2105911"/>
                <a:gd name="connsiteY2" fmla="*/ 164766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633755 w 2105911"/>
                <a:gd name="connsiteY0" fmla="*/ 1647666 h 2126157"/>
                <a:gd name="connsiteX1" fmla="*/ 878957 w 2105911"/>
                <a:gd name="connsiteY1" fmla="*/ 1989583 h 2126157"/>
                <a:gd name="connsiteX2" fmla="*/ 633755 w 2105911"/>
                <a:gd name="connsiteY2" fmla="*/ 164766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633755 w 2105911"/>
                <a:gd name="connsiteY1" fmla="*/ 1647666 h 2126157"/>
                <a:gd name="connsiteX2" fmla="*/ 970397 w 2105911"/>
                <a:gd name="connsiteY2" fmla="*/ 2081023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633755 w 2105911"/>
                <a:gd name="connsiteY1" fmla="*/ 164766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697426 w 2105911"/>
                <a:gd name="connsiteY0" fmla="*/ 1425153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460034 w 2105911"/>
                <a:gd name="connsiteY0" fmla="*/ 1521868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460034 w 2105911"/>
                <a:gd name="connsiteY0" fmla="*/ 1521868 h 2126157"/>
                <a:gd name="connsiteX1" fmla="*/ 1105389 w 2105911"/>
                <a:gd name="connsiteY1" fmla="*/ 2126157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59364"/>
                <a:gd name="connsiteX1" fmla="*/ 5659 w 43256"/>
                <a:gd name="connsiteY1" fmla="*/ 6766 h 59364"/>
                <a:gd name="connsiteX2" fmla="*/ 14041 w 43256"/>
                <a:gd name="connsiteY2" fmla="*/ 5061 h 59364"/>
                <a:gd name="connsiteX3" fmla="*/ 22492 w 43256"/>
                <a:gd name="connsiteY3" fmla="*/ 3291 h 59364"/>
                <a:gd name="connsiteX4" fmla="*/ 25785 w 43256"/>
                <a:gd name="connsiteY4" fmla="*/ 59 h 59364"/>
                <a:gd name="connsiteX5" fmla="*/ 29869 w 43256"/>
                <a:gd name="connsiteY5" fmla="*/ 2340 h 59364"/>
                <a:gd name="connsiteX6" fmla="*/ 35499 w 43256"/>
                <a:gd name="connsiteY6" fmla="*/ 549 h 59364"/>
                <a:gd name="connsiteX7" fmla="*/ 38354 w 43256"/>
                <a:gd name="connsiteY7" fmla="*/ 5435 h 59364"/>
                <a:gd name="connsiteX8" fmla="*/ 42018 w 43256"/>
                <a:gd name="connsiteY8" fmla="*/ 10177 h 59364"/>
                <a:gd name="connsiteX9" fmla="*/ 41854 w 43256"/>
                <a:gd name="connsiteY9" fmla="*/ 15319 h 59364"/>
                <a:gd name="connsiteX10" fmla="*/ 43052 w 43256"/>
                <a:gd name="connsiteY10" fmla="*/ 23181 h 59364"/>
                <a:gd name="connsiteX11" fmla="*/ 37440 w 43256"/>
                <a:gd name="connsiteY11" fmla="*/ 30063 h 59364"/>
                <a:gd name="connsiteX12" fmla="*/ 35431 w 43256"/>
                <a:gd name="connsiteY12" fmla="*/ 35960 h 59364"/>
                <a:gd name="connsiteX13" fmla="*/ 28591 w 43256"/>
                <a:gd name="connsiteY13" fmla="*/ 36674 h 59364"/>
                <a:gd name="connsiteX14" fmla="*/ 23703 w 43256"/>
                <a:gd name="connsiteY14" fmla="*/ 42965 h 59364"/>
                <a:gd name="connsiteX15" fmla="*/ 16516 w 43256"/>
                <a:gd name="connsiteY15" fmla="*/ 39125 h 59364"/>
                <a:gd name="connsiteX16" fmla="*/ 5840 w 43256"/>
                <a:gd name="connsiteY16" fmla="*/ 35331 h 59364"/>
                <a:gd name="connsiteX17" fmla="*/ 1146 w 43256"/>
                <a:gd name="connsiteY17" fmla="*/ 31109 h 59364"/>
                <a:gd name="connsiteX18" fmla="*/ 2149 w 43256"/>
                <a:gd name="connsiteY18" fmla="*/ 25410 h 59364"/>
                <a:gd name="connsiteX19" fmla="*/ 31 w 43256"/>
                <a:gd name="connsiteY19" fmla="*/ 19563 h 59364"/>
                <a:gd name="connsiteX20" fmla="*/ 3899 w 43256"/>
                <a:gd name="connsiteY20" fmla="*/ 14366 h 59364"/>
                <a:gd name="connsiteX21" fmla="*/ 3936 w 43256"/>
                <a:gd name="connsiteY21" fmla="*/ 14229 h 59364"/>
                <a:gd name="connsiteX0" fmla="*/ 878957 w 2105911"/>
                <a:gd name="connsiteY0" fmla="*/ 1989583 h 2126157"/>
                <a:gd name="connsiteX1" fmla="*/ 202932 w 2105911"/>
                <a:gd name="connsiteY1" fmla="*/ 1612496 h 2126157"/>
                <a:gd name="connsiteX0" fmla="*/ 236088 w 2105911"/>
                <a:gd name="connsiteY0" fmla="*/ 1833456 h 2126157"/>
                <a:gd name="connsiteX1" fmla="*/ 680565 w 2105911"/>
                <a:gd name="connsiteY1" fmla="*/ 1991718 h 2126157"/>
                <a:gd name="connsiteX0" fmla="*/ 460034 w 2105911"/>
                <a:gd name="connsiteY0" fmla="*/ 1521868 h 2126157"/>
                <a:gd name="connsiteX1" fmla="*/ 1105389 w 2105911"/>
                <a:gd name="connsiteY1" fmla="*/ 2126157 h 2126157"/>
                <a:gd name="connsiteX2" fmla="*/ 460034 w 2105911"/>
                <a:gd name="connsiteY2" fmla="*/ 1521868 h 2126157"/>
                <a:gd name="connsiteX0" fmla="*/ 4729 w 43256"/>
                <a:gd name="connsiteY0" fmla="*/ 26036 h 59364"/>
                <a:gd name="connsiteX1" fmla="*/ 2196 w 43256"/>
                <a:gd name="connsiteY1" fmla="*/ 25239 h 59364"/>
                <a:gd name="connsiteX2" fmla="*/ 6964 w 43256"/>
                <a:gd name="connsiteY2" fmla="*/ 34758 h 59364"/>
                <a:gd name="connsiteX3" fmla="*/ 5856 w 43256"/>
                <a:gd name="connsiteY3" fmla="*/ 35139 h 59364"/>
                <a:gd name="connsiteX4" fmla="*/ 16514 w 43256"/>
                <a:gd name="connsiteY4" fmla="*/ 38949 h 59364"/>
                <a:gd name="connsiteX5" fmla="*/ 15846 w 43256"/>
                <a:gd name="connsiteY5" fmla="*/ 37209 h 59364"/>
                <a:gd name="connsiteX6" fmla="*/ 28863 w 43256"/>
                <a:gd name="connsiteY6" fmla="*/ 34610 h 59364"/>
                <a:gd name="connsiteX7" fmla="*/ 28596 w 43256"/>
                <a:gd name="connsiteY7" fmla="*/ 36519 h 59364"/>
                <a:gd name="connsiteX8" fmla="*/ 34165 w 43256"/>
                <a:gd name="connsiteY8" fmla="*/ 22813 h 59364"/>
                <a:gd name="connsiteX9" fmla="*/ 37416 w 43256"/>
                <a:gd name="connsiteY9" fmla="*/ 29949 h 59364"/>
                <a:gd name="connsiteX10" fmla="*/ 41834 w 43256"/>
                <a:gd name="connsiteY10" fmla="*/ 15213 h 59364"/>
                <a:gd name="connsiteX11" fmla="*/ 40386 w 43256"/>
                <a:gd name="connsiteY11" fmla="*/ 17889 h 59364"/>
                <a:gd name="connsiteX12" fmla="*/ 38360 w 43256"/>
                <a:gd name="connsiteY12" fmla="*/ 5285 h 59364"/>
                <a:gd name="connsiteX13" fmla="*/ 38436 w 43256"/>
                <a:gd name="connsiteY13" fmla="*/ 6549 h 59364"/>
                <a:gd name="connsiteX14" fmla="*/ 29114 w 43256"/>
                <a:gd name="connsiteY14" fmla="*/ 3811 h 59364"/>
                <a:gd name="connsiteX15" fmla="*/ 29856 w 43256"/>
                <a:gd name="connsiteY15" fmla="*/ 2199 h 59364"/>
                <a:gd name="connsiteX16" fmla="*/ 22177 w 43256"/>
                <a:gd name="connsiteY16" fmla="*/ 4579 h 59364"/>
                <a:gd name="connsiteX17" fmla="*/ 22536 w 43256"/>
                <a:gd name="connsiteY17" fmla="*/ 3189 h 59364"/>
                <a:gd name="connsiteX18" fmla="*/ 14036 w 43256"/>
                <a:gd name="connsiteY18" fmla="*/ 5051 h 59364"/>
                <a:gd name="connsiteX19" fmla="*/ 15336 w 43256"/>
                <a:gd name="connsiteY19" fmla="*/ 6399 h 59364"/>
                <a:gd name="connsiteX20" fmla="*/ 4163 w 43256"/>
                <a:gd name="connsiteY20" fmla="*/ 15648 h 59364"/>
                <a:gd name="connsiteX21" fmla="*/ 3936 w 43256"/>
                <a:gd name="connsiteY21" fmla="*/ 14229 h 59364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105389 w 2105911"/>
                <a:gd name="connsiteY0" fmla="*/ 2126157 h 2217597"/>
                <a:gd name="connsiteX1" fmla="*/ 460034 w 2105911"/>
                <a:gd name="connsiteY1" fmla="*/ 1521868 h 2217597"/>
                <a:gd name="connsiteX2" fmla="*/ 1196829 w 2105911"/>
                <a:gd name="connsiteY2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105389 w 2105911"/>
                <a:gd name="connsiteY0" fmla="*/ 2126157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787712 w 2105911"/>
                <a:gd name="connsiteY1" fmla="*/ 1674451 h 2217597"/>
                <a:gd name="connsiteX2" fmla="*/ 202932 w 2105911"/>
                <a:gd name="connsiteY2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36088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183335 w 2105911"/>
                <a:gd name="connsiteY0" fmla="*/ 16048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00920 w 2105911"/>
                <a:gd name="connsiteY0" fmla="*/ 1833456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02932 w 2105911"/>
                <a:gd name="connsiteY1" fmla="*/ 161249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878957 w 2105911"/>
                <a:gd name="connsiteY0" fmla="*/ 1989583 h 2217597"/>
                <a:gd name="connsiteX1" fmla="*/ 743750 w 2105911"/>
                <a:gd name="connsiteY1" fmla="*/ 1700828 h 2217597"/>
                <a:gd name="connsiteX2" fmla="*/ 229309 w 2105911"/>
                <a:gd name="connsiteY2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497566 w 2105911"/>
                <a:gd name="connsiteY1" fmla="*/ 1735997 h 2217597"/>
                <a:gd name="connsiteX2" fmla="*/ 229309 w 2105911"/>
                <a:gd name="connsiteY2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479981 w 2105911"/>
                <a:gd name="connsiteY1" fmla="*/ 1744789 h 2217597"/>
                <a:gd name="connsiteX2" fmla="*/ 229309 w 2105911"/>
                <a:gd name="connsiteY2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229309 w 2105911"/>
                <a:gd name="connsiteY1" fmla="*/ 1761966 h 2217597"/>
                <a:gd name="connsiteX2" fmla="*/ 743750 w 2105911"/>
                <a:gd name="connsiteY2" fmla="*/ 1700828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320749 w 2105911"/>
                <a:gd name="connsiteY1" fmla="*/ 185340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418435 w 2105911"/>
                <a:gd name="connsiteY1" fmla="*/ 1815128 h 2217597"/>
                <a:gd name="connsiteX2" fmla="*/ 320749 w 2105911"/>
                <a:gd name="connsiteY2" fmla="*/ 185340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320749 w 2105911"/>
                <a:gd name="connsiteY1" fmla="*/ 1853406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804326 w 2105911"/>
                <a:gd name="connsiteY1" fmla="*/ 1818237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733988 w 2105911"/>
                <a:gd name="connsiteY1" fmla="*/ 1677560 h 2217597"/>
                <a:gd name="connsiteX0" fmla="*/ 262467 w 2105911"/>
                <a:gd name="connsiteY0" fmla="*/ 2053264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733988 w 2105911"/>
                <a:gd name="connsiteY1" fmla="*/ 1677560 h 2217597"/>
                <a:gd name="connsiteX0" fmla="*/ 693290 w 2105911"/>
                <a:gd name="connsiteY0" fmla="*/ 2000510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43750 w 2105911"/>
                <a:gd name="connsiteY0" fmla="*/ 1700828 h 2217597"/>
                <a:gd name="connsiteX1" fmla="*/ 795534 w 2105911"/>
                <a:gd name="connsiteY1" fmla="*/ 1369829 h 2217597"/>
                <a:gd name="connsiteX0" fmla="*/ 693290 w 2105911"/>
                <a:gd name="connsiteY0" fmla="*/ 2000510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693290 w 2105911"/>
                <a:gd name="connsiteY0" fmla="*/ 2000510 h 2217597"/>
                <a:gd name="connsiteX1" fmla="*/ 680565 w 2105911"/>
                <a:gd name="connsiteY1" fmla="*/ 1991718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693290 w 2105911"/>
                <a:gd name="connsiteY0" fmla="*/ 2000510 h 2217597"/>
                <a:gd name="connsiteX1" fmla="*/ 1410327 w 2105911"/>
                <a:gd name="connsiteY1" fmla="*/ 1314711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1405467 w 2105911"/>
                <a:gd name="connsiteY0" fmla="*/ 1323502 h 2217597"/>
                <a:gd name="connsiteX1" fmla="*/ 1410327 w 2105911"/>
                <a:gd name="connsiteY1" fmla="*/ 1314711 h 2217597"/>
                <a:gd name="connsiteX0" fmla="*/ 1096597 w 2105911"/>
                <a:gd name="connsiteY0" fmla="*/ 1941519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61917"/>
                <a:gd name="connsiteX1" fmla="*/ 5659 w 43256"/>
                <a:gd name="connsiteY1" fmla="*/ 6766 h 61917"/>
                <a:gd name="connsiteX2" fmla="*/ 14041 w 43256"/>
                <a:gd name="connsiteY2" fmla="*/ 5061 h 61917"/>
                <a:gd name="connsiteX3" fmla="*/ 22492 w 43256"/>
                <a:gd name="connsiteY3" fmla="*/ 3291 h 61917"/>
                <a:gd name="connsiteX4" fmla="*/ 25785 w 43256"/>
                <a:gd name="connsiteY4" fmla="*/ 59 h 61917"/>
                <a:gd name="connsiteX5" fmla="*/ 29869 w 43256"/>
                <a:gd name="connsiteY5" fmla="*/ 2340 h 61917"/>
                <a:gd name="connsiteX6" fmla="*/ 35499 w 43256"/>
                <a:gd name="connsiteY6" fmla="*/ 549 h 61917"/>
                <a:gd name="connsiteX7" fmla="*/ 38354 w 43256"/>
                <a:gd name="connsiteY7" fmla="*/ 5435 h 61917"/>
                <a:gd name="connsiteX8" fmla="*/ 42018 w 43256"/>
                <a:gd name="connsiteY8" fmla="*/ 10177 h 61917"/>
                <a:gd name="connsiteX9" fmla="*/ 41854 w 43256"/>
                <a:gd name="connsiteY9" fmla="*/ 15319 h 61917"/>
                <a:gd name="connsiteX10" fmla="*/ 43052 w 43256"/>
                <a:gd name="connsiteY10" fmla="*/ 23181 h 61917"/>
                <a:gd name="connsiteX11" fmla="*/ 37440 w 43256"/>
                <a:gd name="connsiteY11" fmla="*/ 30063 h 61917"/>
                <a:gd name="connsiteX12" fmla="*/ 35431 w 43256"/>
                <a:gd name="connsiteY12" fmla="*/ 35960 h 61917"/>
                <a:gd name="connsiteX13" fmla="*/ 28591 w 43256"/>
                <a:gd name="connsiteY13" fmla="*/ 36674 h 61917"/>
                <a:gd name="connsiteX14" fmla="*/ 23703 w 43256"/>
                <a:gd name="connsiteY14" fmla="*/ 42965 h 61917"/>
                <a:gd name="connsiteX15" fmla="*/ 16516 w 43256"/>
                <a:gd name="connsiteY15" fmla="*/ 39125 h 61917"/>
                <a:gd name="connsiteX16" fmla="*/ 5840 w 43256"/>
                <a:gd name="connsiteY16" fmla="*/ 35331 h 61917"/>
                <a:gd name="connsiteX17" fmla="*/ 1146 w 43256"/>
                <a:gd name="connsiteY17" fmla="*/ 31109 h 61917"/>
                <a:gd name="connsiteX18" fmla="*/ 2149 w 43256"/>
                <a:gd name="connsiteY18" fmla="*/ 25410 h 61917"/>
                <a:gd name="connsiteX19" fmla="*/ 31 w 43256"/>
                <a:gd name="connsiteY19" fmla="*/ 19563 h 61917"/>
                <a:gd name="connsiteX20" fmla="*/ 3899 w 43256"/>
                <a:gd name="connsiteY20" fmla="*/ 14366 h 61917"/>
                <a:gd name="connsiteX21" fmla="*/ 3936 w 43256"/>
                <a:gd name="connsiteY21" fmla="*/ 14229 h 61917"/>
                <a:gd name="connsiteX0" fmla="*/ 787712 w 2105911"/>
                <a:gd name="connsiteY0" fmla="*/ 1401889 h 2217597"/>
                <a:gd name="connsiteX1" fmla="*/ 795534 w 2105911"/>
                <a:gd name="connsiteY1" fmla="*/ 1369829 h 2217597"/>
                <a:gd name="connsiteX0" fmla="*/ 1405467 w 2105911"/>
                <a:gd name="connsiteY0" fmla="*/ 1323502 h 2217597"/>
                <a:gd name="connsiteX1" fmla="*/ 1410327 w 2105911"/>
                <a:gd name="connsiteY1" fmla="*/ 1314711 h 2217597"/>
                <a:gd name="connsiteX0" fmla="*/ 287705 w 2105911"/>
                <a:gd name="connsiteY0" fmla="*/ 1264511 h 2217597"/>
                <a:gd name="connsiteX1" fmla="*/ 1196829 w 2105911"/>
                <a:gd name="connsiteY1" fmla="*/ 2217597 h 2217597"/>
                <a:gd name="connsiteX0" fmla="*/ 4729 w 43256"/>
                <a:gd name="connsiteY0" fmla="*/ 26036 h 61917"/>
                <a:gd name="connsiteX1" fmla="*/ 2196 w 43256"/>
                <a:gd name="connsiteY1" fmla="*/ 25239 h 61917"/>
                <a:gd name="connsiteX2" fmla="*/ 6964 w 43256"/>
                <a:gd name="connsiteY2" fmla="*/ 34758 h 61917"/>
                <a:gd name="connsiteX3" fmla="*/ 5856 w 43256"/>
                <a:gd name="connsiteY3" fmla="*/ 35139 h 61917"/>
                <a:gd name="connsiteX4" fmla="*/ 16514 w 43256"/>
                <a:gd name="connsiteY4" fmla="*/ 38949 h 61917"/>
                <a:gd name="connsiteX5" fmla="*/ 15846 w 43256"/>
                <a:gd name="connsiteY5" fmla="*/ 37209 h 61917"/>
                <a:gd name="connsiteX6" fmla="*/ 28863 w 43256"/>
                <a:gd name="connsiteY6" fmla="*/ 34610 h 61917"/>
                <a:gd name="connsiteX7" fmla="*/ 28596 w 43256"/>
                <a:gd name="connsiteY7" fmla="*/ 36519 h 61917"/>
                <a:gd name="connsiteX8" fmla="*/ 34165 w 43256"/>
                <a:gd name="connsiteY8" fmla="*/ 22813 h 61917"/>
                <a:gd name="connsiteX9" fmla="*/ 37416 w 43256"/>
                <a:gd name="connsiteY9" fmla="*/ 29949 h 61917"/>
                <a:gd name="connsiteX10" fmla="*/ 41834 w 43256"/>
                <a:gd name="connsiteY10" fmla="*/ 15213 h 61917"/>
                <a:gd name="connsiteX11" fmla="*/ 40386 w 43256"/>
                <a:gd name="connsiteY11" fmla="*/ 17889 h 61917"/>
                <a:gd name="connsiteX12" fmla="*/ 38360 w 43256"/>
                <a:gd name="connsiteY12" fmla="*/ 5285 h 61917"/>
                <a:gd name="connsiteX13" fmla="*/ 38436 w 43256"/>
                <a:gd name="connsiteY13" fmla="*/ 6549 h 61917"/>
                <a:gd name="connsiteX14" fmla="*/ 29114 w 43256"/>
                <a:gd name="connsiteY14" fmla="*/ 3811 h 61917"/>
                <a:gd name="connsiteX15" fmla="*/ 29856 w 43256"/>
                <a:gd name="connsiteY15" fmla="*/ 2199 h 61917"/>
                <a:gd name="connsiteX16" fmla="*/ 22177 w 43256"/>
                <a:gd name="connsiteY16" fmla="*/ 4579 h 61917"/>
                <a:gd name="connsiteX17" fmla="*/ 22536 w 43256"/>
                <a:gd name="connsiteY17" fmla="*/ 3189 h 61917"/>
                <a:gd name="connsiteX18" fmla="*/ 14036 w 43256"/>
                <a:gd name="connsiteY18" fmla="*/ 5051 h 61917"/>
                <a:gd name="connsiteX19" fmla="*/ 15336 w 43256"/>
                <a:gd name="connsiteY19" fmla="*/ 6399 h 61917"/>
                <a:gd name="connsiteX20" fmla="*/ 4163 w 43256"/>
                <a:gd name="connsiteY20" fmla="*/ 15648 h 61917"/>
                <a:gd name="connsiteX21" fmla="*/ 3936 w 43256"/>
                <a:gd name="connsiteY21" fmla="*/ 14229 h 61917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410327 w 2105911"/>
                <a:gd name="connsiteY1" fmla="*/ 1314711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410327 w 2105911"/>
                <a:gd name="connsiteY1" fmla="*/ 1314711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30944 w 43256"/>
                <a:gd name="connsiteY7" fmla="*/ 35292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638927 w 2105911"/>
                <a:gd name="connsiteY1" fmla="*/ 1191618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30944 w 43256"/>
                <a:gd name="connsiteY7" fmla="*/ 35292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638927 w 2105911"/>
                <a:gd name="connsiteY1" fmla="*/ 1191618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427911 w 2105911"/>
                <a:gd name="connsiteY1" fmla="*/ 1341087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392741 w 2105911"/>
                <a:gd name="connsiteY1" fmla="*/ 1464180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787712 w 2105911"/>
                <a:gd name="connsiteY0" fmla="*/ 1401889 h 1547916"/>
                <a:gd name="connsiteX1" fmla="*/ 795534 w 2105911"/>
                <a:gd name="connsiteY1" fmla="*/ 1369829 h 1547916"/>
                <a:gd name="connsiteX0" fmla="*/ 1405467 w 2105911"/>
                <a:gd name="connsiteY0" fmla="*/ 1323502 h 1547916"/>
                <a:gd name="connsiteX1" fmla="*/ 1392741 w 2105911"/>
                <a:gd name="connsiteY1" fmla="*/ 1297126 h 1547916"/>
                <a:gd name="connsiteX0" fmla="*/ 287705 w 2105911"/>
                <a:gd name="connsiteY0" fmla="*/ 1264511 h 1547916"/>
                <a:gd name="connsiteX1" fmla="*/ 291221 w 2105911"/>
                <a:gd name="connsiteY1" fmla="*/ 1294405 h 1547916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416 w 43256"/>
                <a:gd name="connsiteY7" fmla="*/ 35537 h 43219"/>
                <a:gd name="connsiteX8" fmla="*/ 34165 w 43256"/>
                <a:gd name="connsiteY8" fmla="*/ 22813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2105911" h="1547916">
                  <a:moveTo>
                    <a:pt x="787712" y="1401889"/>
                  </a:moveTo>
                  <a:lnTo>
                    <a:pt x="795534" y="1369829"/>
                  </a:lnTo>
                </a:path>
                <a:path w="2105911" h="1547916">
                  <a:moveTo>
                    <a:pt x="1405467" y="1323502"/>
                  </a:moveTo>
                  <a:cubicBezTo>
                    <a:pt x="1556557" y="1235579"/>
                    <a:pt x="1232859" y="1244372"/>
                    <a:pt x="1392741" y="1297126"/>
                  </a:cubicBezTo>
                </a:path>
                <a:path w="2105911" h="1547916">
                  <a:moveTo>
                    <a:pt x="287705" y="1264511"/>
                  </a:moveTo>
                  <a:lnTo>
                    <a:pt x="291221" y="1294405"/>
                  </a:lnTo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554" y="34915"/>
                    <a:pt x="28416" y="35537"/>
                  </a:cubicBezTo>
                  <a:moveTo>
                    <a:pt x="34165" y="22813"/>
                  </a:moveTo>
                  <a:cubicBezTo>
                    <a:pt x="36169" y="24141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502" y="1299354"/>
              <a:ext cx="6400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>
                  <a:sym typeface="Webdings" panose="05030102010509060703" pitchFamily="18" charset="2"/>
                </a:rPr>
                <a:t></a:t>
              </a:r>
              <a:endParaRPr lang="en-US" sz="10000" dirty="0"/>
            </a:p>
          </p:txBody>
        </p:sp>
        <p:pic>
          <p:nvPicPr>
            <p:cNvPr id="22" name="Picture 2" descr="http://jbcomputerrepairs.com/sites/default/files/computers-gears.pn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9804838">
              <a:off x="6330429" y="1835739"/>
              <a:ext cx="374899" cy="403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66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94928" y="274637"/>
            <a:ext cx="958740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the What and the How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We can use these diagrams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and notations</a:t>
            </a:r>
            <a:r>
              <a:rPr lang="en-US" dirty="0" smtClean="0"/>
              <a:t>) on all levels of granularity!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2" descr="http://www.jot.fm/issues/issue_2005_11/article5/images/figur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749" y="2941213"/>
            <a:ext cx="3517027" cy="262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peration of the Visual Cue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698" y="2301572"/>
            <a:ext cx="3096344" cy="39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 rot="16200000">
            <a:off x="6618630" y="4064132"/>
            <a:ext cx="356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 source Mark Belton 2006,</a:t>
            </a:r>
            <a:br>
              <a:rPr lang="en-US" sz="1400" dirty="0" smtClean="0"/>
            </a:br>
            <a:r>
              <a:rPr lang="en-US" sz="1400" dirty="0" smtClean="0"/>
              <a:t>http://www.codeproject.com/Articles/13027/</a:t>
            </a:r>
            <a:endParaRPr lang="en-US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648074" y="576745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taken from Garcia et al. 2005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7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94928" y="274637"/>
            <a:ext cx="958740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the What and the How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Example 1: An Extended </a:t>
            </a:r>
            <a:r>
              <a:rPr lang="en-US" dirty="0" err="1" smtClean="0"/>
              <a:t>Infovis</a:t>
            </a:r>
            <a:r>
              <a:rPr lang="en-US" dirty="0" smtClean="0"/>
              <a:t> Pipeline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095" y="2492896"/>
            <a:ext cx="5253481" cy="3528392"/>
          </a:xfrm>
          <a:prstGeom prst="rect">
            <a:avLst/>
          </a:prstGeom>
        </p:spPr>
      </p:pic>
      <p:sp>
        <p:nvSpPr>
          <p:cNvPr id="9" name="Textfeld 9"/>
          <p:cNvSpPr txBox="1"/>
          <p:nvPr/>
        </p:nvSpPr>
        <p:spPr>
          <a:xfrm>
            <a:off x="6175752" y="6100597"/>
            <a:ext cx="296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[</a:t>
            </a:r>
            <a:r>
              <a:rPr lang="en-US" sz="1400" dirty="0"/>
              <a:t>J</a:t>
            </a:r>
            <a:r>
              <a:rPr lang="en-US" sz="1400" dirty="0" smtClean="0"/>
              <a:t>ansen + </a:t>
            </a:r>
            <a:r>
              <a:rPr lang="en-US" sz="1400" dirty="0" err="1" smtClean="0"/>
              <a:t>Dragicevic</a:t>
            </a:r>
            <a:r>
              <a:rPr lang="en-US" sz="1400" dirty="0" smtClean="0"/>
              <a:t> 2013]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83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94928" y="274637"/>
            <a:ext cx="958740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the What and the How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Example 1: An Extended </a:t>
            </a:r>
            <a:r>
              <a:rPr lang="en-US" dirty="0" err="1" smtClean="0"/>
              <a:t>Infovis</a:t>
            </a:r>
            <a:r>
              <a:rPr lang="en-US" dirty="0" smtClean="0"/>
              <a:t> Pipeline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82340" y="2780928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1980" y="2492896"/>
            <a:ext cx="3240360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82448" y="2780928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2340" y="3681028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82448" y="36810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30720" y="3392996"/>
            <a:ext cx="115238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26818" y="36810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71188" y="3681028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86350" y="3392996"/>
            <a:ext cx="9366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1980" y="3392996"/>
            <a:ext cx="93661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28138" y="4581128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72508" y="45811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92998" y="4293096"/>
            <a:ext cx="39092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5774722" y="4293096"/>
            <a:ext cx="50761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19680" y="45811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34416" y="4293096"/>
            <a:ext cx="50761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33466" y="45811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71188" y="45811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7670" y="4293096"/>
            <a:ext cx="39092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39" name="Rectangle 38"/>
          <p:cNvSpPr/>
          <p:nvPr/>
        </p:nvSpPr>
        <p:spPr>
          <a:xfrm>
            <a:off x="4632040" y="4293096"/>
            <a:ext cx="39092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82340" y="4581128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682448" y="4581128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48628" y="4293096"/>
            <a:ext cx="39092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066" y="2600908"/>
            <a:ext cx="864096" cy="36004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3362" y="3392996"/>
            <a:ext cx="1623438" cy="25549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7505" y="3573017"/>
            <a:ext cx="2497218" cy="2585958"/>
            <a:chOff x="5383684" y="3542854"/>
            <a:chExt cx="2389661" cy="2525904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4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83684" y="3582744"/>
              <a:ext cx="2389661" cy="248601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6339522" y="3542854"/>
              <a:ext cx="1433823" cy="750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1619672" y="2960948"/>
            <a:ext cx="1512168" cy="502487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2" idx="2"/>
          </p:cNvCxnSpPr>
          <p:nvPr/>
        </p:nvCxnSpPr>
        <p:spPr>
          <a:xfrm flipV="1">
            <a:off x="2214650" y="4869160"/>
            <a:ext cx="2073809" cy="882099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 flipV="1">
            <a:off x="6059063" y="4812602"/>
            <a:ext cx="1211439" cy="886645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94928" y="274637"/>
            <a:ext cx="958740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the What and the How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Example 2</a:t>
            </a:r>
            <a:r>
              <a:rPr lang="en-US" dirty="0"/>
              <a:t>: Multilevel Interaction Model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591" y="2215541"/>
            <a:ext cx="3937609" cy="4013229"/>
          </a:xfrm>
          <a:prstGeom prst="rect">
            <a:avLst/>
          </a:prstGeom>
        </p:spPr>
      </p:pic>
      <p:sp>
        <p:nvSpPr>
          <p:cNvPr id="9" name="Textfeld 9"/>
          <p:cNvSpPr txBox="1"/>
          <p:nvPr/>
        </p:nvSpPr>
        <p:spPr>
          <a:xfrm>
            <a:off x="6634491" y="6000951"/>
            <a:ext cx="221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[Ren et al. 2013]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188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94928" y="274637"/>
            <a:ext cx="958740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Combining the What and the How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4525963"/>
          </a:xfrm>
        </p:spPr>
        <p:txBody>
          <a:bodyPr/>
          <a:lstStyle/>
          <a:p>
            <a:r>
              <a:rPr lang="en-US" dirty="0" smtClean="0"/>
              <a:t>Example 2</a:t>
            </a:r>
            <a:r>
              <a:rPr lang="en-US" dirty="0"/>
              <a:t>: Multilevel Interaction Model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239372" y="4238360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99012" y="3950328"/>
            <a:ext cx="3240360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 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39480" y="4238360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73167" y="3418904"/>
            <a:ext cx="648072" cy="0"/>
          </a:xfrm>
          <a:prstGeom prst="straightConnector1">
            <a:avLst/>
          </a:prstGeom>
          <a:solidFill>
            <a:schemeClr val="accent2"/>
          </a:solidFill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7419" y="3418904"/>
            <a:ext cx="359532" cy="0"/>
          </a:xfrm>
          <a:prstGeom prst="straightConnector1">
            <a:avLst/>
          </a:prstGeom>
          <a:solidFill>
            <a:schemeClr val="accent2"/>
          </a:solidFill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-108520" y="2311416"/>
            <a:ext cx="9427723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ACTIVITY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39372" y="5057816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39480" y="5057816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087752" y="4769784"/>
            <a:ext cx="115238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683850" y="5057816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728220" y="5057816"/>
            <a:ext cx="359532" cy="0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43382" y="4769784"/>
            <a:ext cx="9366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999012" y="4769784"/>
            <a:ext cx="936612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85170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29540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50030" y="5589240"/>
            <a:ext cx="39092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5731754" y="5589240"/>
            <a:ext cx="50761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76712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091448" y="5589240"/>
            <a:ext cx="507618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90498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28220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44702" y="5589240"/>
            <a:ext cx="39092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44" name="Rectangle 43"/>
          <p:cNvSpPr/>
          <p:nvPr/>
        </p:nvSpPr>
        <p:spPr>
          <a:xfrm>
            <a:off x="4589072" y="5589240"/>
            <a:ext cx="39092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39372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639480" y="5877272"/>
            <a:ext cx="359532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05660" y="5589240"/>
            <a:ext cx="39092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4287" y="5157193"/>
            <a:ext cx="1872209" cy="1152128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 flipH="1" flipV="1">
            <a:off x="5526142" y="5770943"/>
            <a:ext cx="1618909" cy="302057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2694" y="1268759"/>
            <a:ext cx="1507778" cy="864097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H="1">
            <a:off x="7312694" y="2003029"/>
            <a:ext cx="781358" cy="620252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3781259"/>
            <a:ext cx="1584176" cy="79986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3799" y="3130872"/>
            <a:ext cx="6840252" cy="5760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TASK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547664" y="3578254"/>
            <a:ext cx="580863" cy="311246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5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3474" y="3827393"/>
            <a:ext cx="1768966" cy="986346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 flipH="1">
            <a:off x="6110744" y="4221540"/>
            <a:ext cx="739732" cy="21308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62" t="44768" r="16227" b="46985"/>
          <a:stretch/>
        </p:blipFill>
        <p:spPr>
          <a:xfrm>
            <a:off x="43138" y="5226834"/>
            <a:ext cx="2420392" cy="1129518"/>
          </a:xfrm>
          <a:prstGeom prst="rect">
            <a:avLst/>
          </a:prstGeom>
        </p:spPr>
      </p:pic>
      <p:cxnSp>
        <p:nvCxnSpPr>
          <p:cNvPr id="72" name="Straight Arrow Connector 71"/>
          <p:cNvCxnSpPr/>
          <p:nvPr/>
        </p:nvCxnSpPr>
        <p:spPr>
          <a:xfrm>
            <a:off x="2143958" y="5661248"/>
            <a:ext cx="931267" cy="80644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22809" y="6176306"/>
            <a:ext cx="3645335" cy="56187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203080" y="5927758"/>
            <a:ext cx="1918511" cy="69298"/>
          </a:xfrm>
          <a:prstGeom prst="straightConnector1">
            <a:avLst/>
          </a:prstGeom>
          <a:ln w="603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4406902"/>
            <a:ext cx="6802015" cy="13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History and Interruption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User’s Perspective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0" name="Picture Placeholder 9" descr="figure7b.pn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17346" y="907730"/>
            <a:ext cx="3312368" cy="4014899"/>
          </a:xfrm>
          <a:scene3d>
            <a:camera prst="isometricLeftDown">
              <a:rot lat="1800000" lon="27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42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History</a:t>
            </a:r>
            <a:endParaRPr lang="en-US" sz="2400" i="1" dirty="0" smtClean="0"/>
          </a:p>
          <a:p>
            <a:pPr algn="ctr"/>
            <a:endParaRPr lang="en-US" sz="500" i="1" dirty="0" smtClean="0"/>
          </a:p>
          <a:p>
            <a:pPr algn="ctr"/>
            <a:r>
              <a:rPr lang="en-US" sz="2400" i="1" dirty="0" smtClean="0"/>
              <a:t>“Keep a history of actions to support</a:t>
            </a:r>
            <a:br>
              <a:rPr lang="en-US" sz="2400" i="1" dirty="0" smtClean="0"/>
            </a:br>
            <a:r>
              <a:rPr lang="en-US" sz="2400" i="1" dirty="0" smtClean="0"/>
              <a:t>undo, replay, and progressive refinement.”</a:t>
            </a:r>
          </a:p>
          <a:p>
            <a:pPr algn="r"/>
            <a:r>
              <a:rPr lang="en-US" sz="2000" dirty="0" smtClean="0"/>
              <a:t>-- Ben </a:t>
            </a:r>
            <a:r>
              <a:rPr lang="en-US" sz="2000" dirty="0" err="1" smtClean="0"/>
              <a:t>Shneiderman</a:t>
            </a:r>
            <a:r>
              <a:rPr lang="en-US" sz="2000" dirty="0" smtClean="0"/>
              <a:t> 1996</a:t>
            </a:r>
            <a:endParaRPr lang="en-US" sz="500" u="sng" dirty="0" smtClean="0"/>
          </a:p>
          <a:p>
            <a:endParaRPr lang="en-US" sz="500" u="sng" dirty="0" smtClean="0"/>
          </a:p>
          <a:p>
            <a:r>
              <a:rPr lang="en-US" sz="2800" dirty="0" smtClean="0"/>
              <a:t>Three aspects:</a:t>
            </a:r>
          </a:p>
          <a:p>
            <a:pPr marL="1136650" lvl="3" indent="-514350">
              <a:buFont typeface="+mj-lt"/>
              <a:buAutoNum type="arabicPeriod"/>
            </a:pPr>
            <a:r>
              <a:rPr lang="en-US" sz="2800" dirty="0" smtClean="0"/>
              <a:t>Recording history (</a:t>
            </a:r>
            <a:r>
              <a:rPr lang="en-US" sz="2800" i="1" dirty="0" smtClean="0"/>
              <a:t>logging</a:t>
            </a:r>
            <a:r>
              <a:rPr lang="en-US" sz="2800" dirty="0" smtClean="0"/>
              <a:t>)</a:t>
            </a:r>
          </a:p>
          <a:p>
            <a:pPr marL="1136650" lvl="3" indent="-514350">
              <a:buFont typeface="+mj-lt"/>
              <a:buAutoNum type="arabicPeriod"/>
            </a:pPr>
            <a:r>
              <a:rPr lang="en-US" sz="2800" dirty="0" smtClean="0"/>
              <a:t>Utilizing the current history (</a:t>
            </a:r>
            <a:r>
              <a:rPr lang="en-US" sz="2800" i="1" dirty="0" smtClean="0"/>
              <a:t>undo/redo</a:t>
            </a:r>
            <a:r>
              <a:rPr lang="en-US" sz="2800" dirty="0" smtClean="0"/>
              <a:t>)</a:t>
            </a:r>
          </a:p>
          <a:p>
            <a:pPr marL="1136650" lvl="3" indent="-514350">
              <a:buFont typeface="+mj-lt"/>
              <a:buAutoNum type="arabicPeriod"/>
            </a:pPr>
            <a:r>
              <a:rPr lang="en-US" sz="2800" dirty="0" smtClean="0"/>
              <a:t>Utilizing a collection of histories (</a:t>
            </a:r>
            <a:r>
              <a:rPr lang="en-US" sz="2800" i="1" dirty="0" smtClean="0"/>
              <a:t>guidance</a:t>
            </a:r>
            <a:r>
              <a:rPr lang="en-US" sz="28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Management:</a:t>
            </a:r>
            <a:br>
              <a:rPr lang="en-US" dirty="0" smtClean="0"/>
            </a:br>
            <a:r>
              <a:rPr lang="en-US" dirty="0" smtClean="0"/>
              <a:t>1. Recording Interaction History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Approaches differ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is captured (actions vs. states)</a:t>
            </a:r>
            <a:br>
              <a:rPr lang="en-US" sz="2000" dirty="0" smtClean="0"/>
            </a:br>
            <a:r>
              <a:rPr lang="en-US" sz="2000" dirty="0" smtClean="0"/>
              <a:t>-&gt; states easier to log, actions allow more diverse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the information is aligned (linear vs. branching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Which and how many levels of detail are captured (low vs. mid vs. high)</a:t>
            </a:r>
            <a:br>
              <a:rPr lang="en-US" sz="2000" dirty="0" smtClean="0"/>
            </a:br>
            <a:r>
              <a:rPr lang="en-US" sz="2000" dirty="0" smtClean="0"/>
              <a:t>-&gt; highly problematic to discern when one action ends and the next begins</a:t>
            </a:r>
            <a:br>
              <a:rPr lang="en-US" sz="2000" dirty="0" smtClean="0"/>
            </a:br>
            <a:r>
              <a:rPr lang="en-US" sz="2000" dirty="0" smtClean="0"/>
              <a:t>-&gt; use of taxonomy/ontology can help to define actions more clearly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Scope (local vs. global)</a:t>
            </a:r>
            <a:br>
              <a:rPr lang="en-US" sz="2000" dirty="0" smtClean="0"/>
            </a:br>
            <a:r>
              <a:rPr lang="en-US" sz="2000" dirty="0" smtClean="0"/>
              <a:t>-&gt; from system-wide logging (e.g., Glass box  by Cowley et al.)</a:t>
            </a:r>
            <a:br>
              <a:rPr lang="en-US" sz="2000" dirty="0" smtClean="0"/>
            </a:br>
            <a:r>
              <a:rPr lang="en-US" sz="2000" dirty="0" smtClean="0"/>
              <a:t>     to object-specific logging (e.g., per spreadsheet or per cell)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Vis Tutorial: Opening the Black Box of Interaction in Visualization – H.-J. Schulz, T. v. Landesberger, D. 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5652120" y="578986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adapted </a:t>
            </a:r>
            <a:r>
              <a:rPr lang="en-US" dirty="0"/>
              <a:t>from </a:t>
            </a:r>
            <a:r>
              <a:rPr lang="en-US" dirty="0" err="1"/>
              <a:t>Heer</a:t>
            </a:r>
            <a:r>
              <a:rPr lang="en-US" dirty="0"/>
              <a:t> et al. </a:t>
            </a:r>
            <a:r>
              <a:rPr lang="en-US" dirty="0" smtClean="0"/>
              <a:t>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Management:</a:t>
            </a:r>
            <a:br>
              <a:rPr lang="en-US" dirty="0" smtClean="0"/>
            </a:br>
            <a:r>
              <a:rPr lang="en-US" dirty="0" smtClean="0"/>
              <a:t>2. Utilizing the Current History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Operations on the history:</a:t>
            </a:r>
          </a:p>
          <a:p>
            <a:endParaRPr lang="en-US" sz="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Reflect: </a:t>
            </a:r>
            <a:r>
              <a:rPr lang="en-US" sz="2000" dirty="0" smtClean="0"/>
              <a:t>passively show the history as it evolves alongside the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Replay: </a:t>
            </a:r>
            <a:r>
              <a:rPr lang="en-US" sz="2000" dirty="0" smtClean="0"/>
              <a:t>recap the history for presentation/validation purposes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Retrace: </a:t>
            </a:r>
            <a:r>
              <a:rPr lang="en-US" sz="2000" dirty="0" smtClean="0"/>
              <a:t>undo/redo an action or reestablish a prior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Reuse: </a:t>
            </a:r>
            <a:r>
              <a:rPr lang="en-US" sz="2000" dirty="0" smtClean="0"/>
              <a:t>reapply a sequence of actions like a </a:t>
            </a:r>
            <a:r>
              <a:rPr lang="en-US" sz="2000" dirty="0" err="1" smtClean="0"/>
              <a:t>makro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Reconfigure: </a:t>
            </a:r>
            <a:r>
              <a:rPr lang="en-US" sz="2000" dirty="0" smtClean="0"/>
              <a:t>selective undo/redo, reordering, refining, </a:t>
            </a:r>
            <a:r>
              <a:rPr lang="en-US" sz="2000" dirty="0" err="1" smtClean="0"/>
              <a:t>reparametrization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Report: </a:t>
            </a:r>
            <a:r>
              <a:rPr lang="en-US" sz="2000" dirty="0" smtClean="0"/>
              <a:t>annotate, share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/>
              <a:t>Example for History Management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Vis Tutorial: Opening the Black Box of Interaction in Visualization – H.-J. Schulz, T. v. Landesberger, D. 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feld 1"/>
          <p:cNvSpPr txBox="1"/>
          <p:nvPr/>
        </p:nvSpPr>
        <p:spPr>
          <a:xfrm>
            <a:off x="4725505" y="5779000"/>
            <a:ext cx="365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 </a:t>
            </a:r>
            <a:r>
              <a:rPr lang="en-US" dirty="0" err="1" smtClean="0"/>
              <a:t>Kreuseler</a:t>
            </a:r>
            <a:r>
              <a:rPr lang="en-US" dirty="0" smtClean="0"/>
              <a:t> </a:t>
            </a:r>
            <a:r>
              <a:rPr lang="en-US" dirty="0"/>
              <a:t>et al. </a:t>
            </a:r>
            <a:r>
              <a:rPr lang="en-US" dirty="0" smtClean="0"/>
              <a:t>2004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7689" y="2564904"/>
            <a:ext cx="4299365" cy="31298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2262581"/>
            <a:ext cx="3816424" cy="3922281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-108520" y="-99392"/>
            <a:ext cx="3312368" cy="86409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C:\DOCUME~1\hs162\LOCALS~1\Temp\Rar$DR01.934\Flat for Linux\Movies\42-Movies_256x256.png">
            <a:hlinkClick r:id="rId4" action="ppaction://program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8620"/>
            <a:ext cx="648072" cy="64807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27584" y="8317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1_history.avi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8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happens between the computer receives an input and sends off an output?</a:t>
            </a:r>
          </a:p>
          <a:p>
            <a:endParaRPr lang="en-US" sz="1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Designer’s Perspective</a:t>
            </a:r>
            <a:br>
              <a:rPr lang="en-US" dirty="0" smtClean="0"/>
            </a:br>
            <a:r>
              <a:rPr lang="en-US" dirty="0" smtClean="0"/>
              <a:t> – Interaction Models (UML, UAN,…)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User’s </a:t>
            </a:r>
            <a:r>
              <a:rPr lang="en-US" dirty="0"/>
              <a:t>Perspective</a:t>
            </a:r>
            <a:br>
              <a:rPr lang="en-US" dirty="0"/>
            </a:br>
            <a:r>
              <a:rPr lang="en-US" dirty="0"/>
              <a:t> – History and Interruption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Software Engineer’s Perspective</a:t>
            </a:r>
            <a:br>
              <a:rPr lang="en-US" dirty="0" smtClean="0"/>
            </a:br>
            <a:r>
              <a:rPr lang="en-US" dirty="0" smtClean="0"/>
              <a:t> – Patterns for Interactive Software (MVC, DCI,…)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/>
              <a:t>VIS Tutorial: Opening the Black Box of Interaction in </a:t>
            </a:r>
            <a:r>
              <a:rPr lang="en-US" dirty="0" smtClean="0"/>
              <a:t>Visualization </a:t>
            </a:r>
            <a:r>
              <a:rPr lang="en-US" dirty="0"/>
              <a:t>– H.-J. </a:t>
            </a:r>
            <a:r>
              <a:rPr lang="en-US" dirty="0" smtClean="0"/>
              <a:t>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Management:</a:t>
            </a:r>
            <a:br>
              <a:rPr lang="en-US" dirty="0" smtClean="0"/>
            </a:br>
            <a:r>
              <a:rPr lang="en-US" dirty="0" smtClean="0"/>
              <a:t>3. Utilizing a Collection of Histories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46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Analyze/mine past histories to provide guidance:</a:t>
            </a:r>
          </a:p>
          <a:p>
            <a:endParaRPr lang="en-US" sz="3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Guidance context: </a:t>
            </a:r>
            <a:r>
              <a:rPr lang="en-US" sz="2000" dirty="0" smtClean="0"/>
              <a:t>prior </a:t>
            </a:r>
            <a:r>
              <a:rPr lang="en-US" sz="2000" dirty="0"/>
              <a:t>knowledge </a:t>
            </a:r>
            <a:r>
              <a:rPr lang="en-US" sz="2000" dirty="0" smtClean="0"/>
              <a:t>of the user</a:t>
            </a:r>
            <a:br>
              <a:rPr lang="en-US" sz="2000" dirty="0" smtClean="0"/>
            </a:br>
            <a:r>
              <a:rPr lang="en-US" sz="2000" dirty="0" smtClean="0"/>
              <a:t>-&gt; nothing, goal (desired final state), path (activity sequence),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Guidance </a:t>
            </a:r>
            <a:r>
              <a:rPr lang="en-US" sz="2000" b="1" dirty="0"/>
              <a:t>domain: </a:t>
            </a:r>
            <a:r>
              <a:rPr lang="en-US" sz="2000" dirty="0" smtClean="0"/>
              <a:t>the </a:t>
            </a:r>
            <a:r>
              <a:rPr lang="en-US" sz="2000" dirty="0"/>
              <a:t>matter </a:t>
            </a:r>
            <a:r>
              <a:rPr lang="en-US" sz="2000" dirty="0" smtClean="0"/>
              <a:t>on which guidance </a:t>
            </a:r>
            <a:r>
              <a:rPr lang="en-US" sz="2000" dirty="0"/>
              <a:t>shall be </a:t>
            </a:r>
            <a:r>
              <a:rPr lang="en-US" sz="2000" dirty="0" smtClean="0"/>
              <a:t>provided</a:t>
            </a:r>
            <a:br>
              <a:rPr lang="en-US" sz="2000" dirty="0" smtClean="0"/>
            </a:br>
            <a:r>
              <a:rPr lang="en-US" sz="2000" dirty="0" smtClean="0"/>
              <a:t>-&gt; data, views, infrastructure, users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Guidance </a:t>
            </a:r>
            <a:r>
              <a:rPr lang="en-US" sz="2000" b="1" dirty="0"/>
              <a:t>target: </a:t>
            </a:r>
            <a:r>
              <a:rPr lang="en-US" sz="2000" dirty="0" smtClean="0"/>
              <a:t>how </a:t>
            </a:r>
            <a:r>
              <a:rPr lang="en-US" sz="2000" dirty="0"/>
              <a:t>the aim or goal of the </a:t>
            </a:r>
            <a:r>
              <a:rPr lang="en-US" sz="2000" dirty="0" smtClean="0"/>
              <a:t>guidance is declared</a:t>
            </a:r>
            <a:br>
              <a:rPr lang="en-US" sz="2000" dirty="0" smtClean="0"/>
            </a:br>
            <a:r>
              <a:rPr lang="en-US" sz="2000" dirty="0" smtClean="0"/>
              <a:t>-&gt; direct (directed search), indirect (query by example), inverse indirect (discover the unexpected)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Guidance </a:t>
            </a:r>
            <a:r>
              <a:rPr lang="en-US" sz="2000" b="1" dirty="0"/>
              <a:t>degree: </a:t>
            </a:r>
            <a:r>
              <a:rPr lang="en-US" sz="2000" dirty="0"/>
              <a:t>how much </a:t>
            </a:r>
            <a:r>
              <a:rPr lang="en-US" sz="2000" dirty="0" smtClean="0"/>
              <a:t>freedom </a:t>
            </a:r>
            <a:r>
              <a:rPr lang="en-US" sz="2000" dirty="0"/>
              <a:t>to deviate </a:t>
            </a:r>
            <a:r>
              <a:rPr lang="en-US" sz="2000" dirty="0" smtClean="0"/>
              <a:t>is </a:t>
            </a:r>
            <a:r>
              <a:rPr lang="en-US" sz="2000" dirty="0"/>
              <a:t>still </a:t>
            </a:r>
            <a:r>
              <a:rPr lang="en-US" sz="2000" dirty="0" smtClean="0"/>
              <a:t>allowed</a:t>
            </a:r>
            <a:br>
              <a:rPr lang="en-US" sz="2000" dirty="0" smtClean="0"/>
            </a:br>
            <a:r>
              <a:rPr lang="en-US" sz="2000" dirty="0" smtClean="0"/>
              <a:t>-&gt; orienteering -&gt; steering -&gt; storytelling -&gt; animated animation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Vis Tutorial: Opening the Black Box of Interaction in Visualization – H.-J. Schulz, T. v. Landesberger, D. 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feld 1"/>
          <p:cNvSpPr txBox="1"/>
          <p:nvPr/>
        </p:nvSpPr>
        <p:spPr>
          <a:xfrm>
            <a:off x="5580112" y="59745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taken </a:t>
            </a:r>
            <a:r>
              <a:rPr lang="en-US" dirty="0"/>
              <a:t>from </a:t>
            </a:r>
            <a:r>
              <a:rPr lang="en-US" dirty="0" smtClean="0"/>
              <a:t>Schulz et </a:t>
            </a:r>
            <a:r>
              <a:rPr lang="en-US" dirty="0"/>
              <a:t>al. </a:t>
            </a:r>
            <a:r>
              <a:rPr lang="en-US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644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for Guidance: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feld 1"/>
          <p:cNvSpPr txBox="1"/>
          <p:nvPr/>
        </p:nvSpPr>
        <p:spPr>
          <a:xfrm rot="16200000">
            <a:off x="6311558" y="438397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Streit</a:t>
            </a:r>
            <a:r>
              <a:rPr lang="en-US" dirty="0" smtClean="0"/>
              <a:t> et </a:t>
            </a:r>
            <a:r>
              <a:rPr lang="en-US" dirty="0"/>
              <a:t>al.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600" y="1994529"/>
            <a:ext cx="7015749" cy="4830844"/>
          </a:xfrm>
          <a:prstGeom prst="rect">
            <a:avLst/>
          </a:prstGeom>
        </p:spPr>
      </p:pic>
      <p:sp>
        <p:nvSpPr>
          <p:cNvPr id="9" name="Flowchart: Process 8"/>
          <p:cNvSpPr/>
          <p:nvPr/>
        </p:nvSpPr>
        <p:spPr>
          <a:xfrm>
            <a:off x="-108520" y="-99392"/>
            <a:ext cx="3312368" cy="86409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 descr="C:\DOCUME~1\hs162\LOCALS~1\Temp\Rar$DR01.934\Flat for Linux\Movies\42-Movies_256x256.png">
            <a:hlinkClick r:id="rId3" action="ppaction://program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8620"/>
            <a:ext cx="648072" cy="648072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94626" y="83176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2_guidance.mp4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Interruption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/>
              <a:t>Who interrupts whom?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921" y="1916832"/>
            <a:ext cx="640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ym typeface="Webdings" panose="05030102010509060703" pitchFamily="18" charset="2"/>
              </a:rPr>
              <a:t></a:t>
            </a:r>
            <a:endParaRPr lang="en-US" sz="16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0585" y="1954575"/>
            <a:ext cx="232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 smtClean="0">
                <a:sym typeface="Wingdings"/>
              </a:rPr>
              <a:t></a:t>
            </a:r>
            <a:endParaRPr lang="en-US" sz="160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921" y="3936074"/>
            <a:ext cx="640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ym typeface="Webdings" panose="05030102010509060703" pitchFamily="18" charset="2"/>
              </a:rPr>
              <a:t></a:t>
            </a:r>
            <a:endParaRPr lang="en-US" sz="160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0585" y="3973817"/>
            <a:ext cx="232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 smtClean="0">
                <a:sym typeface="Wingdings"/>
              </a:rPr>
              <a:t></a:t>
            </a:r>
            <a:endParaRPr lang="en-US" sz="16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15800" y="2927742"/>
            <a:ext cx="4359437" cy="1044443"/>
            <a:chOff x="1915800" y="2927742"/>
            <a:chExt cx="4359437" cy="104444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907085" y="3968190"/>
              <a:ext cx="1368152" cy="0"/>
            </a:xfrm>
            <a:prstGeom prst="straightConnector1">
              <a:avLst/>
            </a:prstGeom>
            <a:ln w="920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915800" y="3968190"/>
              <a:ext cx="2991285" cy="3995"/>
            </a:xfrm>
            <a:prstGeom prst="straightConnector1">
              <a:avLst/>
            </a:prstGeom>
            <a:ln w="920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034121" y="2927742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user interrupts computational task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0105" y="4365104"/>
            <a:ext cx="4335006" cy="1071815"/>
            <a:chOff x="1890105" y="4365104"/>
            <a:chExt cx="4335006" cy="107181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856959" y="4365104"/>
              <a:ext cx="1368152" cy="0"/>
            </a:xfrm>
            <a:prstGeom prst="straightConnector1">
              <a:avLst/>
            </a:prstGeom>
            <a:ln w="920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90105" y="4365104"/>
              <a:ext cx="2991285" cy="0"/>
            </a:xfrm>
            <a:prstGeom prst="straightConnector1">
              <a:avLst/>
            </a:prstGeom>
            <a:ln w="92075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06129" y="4482812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computational task</a:t>
              </a:r>
              <a:br>
                <a:rPr lang="en-US" sz="2800" dirty="0" smtClean="0"/>
              </a:br>
              <a:r>
                <a:rPr lang="en-US" sz="2800" dirty="0" smtClean="0"/>
                <a:t>interrupts user</a:t>
              </a:r>
              <a:endParaRPr lang="en-US" sz="2800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8383140" y="3576076"/>
            <a:ext cx="5284" cy="1180437"/>
          </a:xfrm>
          <a:prstGeom prst="straightConnector1">
            <a:avLst/>
          </a:prstGeom>
          <a:ln w="92075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4738" y="2124948"/>
            <a:ext cx="807255" cy="4311025"/>
            <a:chOff x="74738" y="2124948"/>
            <a:chExt cx="807255" cy="431102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81993" y="3576076"/>
              <a:ext cx="0" cy="1080120"/>
            </a:xfrm>
            <a:prstGeom prst="straightConnector1">
              <a:avLst/>
            </a:prstGeom>
            <a:ln w="92075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-1819165" y="4018851"/>
              <a:ext cx="4311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collaborator interrupts user</a:t>
              </a:r>
              <a:endParaRPr lang="en-US" sz="2800" dirty="0"/>
            </a:p>
          </p:txBody>
        </p:sp>
      </p:grpSp>
      <p:sp>
        <p:nvSpPr>
          <p:cNvPr id="20" name="TextBox 19"/>
          <p:cNvSpPr txBox="1"/>
          <p:nvPr/>
        </p:nvSpPr>
        <p:spPr>
          <a:xfrm rot="5400000">
            <a:off x="6048434" y="3687852"/>
            <a:ext cx="564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concurrent task interrupts comp. task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79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7" name="Title 5"/>
          <p:cNvSpPr>
            <a:spLocks noGrp="1"/>
          </p:cNvSpPr>
          <p:nvPr>
            <p:ph type="title"/>
          </p:nvPr>
        </p:nvSpPr>
        <p:spPr>
          <a:xfrm>
            <a:off x="0" y="274637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Mixed-Initiative Interaction:</a:t>
            </a:r>
            <a:br>
              <a:rPr lang="en-US" dirty="0" smtClean="0"/>
            </a:br>
            <a:r>
              <a:rPr lang="en-US" dirty="0" smtClean="0"/>
              <a:t>Who Starts/Leads the Communication?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6984776" cy="340149"/>
          </a:xfrm>
        </p:spPr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pic>
        <p:nvPicPr>
          <p:cNvPr id="1026" name="Picture 2" descr="C:\Users\hansi\AppData\Local\Temp\SNAGHTML1b07e6b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6512" y="1843310"/>
            <a:ext cx="9217024" cy="261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44008" y="3101878"/>
            <a:ext cx="414988" cy="130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6067" y="3335604"/>
            <a:ext cx="414988" cy="1306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40048" y="4399528"/>
            <a:ext cx="1404159" cy="28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496" y="3682767"/>
            <a:ext cx="640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ym typeface="Webdings" panose="05030102010509060703" pitchFamily="18" charset="2"/>
              </a:rPr>
              <a:t></a:t>
            </a:r>
            <a:endParaRPr lang="en-US" sz="16000" dirty="0"/>
          </a:p>
        </p:txBody>
      </p:sp>
      <p:sp>
        <p:nvSpPr>
          <p:cNvPr id="3" name="TextBox 2"/>
          <p:cNvSpPr txBox="1"/>
          <p:nvPr/>
        </p:nvSpPr>
        <p:spPr>
          <a:xfrm>
            <a:off x="1791700" y="4948657"/>
            <a:ext cx="403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lead by the User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9731" y="311421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Excel 2013 Charting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2622210"/>
            <a:ext cx="232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 smtClean="0">
                <a:sym typeface="Wingdings"/>
              </a:rPr>
              <a:t></a:t>
            </a:r>
            <a:endParaRPr lang="en-US" sz="16000" dirty="0"/>
          </a:p>
        </p:txBody>
      </p:sp>
      <p:sp>
        <p:nvSpPr>
          <p:cNvPr id="27" name="Title 5"/>
          <p:cNvSpPr>
            <a:spLocks noGrp="1"/>
          </p:cNvSpPr>
          <p:nvPr>
            <p:ph type="title"/>
          </p:nvPr>
        </p:nvSpPr>
        <p:spPr>
          <a:xfrm>
            <a:off x="0" y="274637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Mixed-Initiative Interaction:</a:t>
            </a:r>
            <a:br>
              <a:rPr lang="en-US" dirty="0" smtClean="0"/>
            </a:br>
            <a:r>
              <a:rPr lang="en-US" dirty="0" smtClean="0"/>
              <a:t>Who Starts/Leads the Communication?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6984776" cy="340149"/>
          </a:xfrm>
        </p:spPr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20" y="1772816"/>
            <a:ext cx="4609204" cy="2933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789" y="4956934"/>
            <a:ext cx="403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Interaction lead by the Computer</a:t>
            </a:r>
            <a:endParaRPr lang="en-US" dirty="0"/>
          </a:p>
        </p:txBody>
      </p:sp>
      <p:pic>
        <p:nvPicPr>
          <p:cNvPr id="2050" name="Picture 2" descr="http://www.yevol.com/en/access2003/dlgboxes/chartwizard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3544" y="2622210"/>
            <a:ext cx="4932315" cy="313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24128" y="593471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Access 2003 Charting Wizard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8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Interruption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Possible Interruption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Oblivious dismissal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interruption goes unnoticed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Unintentional dismissal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interruption is noticed, but its significance w.r.t. the current task</a:t>
            </a:r>
            <a:br>
              <a:rPr lang="en-US" dirty="0" smtClean="0"/>
            </a:br>
            <a:r>
              <a:rPr lang="en-US" dirty="0" smtClean="0"/>
              <a:t>    not evaluated/understood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Intentional dismissal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interruption is deemed less important than the ongoing task</a:t>
            </a:r>
            <a:br>
              <a:rPr lang="en-US" dirty="0" smtClean="0"/>
            </a:br>
            <a:r>
              <a:rPr lang="en-US" dirty="0" smtClean="0"/>
              <a:t>-&gt; interruption queued for later, ongoing task resumed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Preemptive integration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interruption is deemed more important than the ongoing task</a:t>
            </a:r>
            <a:br>
              <a:rPr lang="en-US" dirty="0" smtClean="0"/>
            </a:br>
            <a:r>
              <a:rPr lang="en-US" dirty="0" smtClean="0"/>
              <a:t>-&gt; remainder of ongoing task is queued, start work on interruption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Intentional integration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interruption and ongoing task are subsequently worked on together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feld 1"/>
          <p:cNvSpPr txBox="1"/>
          <p:nvPr/>
        </p:nvSpPr>
        <p:spPr>
          <a:xfrm rot="16200000">
            <a:off x="6993045" y="3970627"/>
            <a:ext cx="375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McFarlane + </a:t>
            </a:r>
            <a:r>
              <a:rPr lang="en-US" dirty="0" err="1" smtClean="0"/>
              <a:t>Latorella</a:t>
            </a:r>
            <a:r>
              <a:rPr lang="en-US" dirty="0" smtClean="0"/>
              <a:t>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Interruption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Common Interruption Management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Immediate interruption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e.g., error messages (BSOD, Browser 404,…)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Negotiated interruption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modeled after human-human interruption strategies:</a:t>
            </a:r>
            <a:br>
              <a:rPr lang="en-US" dirty="0" smtClean="0"/>
            </a:br>
            <a:r>
              <a:rPr lang="en-US" dirty="0" smtClean="0"/>
              <a:t>alert to interruption, but let the user accept, decline, or ignore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Mediated interruption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aims to predict the user‘s </a:t>
            </a:r>
            <a:r>
              <a:rPr lang="en-US" dirty="0" err="1" smtClean="0"/>
              <a:t>interruptability</a:t>
            </a:r>
            <a:r>
              <a:rPr lang="en-US" dirty="0" smtClean="0"/>
              <a:t> (e.g., by determining the current cognitive load of the screen content) and time interruptions accordingly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Scheduled interruption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-&gt; the user specifies in advance which interruptions are permitted – e.g., for the next 2 hours only interruptions that can be handled within 1 minute are allowed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feld 1"/>
          <p:cNvSpPr txBox="1"/>
          <p:nvPr/>
        </p:nvSpPr>
        <p:spPr>
          <a:xfrm rot="16200000">
            <a:off x="6921036" y="3898620"/>
            <a:ext cx="390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McFarlane + </a:t>
            </a:r>
            <a:r>
              <a:rPr lang="en-US" dirty="0" err="1" smtClean="0"/>
              <a:t>Latorella</a:t>
            </a:r>
            <a:r>
              <a:rPr lang="en-US" dirty="0" smtClean="0"/>
              <a:t>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6297959" cy="1362074"/>
          </a:xfrm>
        </p:spPr>
        <p:txBody>
          <a:bodyPr>
            <a:normAutofit/>
          </a:bodyPr>
          <a:lstStyle/>
          <a:p>
            <a:r>
              <a:rPr lang="en-US" dirty="0" smtClean="0"/>
              <a:t>Patterns for interactive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Engineer’s Perspective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47</a:t>
            </a:fld>
            <a:endParaRPr lang="en-US" dirty="0"/>
          </a:p>
        </p:txBody>
      </p:sp>
      <p:pic>
        <p:nvPicPr>
          <p:cNvPr id="1026" name="Picture 2" descr="https://upload.wikimedia.org/wikipedia/commons/thumb/b/b4/MVC_Diagram_%28Model-View-Controller%29.svg/500px-MVC_Diagram_%28Model-View-Controller%29.svg.pn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39" r="-693"/>
          <a:stretch/>
        </p:blipFill>
        <p:spPr bwMode="auto">
          <a:xfrm>
            <a:off x="5238577" y="1268760"/>
            <a:ext cx="3816423" cy="3576397"/>
          </a:xfrm>
          <a:prstGeom prst="rect">
            <a:avLst/>
          </a:prstGeom>
          <a:noFill/>
          <a:scene3d>
            <a:camera prst="isometricLeftDown">
              <a:rot lat="1800000" lon="27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for Interactive Software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70852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Functional: Decoupling into Model-View-Controller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Logical: Decoupling into Data-Context-Interaction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Technical: Decoupling into Threads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760082"/>
            <a:ext cx="2324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 smtClean="0">
                <a:sym typeface="Wingdings"/>
              </a:rPr>
              <a:t></a:t>
            </a:r>
            <a:endParaRPr lang="en-US" sz="10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195736" y="2120122"/>
            <a:ext cx="432048" cy="864096"/>
            <a:chOff x="2195736" y="2996952"/>
            <a:chExt cx="432048" cy="864096"/>
          </a:xfrm>
        </p:grpSpPr>
        <p:sp>
          <p:nvSpPr>
            <p:cNvPr id="2" name="Rectangle 1"/>
            <p:cNvSpPr/>
            <p:nvPr/>
          </p:nvSpPr>
          <p:spPr>
            <a:xfrm>
              <a:off x="2195736" y="2996952"/>
              <a:ext cx="432048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2492235" y="30867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240093" y="3598417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40093" y="3664780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40093" y="3731143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40093" y="3797507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0978" y="2143642"/>
            <a:ext cx="432048" cy="864096"/>
            <a:chOff x="2195736" y="2996952"/>
            <a:chExt cx="432048" cy="864096"/>
          </a:xfrm>
        </p:grpSpPr>
        <p:sp>
          <p:nvSpPr>
            <p:cNvPr id="18" name="Rectangle 17"/>
            <p:cNvSpPr/>
            <p:nvPr/>
          </p:nvSpPr>
          <p:spPr>
            <a:xfrm>
              <a:off x="2195736" y="2996952"/>
              <a:ext cx="432048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492235" y="30867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240093" y="3598417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240093" y="3664780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40093" y="3731143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40093" y="3797507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687843" y="1929499"/>
            <a:ext cx="1702668" cy="1631216"/>
            <a:chOff x="5350584" y="2674547"/>
            <a:chExt cx="1702668" cy="1631216"/>
          </a:xfrm>
        </p:grpSpPr>
        <p:sp>
          <p:nvSpPr>
            <p:cNvPr id="24" name="TextBox 23"/>
            <p:cNvSpPr txBox="1"/>
            <p:nvPr/>
          </p:nvSpPr>
          <p:spPr>
            <a:xfrm>
              <a:off x="5350584" y="2674547"/>
              <a:ext cx="170266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 smtClean="0">
                  <a:sym typeface="Wingdings"/>
                </a:rPr>
                <a:t></a:t>
              </a:r>
              <a:endParaRPr lang="en-US" sz="10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13617" y="3627314"/>
              <a:ext cx="1039583" cy="305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363467" y="1556792"/>
            <a:ext cx="1423020" cy="1631216"/>
            <a:chOff x="7431338" y="2492896"/>
            <a:chExt cx="1423020" cy="1631216"/>
          </a:xfrm>
        </p:grpSpPr>
        <p:sp>
          <p:nvSpPr>
            <p:cNvPr id="16" name="TextBox 15"/>
            <p:cNvSpPr txBox="1"/>
            <p:nvPr/>
          </p:nvSpPr>
          <p:spPr>
            <a:xfrm>
              <a:off x="7431338" y="2492896"/>
              <a:ext cx="14230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dirty="0" smtClean="0">
                  <a:sym typeface="Wingdings"/>
                </a:rPr>
                <a:t></a:t>
              </a:r>
              <a:endParaRPr lang="en-US" sz="10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8333" y="2772904"/>
              <a:ext cx="1039583" cy="656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 flipV="1">
            <a:off x="3059076" y="2610982"/>
            <a:ext cx="1229420" cy="2343"/>
          </a:xfrm>
          <a:prstGeom prst="straightConnector1">
            <a:avLst/>
          </a:prstGeom>
          <a:ln w="92075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059076" y="4362761"/>
            <a:ext cx="1229420" cy="2343"/>
          </a:xfrm>
          <a:prstGeom prst="straightConnector1">
            <a:avLst/>
          </a:prstGeom>
          <a:ln w="92075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>
            <a:off x="5360021" y="2416958"/>
            <a:ext cx="365760" cy="388047"/>
          </a:xfrm>
          <a:prstGeom prst="plus">
            <a:avLst>
              <a:gd name="adj" fmla="val 39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ross 37"/>
          <p:cNvSpPr/>
          <p:nvPr/>
        </p:nvSpPr>
        <p:spPr>
          <a:xfrm>
            <a:off x="7001858" y="2399903"/>
            <a:ext cx="365760" cy="388047"/>
          </a:xfrm>
          <a:prstGeom prst="plus">
            <a:avLst>
              <a:gd name="adj" fmla="val 39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ross 38"/>
          <p:cNvSpPr/>
          <p:nvPr/>
        </p:nvSpPr>
        <p:spPr>
          <a:xfrm>
            <a:off x="5360021" y="4212837"/>
            <a:ext cx="365760" cy="388047"/>
          </a:xfrm>
          <a:prstGeom prst="plus">
            <a:avLst>
              <a:gd name="adj" fmla="val 39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Magnetic Disk 39"/>
          <p:cNvSpPr/>
          <p:nvPr/>
        </p:nvSpPr>
        <p:spPr>
          <a:xfrm>
            <a:off x="4740839" y="4022886"/>
            <a:ext cx="449188" cy="751407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ross 42"/>
          <p:cNvSpPr/>
          <p:nvPr/>
        </p:nvSpPr>
        <p:spPr>
          <a:xfrm>
            <a:off x="6982416" y="4220172"/>
            <a:ext cx="365760" cy="388047"/>
          </a:xfrm>
          <a:prstGeom prst="plus">
            <a:avLst>
              <a:gd name="adj" fmla="val 39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084469" y="4023774"/>
            <a:ext cx="575763" cy="741614"/>
            <a:chOff x="6084469" y="4714025"/>
            <a:chExt cx="575763" cy="741614"/>
          </a:xfrm>
        </p:grpSpPr>
        <p:sp>
          <p:nvSpPr>
            <p:cNvPr id="42" name="Flowchart: Process 41"/>
            <p:cNvSpPr/>
            <p:nvPr/>
          </p:nvSpPr>
          <p:spPr>
            <a:xfrm>
              <a:off x="6096591" y="5284274"/>
              <a:ext cx="186350" cy="17136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Decision 43"/>
            <p:cNvSpPr/>
            <p:nvPr/>
          </p:nvSpPr>
          <p:spPr>
            <a:xfrm>
              <a:off x="6444208" y="4993658"/>
              <a:ext cx="216024" cy="21059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6084469" y="4714025"/>
              <a:ext cx="210595" cy="21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Elbow Connector 46"/>
            <p:cNvCxnSpPr>
              <a:stCxn id="45" idx="6"/>
              <a:endCxn id="44" idx="0"/>
            </p:cNvCxnSpPr>
            <p:nvPr/>
          </p:nvCxnSpPr>
          <p:spPr>
            <a:xfrm>
              <a:off x="6295064" y="4819323"/>
              <a:ext cx="257156" cy="1743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2"/>
              <a:endCxn id="42" idx="3"/>
            </p:cNvCxnSpPr>
            <p:nvPr/>
          </p:nvCxnSpPr>
          <p:spPr>
            <a:xfrm rot="5400000">
              <a:off x="6334729" y="5152466"/>
              <a:ext cx="165704" cy="2692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4"/>
              <a:endCxn id="42" idx="0"/>
            </p:cNvCxnSpPr>
            <p:nvPr/>
          </p:nvCxnSpPr>
          <p:spPr>
            <a:xfrm flipH="1">
              <a:off x="6189766" y="4924620"/>
              <a:ext cx="1" cy="35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Multidocument 52"/>
          <p:cNvSpPr/>
          <p:nvPr/>
        </p:nvSpPr>
        <p:spPr>
          <a:xfrm>
            <a:off x="7645125" y="4123912"/>
            <a:ext cx="779264" cy="609699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664330" y="5588090"/>
            <a:ext cx="575763" cy="741614"/>
            <a:chOff x="6084469" y="4714025"/>
            <a:chExt cx="575763" cy="741614"/>
          </a:xfrm>
        </p:grpSpPr>
        <p:sp>
          <p:nvSpPr>
            <p:cNvPr id="56" name="Flowchart: Process 55"/>
            <p:cNvSpPr/>
            <p:nvPr/>
          </p:nvSpPr>
          <p:spPr>
            <a:xfrm>
              <a:off x="6096591" y="5284274"/>
              <a:ext cx="186350" cy="17136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Decision 56"/>
            <p:cNvSpPr/>
            <p:nvPr/>
          </p:nvSpPr>
          <p:spPr>
            <a:xfrm>
              <a:off x="6444208" y="4993658"/>
              <a:ext cx="216024" cy="21059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6084469" y="4714025"/>
              <a:ext cx="210595" cy="21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Elbow Connector 58"/>
            <p:cNvCxnSpPr>
              <a:stCxn id="58" idx="6"/>
              <a:endCxn id="57" idx="0"/>
            </p:cNvCxnSpPr>
            <p:nvPr/>
          </p:nvCxnSpPr>
          <p:spPr>
            <a:xfrm>
              <a:off x="6295064" y="4819323"/>
              <a:ext cx="257156" cy="1743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7" idx="2"/>
              <a:endCxn id="56" idx="3"/>
            </p:cNvCxnSpPr>
            <p:nvPr/>
          </p:nvCxnSpPr>
          <p:spPr>
            <a:xfrm rot="5400000">
              <a:off x="6334729" y="5152466"/>
              <a:ext cx="165704" cy="2692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8" idx="4"/>
              <a:endCxn id="56" idx="0"/>
            </p:cNvCxnSpPr>
            <p:nvPr/>
          </p:nvCxnSpPr>
          <p:spPr>
            <a:xfrm flipH="1">
              <a:off x="6189766" y="4924620"/>
              <a:ext cx="1" cy="35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 flipH="1" flipV="1">
            <a:off x="3059076" y="5973020"/>
            <a:ext cx="1229420" cy="2343"/>
          </a:xfrm>
          <a:prstGeom prst="straightConnector1">
            <a:avLst/>
          </a:prstGeom>
          <a:ln w="92075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Process 63"/>
          <p:cNvSpPr/>
          <p:nvPr/>
        </p:nvSpPr>
        <p:spPr>
          <a:xfrm>
            <a:off x="7850139" y="5798025"/>
            <a:ext cx="370505" cy="340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lowchart: Decision 64"/>
          <p:cNvSpPr/>
          <p:nvPr/>
        </p:nvSpPr>
        <p:spPr>
          <a:xfrm>
            <a:off x="6230729" y="5756577"/>
            <a:ext cx="429503" cy="41870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775962" y="5776191"/>
            <a:ext cx="418709" cy="4187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ross 69"/>
          <p:cNvSpPr/>
          <p:nvPr/>
        </p:nvSpPr>
        <p:spPr>
          <a:xfrm>
            <a:off x="5375223" y="5769922"/>
            <a:ext cx="365760" cy="388047"/>
          </a:xfrm>
          <a:prstGeom prst="plus">
            <a:avLst>
              <a:gd name="adj" fmla="val 39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Cross 70"/>
          <p:cNvSpPr/>
          <p:nvPr/>
        </p:nvSpPr>
        <p:spPr>
          <a:xfrm>
            <a:off x="6997618" y="5777257"/>
            <a:ext cx="365760" cy="388047"/>
          </a:xfrm>
          <a:prstGeom prst="plus">
            <a:avLst>
              <a:gd name="adj" fmla="val 397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763688" y="3911417"/>
            <a:ext cx="432048" cy="864096"/>
            <a:chOff x="2195736" y="2996952"/>
            <a:chExt cx="432048" cy="864096"/>
          </a:xfrm>
        </p:grpSpPr>
        <p:sp>
          <p:nvSpPr>
            <p:cNvPr id="74" name="Rectangle 73"/>
            <p:cNvSpPr/>
            <p:nvPr/>
          </p:nvSpPr>
          <p:spPr>
            <a:xfrm>
              <a:off x="2195736" y="2996952"/>
              <a:ext cx="432048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492235" y="30867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2240093" y="3598417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40093" y="3664780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40093" y="3731143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240093" y="3797507"/>
              <a:ext cx="340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3" grpId="0" animBg="1"/>
      <p:bldP spid="53" grpId="0" animBg="1"/>
      <p:bldP spid="64" grpId="0" animBg="1"/>
      <p:bldP spid="65" grpId="0" animBg="1"/>
      <p:bldP spid="66" grpId="0" animBg="1"/>
      <p:bldP spid="70" grpId="0" animBg="1"/>
      <p:bldP spid="7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Model-View-Controller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invented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r>
              <a:rPr lang="en-US" dirty="0" smtClean="0"/>
              <a:t> in 1978/79 at Xerox PARC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de-facto standard for implementing UIs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3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decoupling allows, for example, for syncing multiple views via a single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Flowchart: Process 1"/>
          <p:cNvSpPr/>
          <p:nvPr/>
        </p:nvSpPr>
        <p:spPr>
          <a:xfrm>
            <a:off x="3203848" y="3288601"/>
            <a:ext cx="1944216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780928"/>
            <a:ext cx="640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0" dirty="0">
                <a:sym typeface="Webdings" panose="05030102010509060703" pitchFamily="18" charset="2"/>
              </a:rPr>
              <a:t></a:t>
            </a:r>
            <a:endParaRPr lang="en-US" sz="16000" dirty="0"/>
          </a:p>
        </p:txBody>
      </p:sp>
      <p:sp>
        <p:nvSpPr>
          <p:cNvPr id="10" name="Flowchart: Process 9"/>
          <p:cNvSpPr/>
          <p:nvPr/>
        </p:nvSpPr>
        <p:spPr>
          <a:xfrm>
            <a:off x="3203848" y="4263845"/>
            <a:ext cx="1944216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660232" y="3701777"/>
            <a:ext cx="1944216" cy="72008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46746" y="3648641"/>
            <a:ext cx="942452" cy="33772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2714" y="3652790"/>
            <a:ext cx="1181494" cy="35589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38141" y="4227247"/>
            <a:ext cx="1184269" cy="37017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46746" y="4368721"/>
            <a:ext cx="870444" cy="27640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0373725">
            <a:off x="2149920" y="346355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053594">
            <a:off x="5246400" y="3425414"/>
            <a:ext cx="14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manipulates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484378">
            <a:off x="5485812" y="4322258"/>
            <a:ext cx="112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187053">
            <a:off x="2265413" y="4531050"/>
            <a:ext cx="7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 animBg="1"/>
      <p:bldP spid="11" grpId="0" animBg="1"/>
      <p:bldP spid="19" grpId="0"/>
      <p:bldP spid="20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Designer’s Perspective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8064" y="679700"/>
            <a:ext cx="4104456" cy="4189460"/>
          </a:xfrm>
          <a:prstGeom prst="rect">
            <a:avLst/>
          </a:prstGeom>
          <a:scene3d>
            <a:camera prst="isometricLeftDown">
              <a:rot lat="1800000" lon="27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902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1520" y="274637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Data-Context-Interaction Pattern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600201"/>
            <a:ext cx="8496944" cy="475615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invented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r>
              <a:rPr lang="en-US" dirty="0" smtClean="0"/>
              <a:t> around 2006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helps mainly to untangle the model into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Data: </a:t>
            </a:r>
            <a:r>
              <a:rPr lang="en-US" sz="2800" dirty="0" smtClean="0"/>
              <a:t>the pure data with base functionality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Context: </a:t>
            </a:r>
            <a:r>
              <a:rPr lang="en-US" sz="2800" dirty="0" smtClean="0"/>
              <a:t>the processes/workflows in which the data is used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Interaction: </a:t>
            </a:r>
            <a:r>
              <a:rPr lang="en-US" sz="2800" dirty="0" smtClean="0"/>
              <a:t>the roles the data plays in the processes</a:t>
            </a:r>
            <a:br>
              <a:rPr lang="en-US" sz="2800" dirty="0" smtClean="0"/>
            </a:br>
            <a:r>
              <a:rPr lang="en-US" sz="2800" dirty="0" smtClean="0"/>
              <a:t>-&gt; same data can assume different roles</a:t>
            </a:r>
            <a:br>
              <a:rPr lang="en-US" sz="2800" dirty="0" smtClean="0"/>
            </a:br>
            <a:r>
              <a:rPr lang="en-US" sz="2800" dirty="0" smtClean="0"/>
              <a:t>-&gt; for each, role-specific functionality is added to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decouples data from behavior (roles)</a:t>
            </a:r>
            <a:br>
              <a:rPr lang="en-US" dirty="0" smtClean="0"/>
            </a:br>
            <a:r>
              <a:rPr lang="en-US" dirty="0" smtClean="0"/>
              <a:t>-&gt; data objects can play many roles over their lifetime</a:t>
            </a:r>
            <a:br>
              <a:rPr lang="en-US" dirty="0" smtClean="0"/>
            </a:br>
            <a:r>
              <a:rPr lang="en-US" dirty="0" smtClean="0"/>
              <a:t>-&gt; while roles persist only for the duration of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Multi-Threaded Architecture</a:t>
            </a:r>
            <a:br>
              <a:rPr lang="en-US" dirty="0" smtClean="0"/>
            </a:br>
            <a:r>
              <a:rPr lang="en-US" dirty="0" smtClean="0"/>
              <a:t>for Continuous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395536" y="1700808"/>
            <a:ext cx="864096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Discrete interaction </a:t>
            </a:r>
            <a:r>
              <a:rPr lang="en-US" sz="2400" dirty="0" smtClean="0"/>
              <a:t>= click, key stroke, etc.</a:t>
            </a:r>
          </a:p>
          <a:p>
            <a:pPr marL="0" indent="0">
              <a:buNone/>
            </a:pPr>
            <a:r>
              <a:rPr lang="en-US" sz="2400" b="1" dirty="0" smtClean="0"/>
              <a:t>Continuous interaction </a:t>
            </a:r>
            <a:r>
              <a:rPr lang="en-US" sz="2400" dirty="0" smtClean="0"/>
              <a:t>= drag slider/layout back and forth</a:t>
            </a:r>
            <a:br>
              <a:rPr lang="en-US" sz="2400" dirty="0" smtClean="0"/>
            </a:br>
            <a:r>
              <a:rPr lang="en-US" sz="2400" dirty="0" smtClean="0"/>
              <a:t>   -&gt; must be sped-up to be interactive (10-20 frames/sec)</a:t>
            </a:r>
            <a:endParaRPr lang="en-US" sz="800" dirty="0" smtClean="0"/>
          </a:p>
          <a:p>
            <a:pPr marL="0" indent="0">
              <a:buNone/>
            </a:pPr>
            <a:r>
              <a:rPr lang="en-US" sz="2400" b="1" dirty="0" smtClean="0"/>
              <a:t>Bottleneck @ Retrieval/Computing: </a:t>
            </a:r>
            <a:r>
              <a:rPr lang="en-US" sz="2400" dirty="0" err="1" smtClean="0"/>
              <a:t>precompute</a:t>
            </a:r>
            <a:r>
              <a:rPr lang="en-US" sz="2400" dirty="0" smtClean="0"/>
              <a:t> affected pixels/objects for each pixel of a slider [</a:t>
            </a:r>
            <a:r>
              <a:rPr lang="en-US" sz="2400" dirty="0" err="1" smtClean="0"/>
              <a:t>Tanin</a:t>
            </a:r>
            <a:r>
              <a:rPr lang="en-US" sz="2400" dirty="0" smtClean="0"/>
              <a:t> et al. 1996]</a:t>
            </a:r>
            <a:endParaRPr lang="en-US" sz="800" dirty="0" smtClean="0"/>
          </a:p>
          <a:p>
            <a:r>
              <a:rPr lang="en-US" sz="2400" b="1" dirty="0" smtClean="0"/>
              <a:t>Bottleneck @ Networking/Rendering: </a:t>
            </a:r>
            <a:r>
              <a:rPr lang="en-US" sz="2400" dirty="0" smtClean="0"/>
              <a:t>progressive output with constant refinement – e.g., progressive vis</a:t>
            </a:r>
            <a:r>
              <a:rPr lang="en-US" sz="2400" dirty="0"/>
              <a:t>. [</a:t>
            </a:r>
            <a:r>
              <a:rPr lang="en-US" sz="2400" dirty="0" err="1"/>
              <a:t>Stolper</a:t>
            </a:r>
            <a:r>
              <a:rPr lang="en-US" sz="2400" dirty="0"/>
              <a:t> et al. </a:t>
            </a:r>
            <a:r>
              <a:rPr lang="en-US" sz="2400" dirty="0" smtClean="0"/>
              <a:t>2014],</a:t>
            </a:r>
            <a:br>
              <a:rPr lang="en-US" sz="2400" dirty="0" smtClean="0"/>
            </a:br>
            <a:r>
              <a:rPr lang="en-US" sz="2400" dirty="0" smtClean="0"/>
              <a:t>per-iteration </a:t>
            </a:r>
            <a:r>
              <a:rPr lang="en-US" sz="2400" dirty="0"/>
              <a:t>vis. [</a:t>
            </a:r>
            <a:r>
              <a:rPr lang="en-US" sz="2400" dirty="0" err="1"/>
              <a:t>Choo</a:t>
            </a:r>
            <a:r>
              <a:rPr lang="en-US" sz="2400" dirty="0"/>
              <a:t> et al</a:t>
            </a:r>
            <a:r>
              <a:rPr lang="en-US" sz="2400" dirty="0" smtClean="0"/>
              <a:t>. </a:t>
            </a:r>
            <a:r>
              <a:rPr lang="en-US" sz="2400" smtClean="0"/>
              <a:t>2014], </a:t>
            </a:r>
            <a:r>
              <a:rPr lang="en-US" sz="2400" dirty="0" smtClean="0"/>
              <a:t>online vis. [</a:t>
            </a:r>
            <a:r>
              <a:rPr lang="en-US" sz="2400" dirty="0" err="1" smtClean="0"/>
              <a:t>Angelini</a:t>
            </a:r>
            <a:r>
              <a:rPr lang="en-US" sz="2400" dirty="0" smtClean="0"/>
              <a:t> et al. 2014]</a:t>
            </a:r>
            <a:endParaRPr lang="en-US" sz="800" b="1" dirty="0" smtClean="0"/>
          </a:p>
          <a:p>
            <a:pPr marL="0" indent="0">
              <a:buNone/>
            </a:pPr>
            <a:r>
              <a:rPr lang="en-US" sz="2400" b="1" dirty="0" smtClean="0"/>
              <a:t>For both: </a:t>
            </a:r>
            <a:r>
              <a:rPr lang="en-US" sz="2400" dirty="0" smtClean="0"/>
              <a:t>limit distance the user is allowed to travel per time interval w.r.t. available hardware [Chan et al. 2008]</a:t>
            </a:r>
          </a:p>
        </p:txBody>
      </p:sp>
    </p:spTree>
    <p:extLst>
      <p:ext uri="{BB962C8B-B14F-4D97-AF65-F5344CB8AC3E}">
        <p14:creationId xmlns:p14="http://schemas.microsoft.com/office/powerpoint/2010/main" val="36636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Multi-Threaded Architecture</a:t>
            </a:r>
            <a:br>
              <a:rPr lang="en-US" dirty="0" smtClean="0"/>
            </a:br>
            <a:r>
              <a:rPr lang="en-US" dirty="0" smtClean="0"/>
              <a:t>for Continuous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251520" y="1600200"/>
            <a:ext cx="836327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1: One Thread per View</a:t>
            </a:r>
          </a:p>
          <a:p>
            <a:pPr marL="0" indent="0">
              <a:buNone/>
            </a:pPr>
            <a:endParaRPr lang="en-US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Separate Application thread</a:t>
            </a:r>
            <a:br>
              <a:rPr lang="en-US" sz="2000" dirty="0" smtClean="0"/>
            </a:br>
            <a:r>
              <a:rPr lang="en-US" sz="2000" dirty="0" smtClean="0"/>
              <a:t>and Visualization thread(s)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View gets its own</a:t>
            </a:r>
            <a:br>
              <a:rPr lang="en-US" sz="2000" dirty="0" smtClean="0"/>
            </a:br>
            <a:r>
              <a:rPr lang="en-US" sz="2000" dirty="0" smtClean="0"/>
              <a:t>Visualization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Visualization thread</a:t>
            </a:r>
            <a:br>
              <a:rPr lang="en-US" sz="2000" dirty="0" smtClean="0"/>
            </a:br>
            <a:r>
              <a:rPr lang="en-US" sz="2000" dirty="0" smtClean="0"/>
              <a:t>progressively refines</a:t>
            </a:r>
            <a:br>
              <a:rPr lang="en-US" sz="2000" dirty="0" smtClean="0"/>
            </a:br>
            <a:r>
              <a:rPr lang="en-US" sz="2000" dirty="0" smtClean="0"/>
              <a:t>the view until finished</a:t>
            </a:r>
            <a:br>
              <a:rPr lang="en-US" sz="2000" dirty="0" smtClean="0"/>
            </a:br>
            <a:r>
              <a:rPr lang="en-US" sz="2000" dirty="0" smtClean="0"/>
              <a:t>or cancelled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Early Thread</a:t>
            </a:r>
            <a:br>
              <a:rPr lang="en-US" sz="2000" dirty="0" smtClean="0"/>
            </a:br>
            <a:r>
              <a:rPr lang="en-US" sz="2000" dirty="0" smtClean="0"/>
              <a:t>Termination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9581" y="2382184"/>
            <a:ext cx="5122552" cy="33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 rot="16200000">
            <a:off x="7072847" y="386875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image source [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Piringer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et al. 2009]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Multi-Threaded Architecture</a:t>
            </a:r>
            <a:br>
              <a:rPr lang="en-US" dirty="0" smtClean="0"/>
            </a:br>
            <a:r>
              <a:rPr lang="en-US" dirty="0" smtClean="0"/>
              <a:t>for Continuous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Step 2: Multiple Threads per View by Layering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800" dirty="0" smtClean="0"/>
              <a:t>Common Layering Mechanisms (from </a:t>
            </a:r>
            <a:r>
              <a:rPr lang="en-US" sz="2800" dirty="0" err="1" smtClean="0"/>
              <a:t>Piringer</a:t>
            </a:r>
            <a:r>
              <a:rPr lang="en-US" sz="2800" dirty="0" smtClean="0"/>
              <a:t> et al.):</a:t>
            </a:r>
          </a:p>
          <a:p>
            <a:pPr lvl="1"/>
            <a:r>
              <a:rPr lang="en-US" sz="2400" b="1" dirty="0" smtClean="0"/>
              <a:t>Semantic layers: </a:t>
            </a:r>
            <a:r>
              <a:rPr lang="en-US" sz="2400" dirty="0" smtClean="0"/>
              <a:t>background (map, grid,…), coordinate axes, data items, labels,…</a:t>
            </a:r>
            <a:br>
              <a:rPr lang="en-US" sz="2400" dirty="0" smtClean="0"/>
            </a:br>
            <a:r>
              <a:rPr lang="en-US" sz="2400" dirty="0" smtClean="0"/>
              <a:t>-&gt; sort by decreasing relevance or increasing effort</a:t>
            </a:r>
            <a:endParaRPr lang="en-US" dirty="0" smtClean="0"/>
          </a:p>
          <a:p>
            <a:pPr lvl="1"/>
            <a:r>
              <a:rPr lang="en-US" sz="2400" b="1" dirty="0" smtClean="0"/>
              <a:t>Incremental layers: </a:t>
            </a:r>
            <a:r>
              <a:rPr lang="en-US" sz="2400" dirty="0" smtClean="0"/>
              <a:t>sampled data items – e.g., every 100th, every 10th, and finally every item</a:t>
            </a:r>
          </a:p>
          <a:p>
            <a:pPr lvl="1"/>
            <a:r>
              <a:rPr lang="en-US" sz="2400" b="1" dirty="0" smtClean="0"/>
              <a:t>Level-of-Detail layers: </a:t>
            </a:r>
            <a:r>
              <a:rPr lang="en-US" sz="2400" dirty="0" smtClean="0"/>
              <a:t>on data level – clusters, </a:t>
            </a:r>
            <a:r>
              <a:rPr lang="en-US" sz="2400" dirty="0" err="1" smtClean="0"/>
              <a:t>subclusters</a:t>
            </a:r>
            <a:r>
              <a:rPr lang="en-US" sz="2400" dirty="0" smtClean="0"/>
              <a:t>,…</a:t>
            </a:r>
            <a:br>
              <a:rPr lang="en-US" sz="2400" dirty="0" smtClean="0"/>
            </a:br>
            <a:r>
              <a:rPr lang="en-US" sz="2400" dirty="0" smtClean="0"/>
              <a:t>on image level – first without anti-aliasing at low resolution, then with anti-aliasing at high resolution</a:t>
            </a:r>
            <a:br>
              <a:rPr lang="en-US" sz="2400" dirty="0" smtClean="0"/>
            </a:br>
            <a:r>
              <a:rPr lang="en-US" sz="2400" dirty="0" smtClean="0"/>
              <a:t>-&gt; here: layers get replaced, not blended onto drawn ones</a:t>
            </a:r>
          </a:p>
        </p:txBody>
      </p:sp>
    </p:spTree>
    <p:extLst>
      <p:ext uri="{BB962C8B-B14F-4D97-AF65-F5344CB8AC3E}">
        <p14:creationId xmlns:p14="http://schemas.microsoft.com/office/powerpoint/2010/main" val="37690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Multi-Threaded Architecture</a:t>
            </a:r>
            <a:br>
              <a:rPr lang="en-US" dirty="0" smtClean="0"/>
            </a:br>
            <a:r>
              <a:rPr lang="en-US" dirty="0" smtClean="0"/>
              <a:t>for Continuous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Step 2: Multiple Threads per View by Layering</a:t>
            </a:r>
          </a:p>
          <a:p>
            <a:pPr marL="0" indent="0">
              <a:buNone/>
            </a:pPr>
            <a:r>
              <a:rPr lang="en-US" sz="2800" dirty="0" smtClean="0"/>
              <a:t>	Layered Visualizations allow for </a:t>
            </a:r>
            <a:br>
              <a:rPr lang="en-US" sz="2800" dirty="0" smtClean="0"/>
            </a:br>
            <a:r>
              <a:rPr lang="en-US" sz="2800" dirty="0" smtClean="0"/>
              <a:t>	reuse of already drawn elements</a:t>
            </a:r>
            <a:endParaRPr lang="en-US" sz="26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0680" y="3043806"/>
            <a:ext cx="921801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18738" y="6011996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Picture source: [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Piringer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et al. 2009]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Interactive Visualization in Action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practical interlude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33192" y="5919663"/>
            <a:ext cx="6670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Christian </a:t>
            </a:r>
            <a:r>
              <a:rPr lang="en-US" sz="2400" dirty="0" err="1" smtClean="0"/>
              <a:t>Tominski</a:t>
            </a:r>
            <a:r>
              <a:rPr lang="en-US" sz="2400" dirty="0" smtClean="0"/>
              <a:t>, University </a:t>
            </a:r>
            <a:r>
              <a:rPr lang="en-US" sz="2400" dirty="0" smtClean="0"/>
              <a:t>of Rostock, </a:t>
            </a:r>
            <a:r>
              <a:rPr lang="en-US" sz="2400" dirty="0" smtClean="0"/>
              <a:t>Germany</a:t>
            </a: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8880"/>
            <a:ext cx="7382137" cy="34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do we need to model interaction?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 capture requirements (</a:t>
            </a:r>
            <a:r>
              <a:rPr lang="en-US" i="1" dirty="0" smtClean="0"/>
              <a:t>when the user does this, then the system should do that</a:t>
            </a:r>
            <a:r>
              <a:rPr lang="en-US" dirty="0" smtClean="0"/>
              <a:t>)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to develop by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dirty="0" smtClean="0"/>
              <a:t>to evaluate against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 build workflows for passing on interaction knowledge and providing user guidance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 automatically generate UIs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Interaction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modeled?</a:t>
            </a:r>
          </a:p>
          <a:p>
            <a:endParaRPr lang="en-US" sz="100" dirty="0" smtClean="0"/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Extent: Single Action or whole Workflow</a:t>
            </a:r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Granularity: Concrete Events or General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Vis Tutorial: Opening the Black Box of Interaction in Visualization – H.-J. Schulz, T. v. Landesberger, D. 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5536" y="476672"/>
            <a:ext cx="8291264" cy="0"/>
          </a:xfrm>
          <a:prstGeom prst="straightConnector1">
            <a:avLst/>
          </a:prstGeom>
          <a:ln w="349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64805" y="-46613"/>
            <a:ext cx="25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EXTENT</a:t>
            </a:r>
            <a:endParaRPr lang="en-US" sz="32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827584" y="2924944"/>
            <a:ext cx="7523820" cy="576064"/>
            <a:chOff x="827584" y="2521111"/>
            <a:chExt cx="7523820" cy="576064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703332" y="2809143"/>
              <a:ext cx="64807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787008" y="2521111"/>
              <a:ext cx="3240360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INTERACTION n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427476" y="2809143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187116" y="2521111"/>
              <a:ext cx="3240360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INTERACTION 1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27584" y="2809143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830736" y="2024844"/>
            <a:ext cx="7523820" cy="576064"/>
            <a:chOff x="830736" y="1593718"/>
            <a:chExt cx="7523820" cy="576064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7706484" y="1881750"/>
              <a:ext cx="64807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30736" y="1881750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187116" y="1593718"/>
              <a:ext cx="6840252" cy="576064"/>
            </a:xfrm>
            <a:prstGeom prst="rect">
              <a:avLst/>
            </a:prstGeom>
            <a:solidFill>
              <a:srgbClr val="00ACDC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TASK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-36512" y="1124744"/>
            <a:ext cx="928903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ACTIVITY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79748" y="260648"/>
            <a:ext cx="14701" cy="6048672"/>
          </a:xfrm>
          <a:prstGeom prst="straightConnector1">
            <a:avLst/>
          </a:prstGeom>
          <a:ln w="3492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827584" y="3825044"/>
            <a:ext cx="7523820" cy="576064"/>
            <a:chOff x="827584" y="3441636"/>
            <a:chExt cx="7523820" cy="576064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7703332" y="3729668"/>
              <a:ext cx="64807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427476" y="3729668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27584" y="3729668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3275856" y="3441636"/>
              <a:ext cx="115238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REACTION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84049" y="3441636"/>
              <a:ext cx="115238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REACTION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871954" y="3729668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2916324" y="3729668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2231486" y="3441636"/>
              <a:ext cx="9366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COMPUTATION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87116" y="3441636"/>
              <a:ext cx="9366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ACTION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480147" y="3729668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524517" y="3729668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5839679" y="3441636"/>
              <a:ext cx="9366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COMPUTATION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795309" y="3441636"/>
              <a:ext cx="93661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ACTION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7584" y="4725144"/>
            <a:ext cx="7523820" cy="576064"/>
            <a:chOff x="827584" y="4437112"/>
            <a:chExt cx="7523820" cy="57606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373274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417644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238134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r>
                <a:rPr lang="de-DE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19858" y="4437112"/>
              <a:ext cx="50761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</a:t>
              </a:r>
              <a:endParaRPr lang="en-US" baseline="-250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564816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279552" y="4437112"/>
              <a:ext cx="50761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</a:t>
              </a:r>
              <a:endParaRPr lang="en-US" baseline="-250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878602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2916324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1732806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</a:t>
              </a:r>
              <a:r>
                <a:rPr lang="de-DE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777176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r>
                <a:rPr lang="de-DE" baseline="-25000" dirty="0" smtClean="0"/>
                <a:t>n</a:t>
              </a:r>
              <a:endParaRPr lang="en-US" baseline="-25000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982229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802719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</a:t>
              </a:r>
              <a:r>
                <a:rPr lang="de-DE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6026599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5847089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r>
                <a:rPr lang="de-DE" baseline="-25000" dirty="0" smtClean="0"/>
                <a:t>1</a:t>
              </a:r>
              <a:endParaRPr lang="en-US" baseline="-25000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7173771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888507" y="4437112"/>
              <a:ext cx="50761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M</a:t>
              </a:r>
              <a:endParaRPr lang="en-US" baseline="-250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5487557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525279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341761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</a:t>
              </a:r>
              <a:r>
                <a:rPr lang="de-DE" baseline="-25000" dirty="0" smtClean="0"/>
                <a:t>n</a:t>
              </a:r>
              <a:endParaRPr lang="en-US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386131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r>
                <a:rPr lang="de-DE" baseline="-25000" dirty="0" smtClean="0"/>
                <a:t>n</a:t>
              </a:r>
              <a:endParaRPr lang="en-US" baseline="-25000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703332" y="4725144"/>
              <a:ext cx="64807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27476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827584" y="4725144"/>
              <a:ext cx="359532" cy="0"/>
            </a:xfrm>
            <a:prstGeom prst="straightConnector1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193764" y="4437112"/>
              <a:ext cx="390922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</a:t>
              </a:r>
              <a:r>
                <a:rPr lang="de-DE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28813" y="4437112"/>
              <a:ext cx="507618" cy="576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</a:t>
              </a:r>
              <a:endParaRPr lang="en-US" baseline="-25000" dirty="0"/>
            </a:p>
          </p:txBody>
        </p:sp>
      </p:grpSp>
      <p:sp>
        <p:nvSpPr>
          <p:cNvPr id="18" name="TextBox 17"/>
          <p:cNvSpPr txBox="1"/>
          <p:nvPr/>
        </p:nvSpPr>
        <p:spPr>
          <a:xfrm rot="16200000">
            <a:off x="-988459" y="2992596"/>
            <a:ext cx="255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GRANULARITY</a:t>
            </a:r>
            <a:endParaRPr lang="en-US" sz="3200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4401010" y="5747880"/>
            <a:ext cx="80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…</a:t>
            </a:r>
            <a:endParaRPr lang="en-US" sz="5400" dirty="0"/>
          </a:p>
        </p:txBody>
      </p:sp>
      <p:sp>
        <p:nvSpPr>
          <p:cNvPr id="83" name="TextBox 82"/>
          <p:cNvSpPr txBox="1"/>
          <p:nvPr/>
        </p:nvSpPr>
        <p:spPr>
          <a:xfrm>
            <a:off x="1267824" y="5352453"/>
            <a:ext cx="8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080152" y="5364828"/>
            <a:ext cx="125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Operations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321586" y="5353291"/>
            <a:ext cx="125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Mapping/</a:t>
            </a:r>
            <a:br>
              <a:rPr lang="de-DE" dirty="0" smtClean="0"/>
            </a:br>
            <a:r>
              <a:rPr lang="de-DE" dirty="0" smtClean="0"/>
              <a:t>Rendering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67399" y="5365333"/>
            <a:ext cx="8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Events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679727" y="5377708"/>
            <a:ext cx="125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Operations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21161" y="5366171"/>
            <a:ext cx="125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Mapping/</a:t>
            </a:r>
            <a:br>
              <a:rPr lang="de-DE" dirty="0" smtClean="0"/>
            </a:br>
            <a:r>
              <a:rPr lang="de-DE" dirty="0" smtClean="0"/>
              <a:t>Rendering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4401010" y="414136"/>
            <a:ext cx="80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smtClean="0"/>
              <a:t>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43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Interaction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modeled?</a:t>
            </a:r>
          </a:p>
          <a:p>
            <a:endParaRPr lang="en-US" sz="100" dirty="0" smtClean="0"/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Extent: Single Action or whole Workflow</a:t>
            </a:r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Granularity: Concrete Events or General Task</a:t>
            </a:r>
          </a:p>
          <a:p>
            <a:pPr marL="1080000"/>
            <a:endParaRPr lang="en-US" sz="900" dirty="0" smtClean="0"/>
          </a:p>
          <a:p>
            <a:r>
              <a:rPr lang="en-US" dirty="0" smtClean="0"/>
              <a:t>How is it modeled?</a:t>
            </a:r>
          </a:p>
          <a:p>
            <a:endParaRPr lang="en-US" sz="100" dirty="0" smtClean="0"/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Diagrammatically: Sequence/Activity Diagram</a:t>
            </a:r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Symbolically: Notations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eydo_slide_template_4-3">
  <a:themeElements>
    <a:clrScheme name="Caleydo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950"/>
      </a:accent1>
      <a:accent2>
        <a:srgbClr val="00B0F0"/>
      </a:accent2>
      <a:accent3>
        <a:srgbClr val="FF66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3013</Words>
  <Application>Microsoft Office PowerPoint</Application>
  <PresentationFormat>On-screen Show (4:3)</PresentationFormat>
  <Paragraphs>658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Narrow</vt:lpstr>
      <vt:lpstr>Calibri</vt:lpstr>
      <vt:lpstr>Maiandra GD</vt:lpstr>
      <vt:lpstr>Narkisim</vt:lpstr>
      <vt:lpstr>Webdings</vt:lpstr>
      <vt:lpstr>Wingdings</vt:lpstr>
      <vt:lpstr>caleydo_slide_template_4-3</vt:lpstr>
      <vt:lpstr>Opening the Black Box of Interaction in Visualization</vt:lpstr>
      <vt:lpstr>Part II: Interaction Architecture</vt:lpstr>
      <vt:lpstr>Interaction Architecture</vt:lpstr>
      <vt:lpstr>Interaction Architecture</vt:lpstr>
      <vt:lpstr>Interaction Models</vt:lpstr>
      <vt:lpstr>Interaction Models</vt:lpstr>
      <vt:lpstr>Types of Interaction Models</vt:lpstr>
      <vt:lpstr>PowerPoint Presentation</vt:lpstr>
      <vt:lpstr>Types of Interaction Models</vt:lpstr>
      <vt:lpstr>Diagrammatic Models (UML)</vt:lpstr>
      <vt:lpstr>Diagrammatic Models (UML)</vt:lpstr>
      <vt:lpstr>Diagrammatic Models (UML)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Symbolic Models</vt:lpstr>
      <vt:lpstr>Combining the What and the How</vt:lpstr>
      <vt:lpstr>Combining the What and the How</vt:lpstr>
      <vt:lpstr>Combining the What and the How</vt:lpstr>
      <vt:lpstr>Combining the What and the How</vt:lpstr>
      <vt:lpstr>Combining the What and the How</vt:lpstr>
      <vt:lpstr>History and Interruption Management</vt:lpstr>
      <vt:lpstr>History Management</vt:lpstr>
      <vt:lpstr>History Management: 1. Recording Interaction History</vt:lpstr>
      <vt:lpstr>History Management: 2. Utilizing the Current History</vt:lpstr>
      <vt:lpstr>History Management</vt:lpstr>
      <vt:lpstr>History Management: 3. Utilizing a Collection of Histories</vt:lpstr>
      <vt:lpstr>History Management</vt:lpstr>
      <vt:lpstr>Interruption Management</vt:lpstr>
      <vt:lpstr>Mixed-Initiative Interaction: Who Starts/Leads the Communication?</vt:lpstr>
      <vt:lpstr>Mixed-Initiative Interaction: Who Starts/Leads the Communication?</vt:lpstr>
      <vt:lpstr>Interruption Management</vt:lpstr>
      <vt:lpstr>Interruption Management</vt:lpstr>
      <vt:lpstr>Patterns for interactive Software</vt:lpstr>
      <vt:lpstr>Patterns for Interactive Software</vt:lpstr>
      <vt:lpstr>The Model-View-Controller Pattern</vt:lpstr>
      <vt:lpstr>The Data-Context-Interaction Pattern</vt:lpstr>
      <vt:lpstr>A Multi-Threaded Architecture for Continuous Interaction</vt:lpstr>
      <vt:lpstr>A Multi-Threaded Architecture for Continuous Interaction</vt:lpstr>
      <vt:lpstr>A Multi-Threaded Architecture for Continuous Interaction</vt:lpstr>
      <vt:lpstr>A Multi-Threaded Architecture for Continuous Interaction</vt:lpstr>
      <vt:lpstr>Interactive Visualization in 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alexsb</dc:creator>
  <cp:lastModifiedBy>Hans-Jörg Schulz</cp:lastModifiedBy>
  <cp:revision>346</cp:revision>
  <dcterms:created xsi:type="dcterms:W3CDTF">2012-10-02T14:42:17Z</dcterms:created>
  <dcterms:modified xsi:type="dcterms:W3CDTF">2014-11-09T12:14:29Z</dcterms:modified>
</cp:coreProperties>
</file>