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80" r:id="rId4"/>
    <p:sldId id="299" r:id="rId5"/>
    <p:sldId id="291" r:id="rId6"/>
    <p:sldId id="300" r:id="rId7"/>
    <p:sldId id="301" r:id="rId8"/>
    <p:sldId id="302" r:id="rId9"/>
    <p:sldId id="305" r:id="rId10"/>
    <p:sldId id="306" r:id="rId11"/>
    <p:sldId id="303" r:id="rId12"/>
    <p:sldId id="304" r:id="rId13"/>
    <p:sldId id="307" r:id="rId14"/>
    <p:sldId id="309" r:id="rId15"/>
    <p:sldId id="298" r:id="rId16"/>
    <p:sldId id="308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DC"/>
    <a:srgbClr val="00A650"/>
    <a:srgbClr val="B8B8B8"/>
    <a:srgbClr val="FFFFFF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10" autoAdjust="0"/>
  </p:normalViewPr>
  <p:slideViewPr>
    <p:cSldViewPr>
      <p:cViewPr varScale="1">
        <p:scale>
          <a:sx n="111" d="100"/>
          <a:sy n="111" d="100"/>
        </p:scale>
        <p:origin x="14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EF61E-FAFC-4FB4-B79B-74006E684774}" type="datetimeFigureOut">
              <a:rPr lang="de-AT" smtClean="0"/>
              <a:t>09.11.2014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3A073-D8C2-4133-A67E-A828A6A3140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nald_Norma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ial:BookSources/978-0-465-06710-7" TargetMode="External"/><Relationship Id="rId5" Type="http://schemas.openxmlformats.org/officeDocument/2006/relationships/hyperlink" Target="http://en.wikipedia.org/wiki/International_Standard_Book_Number" TargetMode="External"/><Relationship Id="rId4" Type="http://schemas.openxmlformats.org/officeDocument/2006/relationships/hyperlink" Target="http://en.wikipedia.org/wiki/Basic_Book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nald_Norma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ial:BookSources/978-0-465-06710-7" TargetMode="External"/><Relationship Id="rId5" Type="http://schemas.openxmlformats.org/officeDocument/2006/relationships/hyperlink" Target="http://en.wikipedia.org/wiki/International_Standard_Book_Number" TargetMode="External"/><Relationship Id="rId4" Type="http://schemas.openxmlformats.org/officeDocument/2006/relationships/hyperlink" Target="http://en.wikipedia.org/wiki/Basic_Book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nald_Norma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ial:BookSources/978-0-465-06710-7" TargetMode="External"/><Relationship Id="rId5" Type="http://schemas.openxmlformats.org/officeDocument/2006/relationships/hyperlink" Target="http://en.wikipedia.org/wiki/International_Standard_Book_Number" TargetMode="External"/><Relationship Id="rId4" Type="http://schemas.openxmlformats.org/officeDocument/2006/relationships/hyperlink" Target="http://en.wikipedia.org/wiki/Basic_Book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nald_Norma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ecial:BookSources/978-0-465-06710-7" TargetMode="External"/><Relationship Id="rId5" Type="http://schemas.openxmlformats.org/officeDocument/2006/relationships/hyperlink" Target="http://en.wikipedia.org/wiki/International_Standard_Book_Number" TargetMode="External"/><Relationship Id="rId4" Type="http://schemas.openxmlformats.org/officeDocument/2006/relationships/hyperlink" Target="http://en.wikipedia.org/wiki/Basic_Book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48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Execution: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Goal - The user first establishes a goal or an outcome of their ensuing actions. </a:t>
            </a:r>
            <a:br>
              <a:rPr lang="en-US" dirty="0" smtClean="0"/>
            </a:br>
            <a:r>
              <a:rPr lang="en-US" dirty="0" smtClean="0"/>
              <a:t>2. Intention - The user now asserts their intention of manipulating the system by formulating an abstract set of goals to achieve a desired outcome. </a:t>
            </a:r>
            <a:br>
              <a:rPr lang="en-US" dirty="0" smtClean="0"/>
            </a:br>
            <a:r>
              <a:rPr lang="en-US" dirty="0" smtClean="0"/>
              <a:t>3. Sequencing - The abstract set of goals are now related to the real abilities of the system. These abilities are then sequenced into a proper order. </a:t>
            </a:r>
            <a:br>
              <a:rPr lang="en-US" dirty="0" smtClean="0"/>
            </a:br>
            <a:r>
              <a:rPr lang="en-US" dirty="0" smtClean="0"/>
              <a:t>4. Execute Action - The sequence of actions are then executed in the order they were intended.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Evaluation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5. Perceive - The user acknowledges that the system has changed state. </a:t>
            </a:r>
            <a:br>
              <a:rPr lang="en-US" dirty="0" smtClean="0"/>
            </a:br>
            <a:r>
              <a:rPr lang="en-US" dirty="0" smtClean="0"/>
              <a:t>6. Interpret - The user interprets what has changed in the system so that they might inspect and evaluate that variable. </a:t>
            </a:r>
            <a:br>
              <a:rPr lang="en-US" dirty="0" smtClean="0"/>
            </a:br>
            <a:r>
              <a:rPr lang="en-US" dirty="0" smtClean="0"/>
              <a:t>7. Evaluate - The user evaluates the system to ensure the desired results were </a:t>
            </a:r>
            <a:r>
              <a:rPr lang="en-US" dirty="0" err="1" smtClean="0"/>
              <a:t>acheived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8. - Based on the evaluation of the user, further action can be taken. This action defines the loop. </a:t>
            </a:r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forming the goal (identifying an ill-defined task, or goal, motivating use of the visualization),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forming the intention (identifying a well-defined task, or objective, that can support the goal),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specifying the action (identifying a system function, or operator, that may support the objective),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executing the action (evoking the operator on the operand),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perceiving the state of the system (seeing the change to the operand caused by the operator),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interpreting the state of the system (understanding the meaning of this change), and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evaluating the outcome (comparing this new meaning to the initial goal to see if the goal has been achieved).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Practical Application</a:t>
            </a:r>
            <a:r>
              <a:rPr lang="en-US" dirty="0" smtClean="0"/>
              <a:t>: A system must recognize a users expectations. Because Norman's model is so basic, it helps define exactly what the system should mirror at each step. </a:t>
            </a:r>
            <a:br>
              <a:rPr lang="en-US" dirty="0" smtClean="0"/>
            </a:br>
            <a:r>
              <a:rPr lang="en-US" dirty="0" smtClean="0"/>
              <a:t>The computer will abstract the following as - </a:t>
            </a:r>
            <a:br>
              <a:rPr lang="en-US" dirty="0" smtClean="0"/>
            </a:br>
            <a:r>
              <a:rPr lang="en-US" dirty="0" smtClean="0"/>
              <a:t>1. Goal - Window (or Command Line) defines the available Commands. The Goal is how that command changes the system's state. </a:t>
            </a:r>
            <a:br>
              <a:rPr lang="en-US" dirty="0" smtClean="0"/>
            </a:br>
            <a:r>
              <a:rPr lang="en-US" dirty="0" smtClean="0"/>
              <a:t>2. Intention - The intention is the class library the Algorithm is employing. This is inferred </a:t>
            </a:r>
            <a:r>
              <a:rPr lang="en-US" dirty="0" err="1" smtClean="0"/>
              <a:t>judgement</a:t>
            </a:r>
            <a:r>
              <a:rPr lang="en-US" dirty="0" smtClean="0"/>
              <a:t> of how the user wants their data processed and finally displayed. </a:t>
            </a:r>
            <a:br>
              <a:rPr lang="en-US" dirty="0" smtClean="0"/>
            </a:br>
            <a:r>
              <a:rPr lang="en-US" dirty="0" smtClean="0"/>
              <a:t>3. Sequencing - Algorithm may choose to sequence multiple events using a BOTS/Service Handler. </a:t>
            </a:r>
            <a:br>
              <a:rPr lang="en-US" dirty="0" smtClean="0"/>
            </a:br>
            <a:r>
              <a:rPr lang="en-US" dirty="0" smtClean="0"/>
              <a:t>4. Execute - The BOT/Service returns to the correct DOM object. </a:t>
            </a:r>
            <a:br>
              <a:rPr lang="en-US" dirty="0" smtClean="0"/>
            </a:br>
            <a:r>
              <a:rPr lang="en-US" dirty="0" smtClean="0"/>
              <a:t>5. Perceive - Results are Printed to the Report object for visual display. </a:t>
            </a:r>
            <a:br>
              <a:rPr lang="en-US" dirty="0" smtClean="0"/>
            </a:br>
            <a:r>
              <a:rPr lang="en-US" dirty="0" smtClean="0"/>
              <a:t>6. Interpret - A help file provides an analysis of system state variables. This is a way to help a user understand what has happened to their system. </a:t>
            </a:r>
            <a:br>
              <a:rPr lang="en-US" dirty="0" smtClean="0"/>
            </a:br>
            <a:r>
              <a:rPr lang="en-US" dirty="0" smtClean="0"/>
              <a:t>7. Evaluate - A user continuously browses the web and may never stop and so the evaluation of a system in "</a:t>
            </a:r>
            <a:r>
              <a:rPr lang="en-US" dirty="0" err="1" smtClean="0"/>
              <a:t>webspace</a:t>
            </a:r>
            <a:r>
              <a:rPr lang="en-US" dirty="0" smtClean="0"/>
              <a:t>" is never complete. Evaluation is an update to the persons XML </a:t>
            </a:r>
            <a:r>
              <a:rPr lang="en-US" dirty="0" err="1" smtClean="0"/>
              <a:t>userver</a:t>
            </a:r>
            <a:r>
              <a:rPr lang="en-US" dirty="0" smtClean="0"/>
              <a:t> data. The system is then paused. </a:t>
            </a:r>
            <a:br>
              <a:rPr lang="en-US" dirty="0" smtClean="0"/>
            </a:br>
            <a:r>
              <a:rPr lang="en-US" dirty="0" smtClean="0"/>
              <a:t>8. Execution/Evaluation Loop - This loop is either paused by the user by no action or it is continued by the Services Construct.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tooltip="Donald Norman"/>
              </a:rPr>
              <a:t>Norman, Donald</a:t>
            </a:r>
            <a:r>
              <a:rPr lang="en-US" dirty="0" smtClean="0"/>
              <a:t> (1988). "Preface to the 2002 Edition". </a:t>
            </a:r>
            <a:r>
              <a:rPr lang="en-US" i="1" dirty="0" smtClean="0"/>
              <a:t>The Design of Everyday Things</a:t>
            </a:r>
            <a:r>
              <a:rPr lang="en-US" dirty="0" smtClean="0"/>
              <a:t>. New York: </a:t>
            </a:r>
            <a:r>
              <a:rPr lang="en-US" dirty="0" smtClean="0">
                <a:hlinkClick r:id="rId4" tooltip="Basic Books"/>
              </a:rPr>
              <a:t>Basic Books</a:t>
            </a:r>
            <a:r>
              <a:rPr lang="en-US" dirty="0" smtClean="0"/>
              <a:t>. </a:t>
            </a:r>
            <a:r>
              <a:rPr lang="en-US" dirty="0" smtClean="0">
                <a:hlinkClick r:id="rId5" tooltip="International Standard Book Number"/>
              </a:rPr>
              <a:t>ISBN</a:t>
            </a:r>
            <a:r>
              <a:rPr lang="en-US" dirty="0" smtClean="0"/>
              <a:t> </a:t>
            </a:r>
            <a:r>
              <a:rPr lang="en-US" dirty="0" smtClean="0">
                <a:hlinkClick r:id="rId6" tooltip="Special:BookSources/978-0-465-06710-7"/>
              </a:rPr>
              <a:t>978-0-465-06710-7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81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Execution: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Goal - The user first establishes a goal or an outcome of their ensuing actions. </a:t>
            </a:r>
            <a:br>
              <a:rPr lang="en-US" dirty="0" smtClean="0"/>
            </a:br>
            <a:r>
              <a:rPr lang="en-US" dirty="0" smtClean="0"/>
              <a:t>2. Intention - The user now asserts their intention of manipulating the system by formulating an abstract set of goals to achieve a desired outcome. </a:t>
            </a:r>
            <a:br>
              <a:rPr lang="en-US" dirty="0" smtClean="0"/>
            </a:br>
            <a:r>
              <a:rPr lang="en-US" dirty="0" smtClean="0"/>
              <a:t>3. Sequencing - The abstract set of goals are now related to the real abilities of the system. These abilities are then sequenced into a proper order. </a:t>
            </a:r>
            <a:br>
              <a:rPr lang="en-US" dirty="0" smtClean="0"/>
            </a:br>
            <a:r>
              <a:rPr lang="en-US" dirty="0" smtClean="0"/>
              <a:t>4. Execute Action - The sequence of actions are then executed in the order they were intended.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Evaluation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5. Perceive - The user acknowledges that the system has changed state. </a:t>
            </a:r>
            <a:br>
              <a:rPr lang="en-US" dirty="0" smtClean="0"/>
            </a:br>
            <a:r>
              <a:rPr lang="en-US" dirty="0" smtClean="0"/>
              <a:t>6. Interpret - The user interprets what has changed in the system so that they might inspect and evaluate that variable. </a:t>
            </a:r>
            <a:br>
              <a:rPr lang="en-US" dirty="0" smtClean="0"/>
            </a:br>
            <a:r>
              <a:rPr lang="en-US" dirty="0" smtClean="0"/>
              <a:t>7. Evaluate - The user evaluates the system to ensure the desired results were </a:t>
            </a:r>
            <a:r>
              <a:rPr lang="en-US" dirty="0" err="1" smtClean="0"/>
              <a:t>acheived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8. - Based on the evaluation of the user, further action can be taken. This action defines the loop. </a:t>
            </a:r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forming the goal (identifying an ill-defined task, or goal, motivating use of the visualization),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forming the intention (identifying a well-defined task, or objective, that can support the goal),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specifying the action (identifying a system function, or operator, that may support the objective),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executing the action (evoking the operator on the operand),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perceiving the state of the system (seeing the change to the operand caused by the operator),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interpreting the state of the system (understanding the meaning of this change), and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evaluating the outcome (comparing this new meaning to the initial goal to see if the goal has been achieved).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Practical Application</a:t>
            </a:r>
            <a:r>
              <a:rPr lang="en-US" dirty="0" smtClean="0"/>
              <a:t>: A system must recognize a users expectations. Because Norman's model is so basic, it helps define exactly what the system should mirror at each step. </a:t>
            </a:r>
            <a:br>
              <a:rPr lang="en-US" dirty="0" smtClean="0"/>
            </a:br>
            <a:r>
              <a:rPr lang="en-US" dirty="0" smtClean="0"/>
              <a:t>The computer will abstract the following as - </a:t>
            </a:r>
            <a:br>
              <a:rPr lang="en-US" dirty="0" smtClean="0"/>
            </a:br>
            <a:r>
              <a:rPr lang="en-US" dirty="0" smtClean="0"/>
              <a:t>1. Goal - Window (or Command Line) defines the available Commands. The Goal is how that command changes the system's state. </a:t>
            </a:r>
            <a:br>
              <a:rPr lang="en-US" dirty="0" smtClean="0"/>
            </a:br>
            <a:r>
              <a:rPr lang="en-US" dirty="0" smtClean="0"/>
              <a:t>2. Intention - The intention is the class library the Algorithm is employing. This is inferred </a:t>
            </a:r>
            <a:r>
              <a:rPr lang="en-US" dirty="0" err="1" smtClean="0"/>
              <a:t>judgement</a:t>
            </a:r>
            <a:r>
              <a:rPr lang="en-US" dirty="0" smtClean="0"/>
              <a:t> of how the user wants their data processed and finally displayed. </a:t>
            </a:r>
            <a:br>
              <a:rPr lang="en-US" dirty="0" smtClean="0"/>
            </a:br>
            <a:r>
              <a:rPr lang="en-US" dirty="0" smtClean="0"/>
              <a:t>3. Sequencing - Algorithm may choose to sequence multiple events using a BOTS/Service Handler. </a:t>
            </a:r>
            <a:br>
              <a:rPr lang="en-US" dirty="0" smtClean="0"/>
            </a:br>
            <a:r>
              <a:rPr lang="en-US" dirty="0" smtClean="0"/>
              <a:t>4. Execute - The BOT/Service returns to the correct DOM object. </a:t>
            </a:r>
            <a:br>
              <a:rPr lang="en-US" dirty="0" smtClean="0"/>
            </a:br>
            <a:r>
              <a:rPr lang="en-US" dirty="0" smtClean="0"/>
              <a:t>5. Perceive - Results are Printed to the Report object for visual display. </a:t>
            </a:r>
            <a:br>
              <a:rPr lang="en-US" dirty="0" smtClean="0"/>
            </a:br>
            <a:r>
              <a:rPr lang="en-US" dirty="0" smtClean="0"/>
              <a:t>6. Interpret - A help file provides an analysis of system state variables. This is a way to help a user understand what has happened to their system. </a:t>
            </a:r>
            <a:br>
              <a:rPr lang="en-US" dirty="0" smtClean="0"/>
            </a:br>
            <a:r>
              <a:rPr lang="en-US" dirty="0" smtClean="0"/>
              <a:t>7. Evaluate - A user continuously browses the web and may never stop and so the evaluation of a system in "</a:t>
            </a:r>
            <a:r>
              <a:rPr lang="en-US" dirty="0" err="1" smtClean="0"/>
              <a:t>webspace</a:t>
            </a:r>
            <a:r>
              <a:rPr lang="en-US" dirty="0" smtClean="0"/>
              <a:t>" is never complete. Evaluation is an update to the persons XML </a:t>
            </a:r>
            <a:r>
              <a:rPr lang="en-US" dirty="0" err="1" smtClean="0"/>
              <a:t>userver</a:t>
            </a:r>
            <a:r>
              <a:rPr lang="en-US" dirty="0" smtClean="0"/>
              <a:t> data. The system is then paused. </a:t>
            </a:r>
            <a:br>
              <a:rPr lang="en-US" dirty="0" smtClean="0"/>
            </a:br>
            <a:r>
              <a:rPr lang="en-US" dirty="0" smtClean="0"/>
              <a:t>8. Execution/Evaluation Loop - This loop is either paused by the user by no action or it is continued by the Services Construct.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tooltip="Donald Norman"/>
              </a:rPr>
              <a:t>Norman, Donald</a:t>
            </a:r>
            <a:r>
              <a:rPr lang="en-US" dirty="0" smtClean="0"/>
              <a:t> (1988). "Preface to the 2002 Edition". </a:t>
            </a:r>
            <a:r>
              <a:rPr lang="en-US" i="1" dirty="0" smtClean="0"/>
              <a:t>The Design of Everyday Things</a:t>
            </a:r>
            <a:r>
              <a:rPr lang="en-US" dirty="0" smtClean="0"/>
              <a:t>. New York: </a:t>
            </a:r>
            <a:r>
              <a:rPr lang="en-US" dirty="0" smtClean="0">
                <a:hlinkClick r:id="rId4" tooltip="Basic Books"/>
              </a:rPr>
              <a:t>Basic Books</a:t>
            </a:r>
            <a:r>
              <a:rPr lang="en-US" dirty="0" smtClean="0"/>
              <a:t>. </a:t>
            </a:r>
            <a:r>
              <a:rPr lang="en-US" dirty="0" smtClean="0">
                <a:hlinkClick r:id="rId5" tooltip="International Standard Book Number"/>
              </a:rPr>
              <a:t>ISBN</a:t>
            </a:r>
            <a:r>
              <a:rPr lang="en-US" dirty="0" smtClean="0"/>
              <a:t> </a:t>
            </a:r>
            <a:r>
              <a:rPr lang="en-US" dirty="0" smtClean="0">
                <a:hlinkClick r:id="rId6" tooltip="Special:BookSources/978-0-465-06710-7"/>
              </a:rPr>
              <a:t>978-0-465-06710-7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81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Execution: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Goal - The user first establishes a goal or an outcome of their ensuing actions. </a:t>
            </a:r>
            <a:br>
              <a:rPr lang="en-US" dirty="0" smtClean="0"/>
            </a:br>
            <a:r>
              <a:rPr lang="en-US" dirty="0" smtClean="0"/>
              <a:t>2. Intention - The user now asserts their intention of manipulating the system by formulating an abstract set of goals to achieve a desired outcome. </a:t>
            </a:r>
            <a:br>
              <a:rPr lang="en-US" dirty="0" smtClean="0"/>
            </a:br>
            <a:r>
              <a:rPr lang="en-US" dirty="0" smtClean="0"/>
              <a:t>3. Sequencing - The abstract set of goals are now related to the real abilities of the system. These abilities are then sequenced into a proper order. </a:t>
            </a:r>
            <a:br>
              <a:rPr lang="en-US" dirty="0" smtClean="0"/>
            </a:br>
            <a:r>
              <a:rPr lang="en-US" dirty="0" smtClean="0"/>
              <a:t>4. Execute Action - The sequence of actions are then executed in the order they were intended.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Evaluation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5. Perceive - The user acknowledges that the system has changed state. </a:t>
            </a:r>
            <a:br>
              <a:rPr lang="en-US" dirty="0" smtClean="0"/>
            </a:br>
            <a:r>
              <a:rPr lang="en-US" dirty="0" smtClean="0"/>
              <a:t>6. Interpret - The user interprets what has changed in the system so that they might inspect and evaluate that variable. </a:t>
            </a:r>
            <a:br>
              <a:rPr lang="en-US" dirty="0" smtClean="0"/>
            </a:br>
            <a:r>
              <a:rPr lang="en-US" dirty="0" smtClean="0"/>
              <a:t>7. Evaluate - The user evaluates the system to ensure the desired results were </a:t>
            </a:r>
            <a:r>
              <a:rPr lang="en-US" dirty="0" err="1" smtClean="0"/>
              <a:t>acheived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8. - Based on the evaluation of the user, further action can be taken. This action defines the loop. </a:t>
            </a:r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forming the goal (identifying an ill-defined task, or goal, motivating use of the visualization),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forming the intention (identifying a well-defined task, or objective, that can support the goal),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specifying the action (identifying a system function, or operator, that may support the objective),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executing the action (evoking the operator on the operand),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perceiving the state of the system (seeing the change to the operand caused by the operator),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interpreting the state of the system (understanding the meaning of this change), and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evaluating the outcome (comparing this new meaning to the initial goal to see if the goal has been achieved).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Practical Application</a:t>
            </a:r>
            <a:r>
              <a:rPr lang="en-US" dirty="0" smtClean="0"/>
              <a:t>: A system must recognize a users expectations. Because Norman's model is so basic, it helps define exactly what the system should mirror at each step. </a:t>
            </a:r>
            <a:br>
              <a:rPr lang="en-US" dirty="0" smtClean="0"/>
            </a:br>
            <a:r>
              <a:rPr lang="en-US" dirty="0" smtClean="0"/>
              <a:t>The computer will abstract the following as - </a:t>
            </a:r>
            <a:br>
              <a:rPr lang="en-US" dirty="0" smtClean="0"/>
            </a:br>
            <a:r>
              <a:rPr lang="en-US" dirty="0" smtClean="0"/>
              <a:t>1. Goal - Window (or Command Line) defines the available Commands. The Goal is how that command changes the system's state. </a:t>
            </a:r>
            <a:br>
              <a:rPr lang="en-US" dirty="0" smtClean="0"/>
            </a:br>
            <a:r>
              <a:rPr lang="en-US" dirty="0" smtClean="0"/>
              <a:t>2. Intention - The intention is the class library the Algorithm is employing. This is inferred </a:t>
            </a:r>
            <a:r>
              <a:rPr lang="en-US" dirty="0" err="1" smtClean="0"/>
              <a:t>judgement</a:t>
            </a:r>
            <a:r>
              <a:rPr lang="en-US" dirty="0" smtClean="0"/>
              <a:t> of how the user wants their data processed and finally displayed. </a:t>
            </a:r>
            <a:br>
              <a:rPr lang="en-US" dirty="0" smtClean="0"/>
            </a:br>
            <a:r>
              <a:rPr lang="en-US" dirty="0" smtClean="0"/>
              <a:t>3. Sequencing - Algorithm may choose to sequence multiple events using a BOTS/Service Handler. </a:t>
            </a:r>
            <a:br>
              <a:rPr lang="en-US" dirty="0" smtClean="0"/>
            </a:br>
            <a:r>
              <a:rPr lang="en-US" dirty="0" smtClean="0"/>
              <a:t>4. Execute - The BOT/Service returns to the correct DOM object. </a:t>
            </a:r>
            <a:br>
              <a:rPr lang="en-US" dirty="0" smtClean="0"/>
            </a:br>
            <a:r>
              <a:rPr lang="en-US" dirty="0" smtClean="0"/>
              <a:t>5. Perceive - Results are Printed to the Report object for visual display. </a:t>
            </a:r>
            <a:br>
              <a:rPr lang="en-US" dirty="0" smtClean="0"/>
            </a:br>
            <a:r>
              <a:rPr lang="en-US" dirty="0" smtClean="0"/>
              <a:t>6. Interpret - A help file provides an analysis of system state variables. This is a way to help a user understand what has happened to their system. </a:t>
            </a:r>
            <a:br>
              <a:rPr lang="en-US" dirty="0" smtClean="0"/>
            </a:br>
            <a:r>
              <a:rPr lang="en-US" dirty="0" smtClean="0"/>
              <a:t>7. Evaluate - A user continuously browses the web and may never stop and so the evaluation of a system in "</a:t>
            </a:r>
            <a:r>
              <a:rPr lang="en-US" dirty="0" err="1" smtClean="0"/>
              <a:t>webspace</a:t>
            </a:r>
            <a:r>
              <a:rPr lang="en-US" dirty="0" smtClean="0"/>
              <a:t>" is never complete. Evaluation is an update to the persons XML </a:t>
            </a:r>
            <a:r>
              <a:rPr lang="en-US" dirty="0" err="1" smtClean="0"/>
              <a:t>userver</a:t>
            </a:r>
            <a:r>
              <a:rPr lang="en-US" dirty="0" smtClean="0"/>
              <a:t> data. The system is then paused. </a:t>
            </a:r>
            <a:br>
              <a:rPr lang="en-US" dirty="0" smtClean="0"/>
            </a:br>
            <a:r>
              <a:rPr lang="en-US" dirty="0" smtClean="0"/>
              <a:t>8. Execution/Evaluation Loop - This loop is either paused by the user by no action or it is continued by the Services Construct.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tooltip="Donald Norman"/>
              </a:rPr>
              <a:t>Norman, Donald</a:t>
            </a:r>
            <a:r>
              <a:rPr lang="en-US" dirty="0" smtClean="0"/>
              <a:t> (1988). "Preface to the 2002 Edition". </a:t>
            </a:r>
            <a:r>
              <a:rPr lang="en-US" i="1" dirty="0" smtClean="0"/>
              <a:t>The Design of Everyday Things</a:t>
            </a:r>
            <a:r>
              <a:rPr lang="en-US" dirty="0" smtClean="0"/>
              <a:t>. New York: </a:t>
            </a:r>
            <a:r>
              <a:rPr lang="en-US" dirty="0" smtClean="0">
                <a:hlinkClick r:id="rId4" tooltip="Basic Books"/>
              </a:rPr>
              <a:t>Basic Books</a:t>
            </a:r>
            <a:r>
              <a:rPr lang="en-US" dirty="0" smtClean="0"/>
              <a:t>. </a:t>
            </a:r>
            <a:r>
              <a:rPr lang="en-US" dirty="0" smtClean="0">
                <a:hlinkClick r:id="rId5" tooltip="International Standard Book Number"/>
              </a:rPr>
              <a:t>ISBN</a:t>
            </a:r>
            <a:r>
              <a:rPr lang="en-US" dirty="0" smtClean="0"/>
              <a:t> </a:t>
            </a:r>
            <a:r>
              <a:rPr lang="en-US" dirty="0" smtClean="0">
                <a:hlinkClick r:id="rId6" tooltip="Special:BookSources/978-0-465-06710-7"/>
              </a:rPr>
              <a:t>978-0-465-06710-7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5993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Execution: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1. Goal - The user first establishes a goal or an outcome of their ensuing actions. </a:t>
            </a:r>
            <a:br>
              <a:rPr lang="en-US" dirty="0" smtClean="0"/>
            </a:br>
            <a:r>
              <a:rPr lang="en-US" dirty="0" smtClean="0"/>
              <a:t>2. Intention - The user now asserts their intention of manipulating the system by formulating an abstract set of goals to achieve a desired outcome. </a:t>
            </a:r>
            <a:br>
              <a:rPr lang="en-US" dirty="0" smtClean="0"/>
            </a:br>
            <a:r>
              <a:rPr lang="en-US" dirty="0" smtClean="0"/>
              <a:t>3. Sequencing - The abstract set of goals are now related to the real abilities of the system. These abilities are then sequenced into a proper order. </a:t>
            </a:r>
            <a:br>
              <a:rPr lang="en-US" dirty="0" smtClean="0"/>
            </a:br>
            <a:r>
              <a:rPr lang="en-US" dirty="0" smtClean="0"/>
              <a:t>4. Execute Action - The sequence of actions are then executed in the order they were intended.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Evaluation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5. Perceive - The user acknowledges that the system has changed state. </a:t>
            </a:r>
            <a:br>
              <a:rPr lang="en-US" dirty="0" smtClean="0"/>
            </a:br>
            <a:r>
              <a:rPr lang="en-US" dirty="0" smtClean="0"/>
              <a:t>6. Interpret - The user interprets what has changed in the system so that they might inspect and evaluate that variable. </a:t>
            </a:r>
            <a:br>
              <a:rPr lang="en-US" dirty="0" smtClean="0"/>
            </a:br>
            <a:r>
              <a:rPr lang="en-US" dirty="0" smtClean="0"/>
              <a:t>7. Evaluate - The user evaluates the system to ensure the desired results were </a:t>
            </a:r>
            <a:r>
              <a:rPr lang="en-US" dirty="0" err="1" smtClean="0"/>
              <a:t>acheived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8. - Based on the evaluation of the user, further action can be taken. This action defines the loop. </a:t>
            </a:r>
          </a:p>
          <a:p>
            <a:endParaRPr lang="en-US" dirty="0" smtClean="0"/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forming the goal (identifying an ill-defined task, or goal, motivating use of the visualization),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forming the intention (identifying a well-defined task, or objective, that can support the goal),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specifying the action (identifying a system function, or operator, that may support the objective),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executing the action (evoking the operator on the operand),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perceiving the state of the system (seeing the change to the operand caused by the operator),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 interpreting the state of the system (understanding the meaning of this change), and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 evaluating the outcome (comparing this new meaning to the initial goal to see if the goal has been achieved).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Practical Application</a:t>
            </a:r>
            <a:r>
              <a:rPr lang="en-US" dirty="0" smtClean="0"/>
              <a:t>: A system must recognize a users expectations. Because Norman's model is so basic, it helps define exactly what the system should mirror at each step. </a:t>
            </a:r>
            <a:br>
              <a:rPr lang="en-US" dirty="0" smtClean="0"/>
            </a:br>
            <a:r>
              <a:rPr lang="en-US" dirty="0" smtClean="0"/>
              <a:t>The computer will abstract the following as - </a:t>
            </a:r>
            <a:br>
              <a:rPr lang="en-US" dirty="0" smtClean="0"/>
            </a:br>
            <a:r>
              <a:rPr lang="en-US" dirty="0" smtClean="0"/>
              <a:t>1. Goal - Window (or Command Line) defines the available Commands. The Goal is how that command changes the system's state. </a:t>
            </a:r>
            <a:br>
              <a:rPr lang="en-US" dirty="0" smtClean="0"/>
            </a:br>
            <a:r>
              <a:rPr lang="en-US" dirty="0" smtClean="0"/>
              <a:t>2. Intention - The intention is the class library the Algorithm is employing. This is inferred </a:t>
            </a:r>
            <a:r>
              <a:rPr lang="en-US" dirty="0" err="1" smtClean="0"/>
              <a:t>judgement</a:t>
            </a:r>
            <a:r>
              <a:rPr lang="en-US" dirty="0" smtClean="0"/>
              <a:t> of how the user wants their data processed and finally displayed. </a:t>
            </a:r>
            <a:br>
              <a:rPr lang="en-US" dirty="0" smtClean="0"/>
            </a:br>
            <a:r>
              <a:rPr lang="en-US" dirty="0" smtClean="0"/>
              <a:t>3. Sequencing - Algorithm may choose to sequence multiple events using a BOTS/Service Handler. </a:t>
            </a:r>
            <a:br>
              <a:rPr lang="en-US" dirty="0" smtClean="0"/>
            </a:br>
            <a:r>
              <a:rPr lang="en-US" dirty="0" smtClean="0"/>
              <a:t>4. Execute - The BOT/Service returns to the correct DOM object. </a:t>
            </a:r>
            <a:br>
              <a:rPr lang="en-US" dirty="0" smtClean="0"/>
            </a:br>
            <a:r>
              <a:rPr lang="en-US" dirty="0" smtClean="0"/>
              <a:t>5. Perceive - Results are Printed to the Report object for visual display. </a:t>
            </a:r>
            <a:br>
              <a:rPr lang="en-US" dirty="0" smtClean="0"/>
            </a:br>
            <a:r>
              <a:rPr lang="en-US" dirty="0" smtClean="0"/>
              <a:t>6. Interpret - A help file provides an analysis of system state variables. This is a way to help a user understand what has happened to their system. </a:t>
            </a:r>
            <a:br>
              <a:rPr lang="en-US" dirty="0" smtClean="0"/>
            </a:br>
            <a:r>
              <a:rPr lang="en-US" dirty="0" smtClean="0"/>
              <a:t>7. Evaluate - A user continuously browses the web and may never stop and so the evaluation of a system in "</a:t>
            </a:r>
            <a:r>
              <a:rPr lang="en-US" dirty="0" err="1" smtClean="0"/>
              <a:t>webspace</a:t>
            </a:r>
            <a:r>
              <a:rPr lang="en-US" dirty="0" smtClean="0"/>
              <a:t>" is never complete. Evaluation is an update to the persons XML </a:t>
            </a:r>
            <a:r>
              <a:rPr lang="en-US" dirty="0" err="1" smtClean="0"/>
              <a:t>userver</a:t>
            </a:r>
            <a:r>
              <a:rPr lang="en-US" dirty="0" smtClean="0"/>
              <a:t> data. The system is then paused. </a:t>
            </a:r>
            <a:br>
              <a:rPr lang="en-US" dirty="0" smtClean="0"/>
            </a:br>
            <a:r>
              <a:rPr lang="en-US" dirty="0" smtClean="0"/>
              <a:t>8. Execution/Evaluation Loop - This loop is either paused by the user by no action or it is continued by the Services Construct.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 tooltip="Donald Norman"/>
              </a:rPr>
              <a:t>Norman, Donald</a:t>
            </a:r>
            <a:r>
              <a:rPr lang="en-US" dirty="0" smtClean="0"/>
              <a:t> (1988). "Preface to the 2002 Edition". </a:t>
            </a:r>
            <a:r>
              <a:rPr lang="en-US" i="1" dirty="0" smtClean="0"/>
              <a:t>The Design of Everyday Things</a:t>
            </a:r>
            <a:r>
              <a:rPr lang="en-US" dirty="0" smtClean="0"/>
              <a:t>. New York: </a:t>
            </a:r>
            <a:r>
              <a:rPr lang="en-US" dirty="0" smtClean="0">
                <a:hlinkClick r:id="rId4" tooltip="Basic Books"/>
              </a:rPr>
              <a:t>Basic Books</a:t>
            </a:r>
            <a:r>
              <a:rPr lang="en-US" dirty="0" smtClean="0"/>
              <a:t>. </a:t>
            </a:r>
            <a:r>
              <a:rPr lang="en-US" dirty="0" smtClean="0">
                <a:hlinkClick r:id="rId5" tooltip="International Standard Book Number"/>
              </a:rPr>
              <a:t>ISBN</a:t>
            </a:r>
            <a:r>
              <a:rPr lang="en-US" dirty="0" smtClean="0"/>
              <a:t> </a:t>
            </a:r>
            <a:r>
              <a:rPr lang="en-US" dirty="0" smtClean="0">
                <a:hlinkClick r:id="rId6" tooltip="Special:BookSources/978-0-465-06710-7"/>
              </a:rPr>
              <a:t>978-0-465-06710-7</a:t>
            </a:r>
            <a:r>
              <a:rPr lang="en-US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589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</a:t>
            </a:r>
            <a:r>
              <a:rPr lang="de-DE" baseline="0"/>
              <a:t> this is metaphor in the context of our interaction design process. everything should be built on metaphor.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3A073-D8C2-4133-A67E-A828A6A31404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298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468560" y="476672"/>
            <a:ext cx="9951777" cy="3789178"/>
          </a:xfrm>
          <a:prstGeom prst="rect">
            <a:avLst/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528" y="1058584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Talk Title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940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92830"/>
            <a:ext cx="7772400" cy="1362074"/>
          </a:xfrm>
        </p:spPr>
        <p:txBody>
          <a:bodyPr anchor="t"/>
          <a:lstStyle>
            <a:lvl1pPr algn="ctr">
              <a:defRPr sz="4000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909053"/>
            <a:ext cx="77724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effectLst>
                  <a:reflection blurRad="6350" stA="55000" endA="300" endPos="22000" dir="5400000" sy="-100000" algn="bl" rotWithShape="0"/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Chapter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6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2"/>
            <a:ext cx="6081935" cy="1362074"/>
          </a:xfrm>
        </p:spPr>
        <p:txBody>
          <a:bodyPr anchor="t"/>
          <a:lstStyle>
            <a:lvl1pPr algn="l">
              <a:defRPr sz="4000" b="1" cap="all">
                <a:effectLst>
                  <a:reflection blurRad="6350" stA="55000" endA="300" endPos="23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608193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164388" y="3141133"/>
            <a:ext cx="1584076" cy="1920048"/>
          </a:xfrm>
          <a:effectLst>
            <a:reflection blurRad="6350" stA="50000" endA="300" endPos="55000" dir="5400000" sy="-100000" algn="bl" rotWithShape="0"/>
          </a:effectLst>
          <a:scene3d>
            <a:camera prst="isometricLeftDown"/>
            <a:lightRig rig="threePt" dir="t"/>
          </a:scene3d>
        </p:spPr>
        <p:txBody>
          <a:bodyPr/>
          <a:lstStyle>
            <a:lvl1pPr>
              <a:defRPr/>
            </a:lvl1pPr>
          </a:lstStyle>
          <a:p>
            <a:r>
              <a:rPr lang="de-AT" dirty="0" smtClean="0"/>
              <a:t>Teaser Picture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4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622300" indent="0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44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69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9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03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2C3F-4840-460C-ADF2-7005A7FA888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4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iandra GD" pitchFamily="34" charset="0"/>
          <a:ea typeface="+mj-ea"/>
          <a:cs typeface="Narkisim" pitchFamily="34" charset="-79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563" indent="0" algn="l" defTabSz="3600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0" algn="l" defTabSz="914400" rtl="0" eaLnBrk="1" latinLnBrk="0" hangingPunct="1">
        <a:spcBef>
          <a:spcPct val="20000"/>
        </a:spcBef>
        <a:spcAft>
          <a:spcPts val="600"/>
        </a:spcAft>
        <a:buClr>
          <a:srgbClr val="00ACDC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inotspalette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hjschulz.net" TargetMode="External"/><Relationship Id="rId2" Type="http://schemas.openxmlformats.org/officeDocument/2006/relationships/hyperlink" Target="mailto:tatiana.von.landesberger@gris.tu-darmstadt.d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do@minik.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Opening the Black Box of Interaction in Visualization</a:t>
            </a:r>
            <a:endParaRPr lang="en-US" dirty="0"/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107504" y="2703072"/>
            <a:ext cx="9036496" cy="64807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Hans-Jörg Schulz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, Tatiana v. Landesberger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</a:t>
            </a:r>
            <a:r>
              <a:rPr lang="en-US" sz="2800" dirty="0" err="1" smtClean="0"/>
              <a:t>Dominikus</a:t>
            </a:r>
            <a:r>
              <a:rPr lang="en-US" sz="2800" dirty="0" smtClean="0"/>
              <a:t> Baur</a:t>
            </a:r>
            <a:r>
              <a:rPr lang="en-US" sz="2800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5799416"/>
            <a:ext cx="4015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en-US" baseline="0" dirty="0" err="1" smtClean="0"/>
              <a:t>Fraunhofer</a:t>
            </a:r>
            <a:r>
              <a:rPr lang="en-US" baseline="0" dirty="0" smtClean="0"/>
              <a:t> IGD, Rostock, Germany </a:t>
            </a:r>
          </a:p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de-DE" dirty="0" smtClean="0"/>
              <a:t>TU Darmstadt, Darmstadt, Germany</a:t>
            </a:r>
          </a:p>
          <a:p>
            <a:pPr marL="457200" indent="-457200">
              <a:buFont typeface="+mj-lt"/>
              <a:buAutoNum type="arabicPeriod"/>
              <a:tabLst>
                <a:tab pos="182563" algn="l"/>
              </a:tabLst>
            </a:pPr>
            <a:r>
              <a:rPr lang="de-DE" baseline="0" dirty="0" smtClean="0"/>
              <a:t>Dominikus</a:t>
            </a:r>
            <a:r>
              <a:rPr lang="de-DE" dirty="0" smtClean="0"/>
              <a:t> Baur </a:t>
            </a:r>
            <a:r>
              <a:rPr lang="de-DE" dirty="0" err="1" smtClean="0"/>
              <a:t>Interfacery</a:t>
            </a:r>
            <a:endParaRPr lang="en-US" baseline="0" dirty="0"/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179512" y="3351144"/>
            <a:ext cx="8064822" cy="64807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accent1"/>
                </a:solidFill>
              </a:rPr>
              <a:t>VIS Tutorial 2014</a:t>
            </a:r>
            <a:endParaRPr lang="en-US" dirty="0"/>
          </a:p>
        </p:txBody>
      </p:sp>
      <p:pic>
        <p:nvPicPr>
          <p:cNvPr id="3" name="Picture 2" descr="https://upload.wikimedia.org/wikipedia/de/thumb/archive/2/24/20131029181216%21TU_Darmstadt_Logo.svg/500px-TU_Darmstadt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3225" y="4365104"/>
            <a:ext cx="3168352" cy="12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715" y="4725144"/>
            <a:ext cx="645091" cy="640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05301" y="4751887"/>
            <a:ext cx="3119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D       .MINIK.US</a:t>
            </a:r>
            <a:endParaRPr lang="en-US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4" y="4625174"/>
            <a:ext cx="306019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Challenge #3: How to Model Undirected, Explorative Processes?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1520" y="1600201"/>
            <a:ext cx="8784976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Shown approaches work well for rather linear, streamlined processes.</a:t>
            </a:r>
          </a:p>
          <a:p>
            <a:r>
              <a:rPr lang="en-US" sz="2800" dirty="0" smtClean="0"/>
              <a:t>        -&gt; the more flexibility is incorporated, the more effort</a:t>
            </a:r>
            <a:br>
              <a:rPr lang="en-US" sz="2800" dirty="0" smtClean="0"/>
            </a:br>
            <a:r>
              <a:rPr lang="en-US" sz="2800" dirty="0" smtClean="0"/>
              <a:t>             is required and the less expressive it becomes</a:t>
            </a:r>
          </a:p>
          <a:p>
            <a:endParaRPr lang="en-US" sz="1000" dirty="0" smtClean="0"/>
          </a:p>
          <a:p>
            <a:r>
              <a:rPr lang="en-US" sz="2800" b="1" dirty="0" smtClean="0"/>
              <a:t>Possible solution: Declarative approaches </a:t>
            </a:r>
            <a:r>
              <a:rPr lang="en-US" sz="2800" dirty="0" smtClean="0"/>
              <a:t>that do not define permissible actions, but permissible states through constraints &amp; artifacts</a:t>
            </a:r>
          </a:p>
          <a:p>
            <a:r>
              <a:rPr lang="en-US" sz="2200" dirty="0" smtClean="0"/>
              <a:t>-&gt; see [</a:t>
            </a:r>
            <a:r>
              <a:rPr lang="en-US" sz="2200" dirty="0" err="1" smtClean="0"/>
              <a:t>Pesic</a:t>
            </a:r>
            <a:r>
              <a:rPr lang="en-US" sz="2200" dirty="0" smtClean="0"/>
              <a:t> et al. 2007] </a:t>
            </a:r>
            <a:br>
              <a:rPr lang="en-US" sz="2200" dirty="0" smtClean="0"/>
            </a:br>
            <a:r>
              <a:rPr lang="en-US" sz="2200" dirty="0" smtClean="0"/>
              <a:t>          – DECLARE: Full Support for Loosely-Structured Processes</a:t>
            </a:r>
            <a:br>
              <a:rPr lang="en-US" sz="2200" dirty="0" smtClean="0"/>
            </a:br>
            <a:r>
              <a:rPr lang="en-US" sz="2200" dirty="0" smtClean="0"/>
              <a:t> or [</a:t>
            </a:r>
            <a:r>
              <a:rPr lang="en-US" sz="2200" dirty="0" err="1" smtClean="0"/>
              <a:t>v.d.Aalst</a:t>
            </a:r>
            <a:r>
              <a:rPr lang="en-US" sz="2200" dirty="0" smtClean="0"/>
              <a:t> et al. 2009]</a:t>
            </a:r>
            <a:br>
              <a:rPr lang="en-US" sz="2200" dirty="0" smtClean="0"/>
            </a:br>
            <a:r>
              <a:rPr lang="en-US" sz="2200" dirty="0" smtClean="0"/>
              <a:t>           – Declarative workflows: Balancing between flexibility and support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Management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r>
              <a:rPr lang="de-DE" sz="2800" dirty="0" err="1" smtClean="0"/>
              <a:t>Three</a:t>
            </a:r>
            <a:r>
              <a:rPr lang="de-DE" sz="2800" dirty="0" smtClean="0"/>
              <a:t> </a:t>
            </a:r>
            <a:r>
              <a:rPr lang="de-DE" sz="2800" dirty="0" err="1" smtClean="0"/>
              <a:t>aspects</a:t>
            </a:r>
            <a:r>
              <a:rPr lang="de-DE" sz="2800" dirty="0" smtClean="0"/>
              <a:t>:</a:t>
            </a:r>
          </a:p>
          <a:p>
            <a:pPr marL="1136650" lvl="3" indent="-514350">
              <a:buFont typeface="+mj-lt"/>
              <a:buAutoNum type="arabicPeriod"/>
            </a:pPr>
            <a:r>
              <a:rPr lang="de-DE" sz="2800" dirty="0" smtClean="0"/>
              <a:t>Recording </a:t>
            </a:r>
            <a:r>
              <a:rPr lang="de-DE" sz="2800" dirty="0" err="1" smtClean="0"/>
              <a:t>history</a:t>
            </a:r>
            <a:r>
              <a:rPr lang="de-DE" sz="2800" dirty="0" smtClean="0"/>
              <a:t> (</a:t>
            </a:r>
            <a:r>
              <a:rPr lang="de-DE" sz="2800" i="1" dirty="0" err="1" smtClean="0"/>
              <a:t>logging</a:t>
            </a:r>
            <a:r>
              <a:rPr lang="de-DE" sz="2800" dirty="0" smtClean="0"/>
              <a:t>)</a:t>
            </a:r>
          </a:p>
          <a:p>
            <a:pPr marL="1136650" lvl="3" indent="-514350">
              <a:buFont typeface="+mj-lt"/>
              <a:buAutoNum type="arabicPeriod"/>
            </a:pPr>
            <a:r>
              <a:rPr lang="de-DE" sz="2800" dirty="0" err="1" smtClean="0"/>
              <a:t>Utilizing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current</a:t>
            </a:r>
            <a:r>
              <a:rPr lang="de-DE" sz="2800" dirty="0" smtClean="0"/>
              <a:t> </a:t>
            </a:r>
            <a:r>
              <a:rPr lang="de-DE" sz="2800" dirty="0" err="1" smtClean="0"/>
              <a:t>history</a:t>
            </a:r>
            <a:r>
              <a:rPr lang="de-DE" sz="2800" dirty="0" smtClean="0"/>
              <a:t> (</a:t>
            </a:r>
            <a:r>
              <a:rPr lang="de-DE" sz="2800" i="1" dirty="0" err="1" smtClean="0"/>
              <a:t>undo</a:t>
            </a:r>
            <a:r>
              <a:rPr lang="de-DE" sz="2800" i="1" dirty="0" smtClean="0"/>
              <a:t>/</a:t>
            </a:r>
            <a:r>
              <a:rPr lang="de-DE" sz="2800" i="1" dirty="0" err="1" smtClean="0"/>
              <a:t>redo</a:t>
            </a:r>
            <a:r>
              <a:rPr lang="de-DE" sz="2800" dirty="0" smtClean="0"/>
              <a:t>)</a:t>
            </a:r>
          </a:p>
          <a:p>
            <a:pPr marL="1136650" lvl="3" indent="-514350">
              <a:buFont typeface="+mj-lt"/>
              <a:buAutoNum type="arabicPeriod"/>
            </a:pPr>
            <a:r>
              <a:rPr lang="de-DE" sz="2800" dirty="0" err="1" smtClean="0"/>
              <a:t>Utilizing</a:t>
            </a:r>
            <a:r>
              <a:rPr lang="de-DE" sz="2800" dirty="0" smtClean="0"/>
              <a:t> a </a:t>
            </a:r>
            <a:r>
              <a:rPr lang="de-DE" sz="2800" dirty="0" err="1" smtClean="0"/>
              <a:t>collection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histories</a:t>
            </a:r>
            <a:r>
              <a:rPr lang="de-DE" sz="2800" dirty="0" smtClean="0"/>
              <a:t> (</a:t>
            </a:r>
            <a:r>
              <a:rPr lang="de-DE" sz="2800" i="1" dirty="0" err="1" smtClean="0"/>
              <a:t>guidance</a:t>
            </a:r>
            <a:r>
              <a:rPr lang="de-DE" sz="2800" dirty="0" smtClean="0"/>
              <a:t>)</a:t>
            </a:r>
          </a:p>
          <a:p>
            <a:endParaRPr lang="de-DE" sz="2800" dirty="0"/>
          </a:p>
          <a:p>
            <a:r>
              <a:rPr lang="de-DE" sz="2800" dirty="0" err="1" smtClean="0"/>
              <a:t>Principal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: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agreed</a:t>
            </a:r>
            <a:r>
              <a:rPr lang="de-DE" sz="2800" dirty="0" smtClean="0"/>
              <a:t>-upon </a:t>
            </a:r>
            <a:r>
              <a:rPr lang="de-DE" sz="2800" dirty="0" err="1" smtClean="0"/>
              <a:t>way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store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share</a:t>
            </a:r>
            <a:r>
              <a:rPr lang="de-DE" sz="2800" dirty="0" smtClean="0"/>
              <a:t> </a:t>
            </a:r>
            <a:r>
              <a:rPr lang="de-DE" sz="2800" dirty="0" err="1" smtClean="0"/>
              <a:t>histories</a:t>
            </a:r>
            <a:r>
              <a:rPr lang="de-DE" sz="2800" dirty="0" smtClean="0"/>
              <a:t>/</a:t>
            </a:r>
            <a:r>
              <a:rPr lang="de-DE" sz="2800" dirty="0" err="1" smtClean="0"/>
              <a:t>provenance</a:t>
            </a:r>
            <a:r>
              <a:rPr lang="de-DE" sz="2800" dirty="0" smtClean="0"/>
              <a:t> </a:t>
            </a:r>
            <a:r>
              <a:rPr lang="de-DE" sz="2800" dirty="0" err="1" smtClean="0"/>
              <a:t>information</a:t>
            </a:r>
            <a:r>
              <a:rPr lang="de-DE" sz="2800" dirty="0" smtClean="0"/>
              <a:t>!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512" y="274637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Challenge #4: Storing Histories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8112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Possible Solution: Embedding History in Visual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PNG standard allows for defining and including custom data chunks. -&gt; Make each exported screenshot from a “provenance-enabled” vis tool include its visualization history.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pic>
        <p:nvPicPr>
          <p:cNvPr id="1026" name="Picture 2" descr="256x2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5415" y="558422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your OS, browser, and image processing app sees</a:t>
            </a:r>
            <a:endParaRPr lang="en-US" dirty="0"/>
          </a:p>
        </p:txBody>
      </p:sp>
      <p:pic>
        <p:nvPicPr>
          <p:cNvPr id="9" name="Picture 2" descr="256x25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9" t="39408" r="11297" b="10592"/>
          <a:stretch/>
        </p:blipFill>
        <p:spPr bwMode="auto">
          <a:xfrm>
            <a:off x="7549860" y="4715600"/>
            <a:ext cx="948856" cy="76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218199" y="4715600"/>
            <a:ext cx="575763" cy="741614"/>
            <a:chOff x="6084469" y="4714025"/>
            <a:chExt cx="575763" cy="741614"/>
          </a:xfrm>
        </p:grpSpPr>
        <p:sp>
          <p:nvSpPr>
            <p:cNvPr id="11" name="Flowchart: Process 10"/>
            <p:cNvSpPr/>
            <p:nvPr/>
          </p:nvSpPr>
          <p:spPr>
            <a:xfrm>
              <a:off x="6096591" y="5284274"/>
              <a:ext cx="186350" cy="17136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6444208" y="4993658"/>
              <a:ext cx="216024" cy="21059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084469" y="4714025"/>
              <a:ext cx="210595" cy="2105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Elbow Connector 13"/>
            <p:cNvCxnSpPr>
              <a:stCxn id="13" idx="6"/>
              <a:endCxn id="12" idx="0"/>
            </p:cNvCxnSpPr>
            <p:nvPr/>
          </p:nvCxnSpPr>
          <p:spPr>
            <a:xfrm>
              <a:off x="6295064" y="4819323"/>
              <a:ext cx="257156" cy="1743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2" idx="2"/>
              <a:endCxn id="11" idx="3"/>
            </p:cNvCxnSpPr>
            <p:nvPr/>
          </p:nvCxnSpPr>
          <p:spPr>
            <a:xfrm rot="5400000">
              <a:off x="6334729" y="5152466"/>
              <a:ext cx="165704" cy="2692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4"/>
              <a:endCxn id="11" idx="0"/>
            </p:cNvCxnSpPr>
            <p:nvPr/>
          </p:nvCxnSpPr>
          <p:spPr>
            <a:xfrm flipH="1">
              <a:off x="6189766" y="4924620"/>
              <a:ext cx="1" cy="3596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790905" y="5742620"/>
            <a:ext cx="374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“provenance-enabled” tools see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909768" y="4608660"/>
            <a:ext cx="670343" cy="91978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URI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5776007" y="4960385"/>
            <a:ext cx="308161" cy="326938"/>
          </a:xfrm>
          <a:prstGeom prst="plus">
            <a:avLst>
              <a:gd name="adj" fmla="val 3972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7048474" y="5018556"/>
            <a:ext cx="432048" cy="210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77743" y="4647249"/>
            <a:ext cx="941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VS.</a:t>
            </a:r>
            <a:endParaRPr lang="en-US" sz="40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4722592" y="4149080"/>
            <a:ext cx="3926716" cy="1512168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256x25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 t="8681" r="29340" b="66673"/>
          <a:stretch/>
        </p:blipFill>
        <p:spPr bwMode="auto">
          <a:xfrm>
            <a:off x="4525725" y="4220244"/>
            <a:ext cx="76808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2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 animBg="1"/>
      <p:bldP spid="20" grpId="0" animBg="1"/>
      <p:bldP spid="4" grpId="0" animBg="1"/>
      <p:bldP spid="1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467544" y="6381328"/>
            <a:ext cx="6984776" cy="3401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0" y="-14400"/>
            <a:ext cx="9252520" cy="1938992"/>
          </a:xfrm>
          <a:custGeom>
            <a:avLst/>
            <a:gdLst>
              <a:gd name="connsiteX0" fmla="*/ 0 w 5544616"/>
              <a:gd name="connsiteY0" fmla="*/ 0 h 523220"/>
              <a:gd name="connsiteX1" fmla="*/ 5544616 w 5544616"/>
              <a:gd name="connsiteY1" fmla="*/ 0 h 523220"/>
              <a:gd name="connsiteX2" fmla="*/ 5544616 w 5544616"/>
              <a:gd name="connsiteY2" fmla="*/ 523220 h 523220"/>
              <a:gd name="connsiteX3" fmla="*/ 0 w 5544616"/>
              <a:gd name="connsiteY3" fmla="*/ 523220 h 523220"/>
              <a:gd name="connsiteX4" fmla="*/ 0 w 5544616"/>
              <a:gd name="connsiteY4" fmla="*/ 0 h 523220"/>
              <a:gd name="connsiteX0" fmla="*/ 0 w 5544616"/>
              <a:gd name="connsiteY0" fmla="*/ 0 h 524634"/>
              <a:gd name="connsiteX1" fmla="*/ 5544616 w 5544616"/>
              <a:gd name="connsiteY1" fmla="*/ 0 h 524634"/>
              <a:gd name="connsiteX2" fmla="*/ 5544616 w 5544616"/>
              <a:gd name="connsiteY2" fmla="*/ 523220 h 524634"/>
              <a:gd name="connsiteX3" fmla="*/ 2836851 w 5544616"/>
              <a:gd name="connsiteY3" fmla="*/ 524634 h 524634"/>
              <a:gd name="connsiteX4" fmla="*/ 0 w 5544616"/>
              <a:gd name="connsiteY4" fmla="*/ 523220 h 524634"/>
              <a:gd name="connsiteX5" fmla="*/ 0 w 5544616"/>
              <a:gd name="connsiteY5" fmla="*/ 0 h 524634"/>
              <a:gd name="connsiteX0" fmla="*/ 0 w 5544616"/>
              <a:gd name="connsiteY0" fmla="*/ 0 h 881839"/>
              <a:gd name="connsiteX1" fmla="*/ 5544616 w 5544616"/>
              <a:gd name="connsiteY1" fmla="*/ 0 h 881839"/>
              <a:gd name="connsiteX2" fmla="*/ 5544616 w 5544616"/>
              <a:gd name="connsiteY2" fmla="*/ 523220 h 881839"/>
              <a:gd name="connsiteX3" fmla="*/ 2797166 w 5544616"/>
              <a:gd name="connsiteY3" fmla="*/ 881839 h 881839"/>
              <a:gd name="connsiteX4" fmla="*/ 0 w 5544616"/>
              <a:gd name="connsiteY4" fmla="*/ 523220 h 881839"/>
              <a:gd name="connsiteX5" fmla="*/ 0 w 5544616"/>
              <a:gd name="connsiteY5" fmla="*/ 0 h 88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4616" h="881839">
                <a:moveTo>
                  <a:pt x="0" y="0"/>
                </a:moveTo>
                <a:lnTo>
                  <a:pt x="5544616" y="0"/>
                </a:lnTo>
                <a:lnTo>
                  <a:pt x="5544616" y="523220"/>
                </a:lnTo>
                <a:lnTo>
                  <a:pt x="2797166" y="881839"/>
                </a:lnTo>
                <a:lnTo>
                  <a:pt x="0" y="523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4000">
              <a:solidFill>
                <a:schemeClr val="bg1"/>
              </a:solidFill>
              <a:latin typeface="Nunito"/>
              <a:cs typeface="Nunito"/>
            </a:endParaRPr>
          </a:p>
          <a:p>
            <a:pPr algn="ctr"/>
            <a:r>
              <a:rPr lang="de-DE" sz="4000">
                <a:solidFill>
                  <a:schemeClr val="bg1"/>
                </a:solidFill>
                <a:latin typeface="Nunito"/>
                <a:cs typeface="Nunito"/>
              </a:rPr>
              <a:t>GOAL</a:t>
            </a:r>
          </a:p>
          <a:p>
            <a:pPr algn="ctr"/>
            <a:endParaRPr lang="de-DE" sz="4000">
              <a:solidFill>
                <a:schemeClr val="bg1"/>
              </a:solidFill>
              <a:latin typeface="Nunito"/>
              <a:cs typeface="Nunit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-36512" y="5805264"/>
            <a:ext cx="9289032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000">
                <a:solidFill>
                  <a:schemeClr val="bg1"/>
                </a:solidFill>
                <a:latin typeface="Nunito"/>
                <a:cs typeface="Nunito"/>
              </a:rPr>
              <a:t>METAPHOR</a:t>
            </a:r>
          </a:p>
          <a:p>
            <a:pPr algn="ctr"/>
            <a:endParaRPr lang="de-DE" sz="4000">
              <a:solidFill>
                <a:schemeClr val="bg1"/>
              </a:solidFill>
              <a:latin typeface="Nunito"/>
              <a:cs typeface="Nunito"/>
            </a:endParaRPr>
          </a:p>
        </p:txBody>
      </p:sp>
      <p:grpSp>
        <p:nvGrpSpPr>
          <p:cNvPr id="12" name="Gruppierung 11"/>
          <p:cNvGrpSpPr/>
          <p:nvPr/>
        </p:nvGrpSpPr>
        <p:grpSpPr>
          <a:xfrm>
            <a:off x="1979712" y="1240909"/>
            <a:ext cx="4896544" cy="4708371"/>
            <a:chOff x="2266247" y="1412776"/>
            <a:chExt cx="3698494" cy="3528392"/>
          </a:xfrm>
        </p:grpSpPr>
        <p:sp>
          <p:nvSpPr>
            <p:cNvPr id="11" name="Oval 10"/>
            <p:cNvSpPr/>
            <p:nvPr/>
          </p:nvSpPr>
          <p:spPr>
            <a:xfrm>
              <a:off x="2411760" y="1412776"/>
              <a:ext cx="3528392" cy="3528392"/>
            </a:xfrm>
            <a:prstGeom prst="ellipse">
              <a:avLst/>
            </a:prstGeom>
            <a:ln w="3175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6247" y="2708920"/>
              <a:ext cx="1820194" cy="1089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>
                  <a:latin typeface="Nunito"/>
                  <a:cs typeface="Nunito"/>
                </a:rPr>
                <a:t>Data</a:t>
              </a:r>
            </a:p>
            <a:p>
              <a:pPr algn="ctr"/>
              <a:r>
                <a:rPr lang="de-DE" sz="2400">
                  <a:latin typeface="Nunito"/>
                  <a:cs typeface="Nunito"/>
                </a:rPr>
                <a:t>Presentation</a:t>
              </a:r>
            </a:p>
            <a:p>
              <a:pPr algn="ctr"/>
              <a:r>
                <a:rPr lang="de-DE" sz="2400">
                  <a:latin typeface="Nunito"/>
                  <a:cs typeface="Nunito"/>
                </a:rPr>
                <a:t>Architecture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632764" y="1851652"/>
              <a:ext cx="2331977" cy="1089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>
                  <a:latin typeface="Nunito"/>
                  <a:cs typeface="Nunito"/>
                </a:rPr>
                <a:t>Visual</a:t>
              </a:r>
            </a:p>
            <a:p>
              <a:pPr algn="ctr"/>
              <a:r>
                <a:rPr lang="de-DE" sz="2400">
                  <a:latin typeface="Nunito"/>
                  <a:cs typeface="Nunito"/>
                </a:rPr>
                <a:t>Representation / </a:t>
              </a:r>
            </a:p>
            <a:p>
              <a:pPr algn="ctr"/>
              <a:r>
                <a:rPr lang="de-DE" sz="2400">
                  <a:latin typeface="Nunito"/>
                  <a:cs typeface="Nunito"/>
                </a:rPr>
                <a:t>Encoding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110870" y="3789040"/>
              <a:ext cx="1562733" cy="418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>
                  <a:latin typeface="Nunito"/>
                  <a:cs typeface="Nunito"/>
                </a:rPr>
                <a:t>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32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Challenge #5: Specific Metaphors for Interactive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Visualization-specific metaphors aside the rubber sheet</a:t>
            </a:r>
          </a:p>
        </p:txBody>
      </p:sp>
      <p:pic>
        <p:nvPicPr>
          <p:cNvPr id="1026" name="Picture 2" descr="http://www.pinotspalette.com/content/studio/RochesterHills/Images/palette.jpg?v=10022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3768353" cy="278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236" y="2307266"/>
            <a:ext cx="4209863" cy="42316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021288"/>
            <a:ext cx="32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smtClean="0">
                <a:hlinkClick r:id="rId4"/>
              </a:rPr>
              <a:t>http://www.pinotspalette.com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775935" y="421557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Schulz+Hadlak</a:t>
            </a:r>
            <a:r>
              <a:rPr lang="en-US" dirty="0" smtClean="0"/>
              <a:t> (unpublished)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Metaphors: Benefits &amp; </a:t>
            </a:r>
            <a:r>
              <a:rPr lang="en-US" dirty="0" smtClean="0"/>
              <a:t>C</a:t>
            </a:r>
            <a:r>
              <a:rPr lang="en-US" dirty="0" smtClean="0"/>
              <a:t>aveats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Pro:</a:t>
            </a:r>
          </a:p>
          <a:p>
            <a:pPr marL="639763" lvl="1" indent="-457200">
              <a:buFont typeface="Arial"/>
              <a:buChar char="•"/>
            </a:pPr>
            <a:r>
              <a:rPr lang="en-US" dirty="0" smtClean="0"/>
              <a:t>clear entry point</a:t>
            </a:r>
          </a:p>
          <a:p>
            <a:pPr marL="639763" lvl="1" indent="-457200">
              <a:buFont typeface="Arial"/>
              <a:buChar char="•"/>
            </a:pPr>
            <a:r>
              <a:rPr lang="en-US" dirty="0" smtClean="0"/>
              <a:t>solves problems of discoverability and orientation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Con:</a:t>
            </a:r>
          </a:p>
          <a:p>
            <a:pPr marL="639763" lvl="1" indent="-457200">
              <a:buFont typeface="Arial"/>
              <a:buChar char="•"/>
            </a:pPr>
            <a:r>
              <a:rPr lang="en-US" dirty="0" smtClean="0"/>
              <a:t>too strict adherence, lose benefits of digital medium</a:t>
            </a:r>
          </a:p>
          <a:p>
            <a:pPr marL="639763" lvl="1" indent="-457200">
              <a:buFont typeface="Arial"/>
              <a:buChar char="•"/>
            </a:pPr>
            <a:r>
              <a:rPr lang="en-US" dirty="0" smtClean="0"/>
              <a:t>users expectations are created by metaphor</a:t>
            </a:r>
          </a:p>
          <a:p>
            <a:pPr marL="639763" lvl="1" indent="-457200">
              <a:buFont typeface="Arial"/>
              <a:buChar char="•"/>
            </a:pPr>
            <a:endParaRPr lang="en-US" dirty="0" smtClean="0"/>
          </a:p>
          <a:p>
            <a:pPr marL="639763" lvl="1" indent="-457200">
              <a:buFont typeface="Arial"/>
              <a:buChar char="•"/>
            </a:pPr>
            <a:endParaRPr lang="en-US" dirty="0" smtClean="0"/>
          </a:p>
          <a:p>
            <a:pPr marL="639763" lvl="1" indent="-457200">
              <a:buFont typeface="Arial"/>
              <a:buChar char="•"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 Tutorial: Opening the Black Box of Interaction in </a:t>
            </a:r>
            <a:r>
              <a:rPr lang="en-US" dirty="0" smtClean="0"/>
              <a:t>Visualization </a:t>
            </a:r>
            <a:r>
              <a:rPr lang="en-US" dirty="0"/>
              <a:t>– H.-J. </a:t>
            </a:r>
            <a:r>
              <a:rPr lang="en-US" dirty="0" smtClean="0"/>
              <a:t>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Challenge #6: Interaction Vocabulary for new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5615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is the HOVER on touch devices?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What happens when you PINCH a bar chart?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Vocabulary for Physical Navigation?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71" y="3649979"/>
            <a:ext cx="5342857" cy="2523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5807914" y="455150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Lehmann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8520" y="1916832"/>
            <a:ext cx="9001000" cy="2088232"/>
          </a:xfrm>
          <a:prstGeom prst="rect">
            <a:avLst/>
          </a:prstGeom>
          <a:solidFill>
            <a:schemeClr val="bg1">
              <a:lumMod val="95000"/>
              <a:alpha val="74118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800" dirty="0">
              <a:solidFill>
                <a:srgbClr val="86868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Make sure to get</a:t>
            </a:r>
            <a:br>
              <a:rPr lang="en-US" dirty="0" smtClean="0"/>
            </a:br>
            <a:r>
              <a:rPr lang="en-US" dirty="0" smtClean="0"/>
              <a:t>the Tutorial Materials!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435280" cy="4223496"/>
          </a:xfrm>
        </p:spPr>
        <p:txBody>
          <a:bodyPr>
            <a:normAutofit/>
          </a:bodyPr>
          <a:lstStyle/>
          <a:p>
            <a:r>
              <a:rPr lang="en-US" dirty="0" smtClean="0"/>
              <a:t> Download this Slide Deck + the Literature List @</a:t>
            </a:r>
          </a:p>
          <a:p>
            <a:pPr algn="ctr"/>
            <a:r>
              <a:rPr lang="en-US" sz="4800" dirty="0" smtClean="0"/>
              <a:t>http://tinyurl.com/tutorial2014</a:t>
            </a:r>
          </a:p>
          <a:p>
            <a:endParaRPr lang="en-US" dirty="0" smtClean="0"/>
          </a:p>
          <a:p>
            <a:r>
              <a:rPr lang="en-US" dirty="0" smtClean="0"/>
              <a:t>Contact us in case of questions or further ideas!</a:t>
            </a:r>
          </a:p>
          <a:p>
            <a:r>
              <a:rPr lang="en-US" sz="2400" dirty="0" smtClean="0"/>
              <a:t>      Tatiana v. </a:t>
            </a:r>
            <a:r>
              <a:rPr lang="en-US" sz="2400" dirty="0" err="1" smtClean="0"/>
              <a:t>Landesberger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2"/>
              </a:rPr>
              <a:t>ttekusov@gris.tu-darmstadt.de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       </a:t>
            </a:r>
            <a:r>
              <a:rPr lang="en-US" sz="800" dirty="0" smtClean="0"/>
              <a:t> </a:t>
            </a:r>
            <a:r>
              <a:rPr lang="en-US" sz="2400" dirty="0" smtClean="0"/>
              <a:t>Hans-Jörg Schulz: </a:t>
            </a:r>
            <a:r>
              <a:rPr lang="en-US" sz="2400" dirty="0" smtClean="0">
                <a:hlinkClick r:id="rId3"/>
              </a:rPr>
              <a:t>contact@hjschulz.net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                   </a:t>
            </a:r>
            <a:r>
              <a:rPr lang="en-US" sz="2000" dirty="0" smtClean="0"/>
              <a:t> </a:t>
            </a:r>
            <a:r>
              <a:rPr lang="en-US" sz="2400" dirty="0" err="1" smtClean="0"/>
              <a:t>Dominikus</a:t>
            </a:r>
            <a:r>
              <a:rPr lang="en-US" sz="2400" dirty="0" smtClean="0"/>
              <a:t> </a:t>
            </a:r>
            <a:r>
              <a:rPr lang="en-US" sz="2400" dirty="0" err="1" smtClean="0"/>
              <a:t>Baur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do@minik.us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 Tutorial: Opening the Black Box of Interaction in </a:t>
            </a:r>
            <a:r>
              <a:rPr lang="en-US" dirty="0" smtClean="0"/>
              <a:t>Visualization </a:t>
            </a:r>
            <a:r>
              <a:rPr lang="en-US" dirty="0"/>
              <a:t>– H.-J. </a:t>
            </a:r>
            <a:r>
              <a:rPr lang="en-US" dirty="0" smtClean="0"/>
              <a:t>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3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92830"/>
            <a:ext cx="7772400" cy="2760306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Open challenges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VIS Tutorial: Opening the Black Box of Interaction in </a:t>
            </a:r>
            <a:r>
              <a:rPr lang="en-US" dirty="0" smtClean="0"/>
              <a:t>Visualization </a:t>
            </a:r>
            <a:r>
              <a:rPr lang="en-US" dirty="0"/>
              <a:t>– H.-J. </a:t>
            </a:r>
            <a:r>
              <a:rPr lang="en-US" dirty="0" smtClean="0"/>
              <a:t>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40152" y="1606307"/>
            <a:ext cx="2952328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7504" y="1608548"/>
            <a:ext cx="8956496" cy="4606771"/>
            <a:chOff x="187504" y="1774557"/>
            <a:chExt cx="8956496" cy="4606771"/>
          </a:xfrm>
        </p:grpSpPr>
        <p:sp>
          <p:nvSpPr>
            <p:cNvPr id="45" name="TextBox 44"/>
            <p:cNvSpPr txBox="1"/>
            <p:nvPr/>
          </p:nvSpPr>
          <p:spPr>
            <a:xfrm>
              <a:off x="747360" y="5180999"/>
              <a:ext cx="2790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 smtClean="0"/>
                <a:t>INTERACTION VOCABULARY</a:t>
              </a:r>
              <a:endParaRPr lang="en-US" sz="3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34597" y="5175315"/>
              <a:ext cx="27209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dirty="0" smtClean="0"/>
                <a:t>VISUAL VOCABULARY</a:t>
              </a:r>
              <a:endParaRPr lang="en-US" sz="360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87504" y="1774557"/>
              <a:ext cx="8956496" cy="4462755"/>
              <a:chOff x="187504" y="1774557"/>
              <a:chExt cx="8956496" cy="4462755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5198190" y="3386089"/>
                <a:ext cx="1368152" cy="0"/>
              </a:xfrm>
              <a:prstGeom prst="straightConnector1">
                <a:avLst/>
              </a:prstGeom>
              <a:ln w="920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2206905" y="3386089"/>
                <a:ext cx="2991285" cy="3995"/>
              </a:xfrm>
              <a:prstGeom prst="straightConnector1">
                <a:avLst/>
              </a:prstGeom>
              <a:ln w="920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3550626" y="2971096"/>
                <a:ext cx="164756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 smtClean="0"/>
                  <a:t>INPUT</a:t>
                </a:r>
                <a:endParaRPr lang="en-US" sz="3600" dirty="0"/>
              </a:p>
            </p:txBody>
          </p:sp>
          <p:sp>
            <p:nvSpPr>
              <p:cNvPr id="43" name="Left Brace 42"/>
              <p:cNvSpPr/>
              <p:nvPr/>
            </p:nvSpPr>
            <p:spPr>
              <a:xfrm>
                <a:off x="403752" y="5275977"/>
                <a:ext cx="423832" cy="961335"/>
              </a:xfrm>
              <a:prstGeom prst="leftBrace">
                <a:avLst/>
              </a:prstGeom>
              <a:ln w="666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Left Brace 43"/>
              <p:cNvSpPr/>
              <p:nvPr/>
            </p:nvSpPr>
            <p:spPr>
              <a:xfrm rot="10800000">
                <a:off x="3467698" y="5275976"/>
                <a:ext cx="423832" cy="961335"/>
              </a:xfrm>
              <a:prstGeom prst="leftBrace">
                <a:avLst/>
              </a:prstGeom>
              <a:ln w="666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05499" y="1774557"/>
                <a:ext cx="34385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 smtClean="0"/>
                  <a:t>INTERFERENCE</a:t>
                </a:r>
                <a:endParaRPr lang="en-US" sz="3600" dirty="0"/>
              </a:p>
            </p:txBody>
          </p:sp>
          <p:sp>
            <p:nvSpPr>
              <p:cNvPr id="47" name="Lightning Bolt 46"/>
              <p:cNvSpPr/>
              <p:nvPr/>
            </p:nvSpPr>
            <p:spPr>
              <a:xfrm rot="4457104">
                <a:off x="5014042" y="2048053"/>
                <a:ext cx="1208429" cy="936104"/>
              </a:xfrm>
              <a:prstGeom prst="lightningBol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5148064" y="3783003"/>
                <a:ext cx="1368152" cy="0"/>
              </a:xfrm>
              <a:prstGeom prst="straightConnector1">
                <a:avLst/>
              </a:prstGeom>
              <a:ln w="920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2181210" y="3783003"/>
                <a:ext cx="2991285" cy="0"/>
              </a:xfrm>
              <a:prstGeom prst="straightConnector1">
                <a:avLst/>
              </a:prstGeom>
              <a:ln w="920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496190" y="3496712"/>
                <a:ext cx="1795890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 smtClean="0"/>
                  <a:t>OUTPUT</a:t>
                </a:r>
                <a:endParaRPr lang="en-US" sz="3600" dirty="0"/>
              </a:p>
            </p:txBody>
          </p:sp>
          <p:sp>
            <p:nvSpPr>
              <p:cNvPr id="48" name="Down Arrow 47"/>
              <p:cNvSpPr/>
              <p:nvPr/>
            </p:nvSpPr>
            <p:spPr>
              <a:xfrm rot="10800000">
                <a:off x="3705354" y="4109994"/>
                <a:ext cx="720080" cy="1286093"/>
              </a:xfrm>
              <a:prstGeom prst="downArrow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92130" y="4202663"/>
                <a:ext cx="3524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 smtClean="0"/>
                  <a:t>VISUALIZATION</a:t>
                </a:r>
                <a:endParaRPr lang="en-US" sz="36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87504" y="2204864"/>
                <a:ext cx="64008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0" dirty="0">
                    <a:sym typeface="Webdings" panose="05030102010509060703" pitchFamily="18" charset="2"/>
                  </a:rPr>
                  <a:t></a:t>
                </a:r>
                <a:endParaRPr lang="en-US" sz="16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732240" y="2242607"/>
                <a:ext cx="23241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0" dirty="0" smtClean="0">
                    <a:sym typeface="Wingdings"/>
                  </a:rPr>
                  <a:t></a:t>
                </a:r>
                <a:endParaRPr lang="en-US" sz="16000" dirty="0"/>
              </a:p>
            </p:txBody>
          </p:sp>
          <p:sp>
            <p:nvSpPr>
              <p:cNvPr id="21" name="Left Brace 20"/>
              <p:cNvSpPr/>
              <p:nvPr/>
            </p:nvSpPr>
            <p:spPr>
              <a:xfrm>
                <a:off x="4307541" y="5275977"/>
                <a:ext cx="423832" cy="961335"/>
              </a:xfrm>
              <a:prstGeom prst="leftBrace">
                <a:avLst/>
              </a:prstGeom>
              <a:ln w="666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Brace 23"/>
              <p:cNvSpPr/>
              <p:nvPr/>
            </p:nvSpPr>
            <p:spPr>
              <a:xfrm rot="10800000">
                <a:off x="7323914" y="5275976"/>
                <a:ext cx="423832" cy="961335"/>
              </a:xfrm>
              <a:prstGeom prst="leftBrace">
                <a:avLst/>
              </a:prstGeom>
              <a:ln w="666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72095" y="2220780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 smtClean="0"/>
                  <a:t>INPUT DEVICE / UI</a:t>
                </a:r>
                <a:endParaRPr lang="en-US" sz="3600" dirty="0"/>
              </a:p>
            </p:txBody>
          </p:sp>
        </p:grpSp>
      </p:grpSp>
      <p:sp>
        <p:nvSpPr>
          <p:cNvPr id="2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Interaction as Communication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6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sp>
        <p:nvSpPr>
          <p:cNvPr id="27" name="Titl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Challenge #1: Interference</a:t>
            </a:r>
            <a:endParaRPr lang="en-US" dirty="0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323528" y="1600201"/>
            <a:ext cx="871296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0" algn="l" defTabSz="3600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Signals coming too fast: Interruption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Interruption management techniques for Visual Analysis are currently unexplored</a:t>
            </a:r>
            <a:br>
              <a:rPr lang="en-US" sz="3200" dirty="0" smtClean="0"/>
            </a:br>
            <a:r>
              <a:rPr lang="en-US" sz="3200" dirty="0" smtClean="0"/>
              <a:t>(possible Interruptions, Responses, Strategies)</a:t>
            </a:r>
          </a:p>
          <a:p>
            <a:r>
              <a:rPr lang="en-US" dirty="0" smtClean="0"/>
              <a:t>Signals coming too slow: Delay</a:t>
            </a:r>
          </a:p>
          <a:p>
            <a:pPr marL="815975" lvl="2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Progressive Visualization/Visual Analytics</a:t>
            </a:r>
          </a:p>
          <a:p>
            <a:r>
              <a:rPr lang="en-US" dirty="0" smtClean="0"/>
              <a:t>No signals coming at all: Deadlock? -&gt; Timeout?</a:t>
            </a:r>
          </a:p>
        </p:txBody>
      </p:sp>
    </p:spTree>
    <p:extLst>
      <p:ext uri="{BB962C8B-B14F-4D97-AF65-F5344CB8AC3E}">
        <p14:creationId xmlns:p14="http://schemas.microsoft.com/office/powerpoint/2010/main" val="34585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Norman’s Model of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1622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lang="en-US" sz="3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7544" y="2636912"/>
            <a:ext cx="0" cy="25202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155679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 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84368" y="2636912"/>
            <a:ext cx="0" cy="25202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16216" y="5949280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[Norman88]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1560" y="2715885"/>
            <a:ext cx="30963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Establish a goal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(Why?)</a:t>
            </a:r>
          </a:p>
          <a:p>
            <a:endParaRPr lang="en-US" dirty="0" smtClean="0"/>
          </a:p>
          <a:p>
            <a:r>
              <a:rPr lang="en-US" dirty="0" smtClean="0"/>
              <a:t>2. Form intention/identify task          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(What?)</a:t>
            </a:r>
          </a:p>
          <a:p>
            <a:endParaRPr lang="en-US" dirty="0" smtClean="0"/>
          </a:p>
          <a:p>
            <a:r>
              <a:rPr lang="en-US" dirty="0" smtClean="0"/>
              <a:t>3. Specify action sequence 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(How?)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55576" y="21032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ACDC"/>
                </a:solidFill>
              </a:rPr>
              <a:t>EXECUTION</a:t>
            </a:r>
            <a:endParaRPr lang="en-US" sz="2400" b="1" dirty="0">
              <a:solidFill>
                <a:srgbClr val="00ACD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2708920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 Evaluate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outcome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Interpret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system’s state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(What?)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Perceive the state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of the system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(How?)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4128" y="2103239"/>
            <a:ext cx="1808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7904" y="4509120"/>
            <a:ext cx="2324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ym typeface="Wingdings"/>
              </a:rPr>
              <a:t></a:t>
            </a:r>
            <a:endParaRPr lang="en-US" sz="8800" dirty="0"/>
          </a:p>
        </p:txBody>
      </p:sp>
      <p:sp>
        <p:nvSpPr>
          <p:cNvPr id="32" name="Curved Down Arrow 31"/>
          <p:cNvSpPr/>
          <p:nvPr/>
        </p:nvSpPr>
        <p:spPr>
          <a:xfrm flipH="1">
            <a:off x="2843808" y="1771075"/>
            <a:ext cx="2808312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urved Down Arrow 32"/>
          <p:cNvSpPr/>
          <p:nvPr/>
        </p:nvSpPr>
        <p:spPr>
          <a:xfrm rot="10800000" flipH="1">
            <a:off x="2915816" y="5235590"/>
            <a:ext cx="280831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75199" y="3430741"/>
            <a:ext cx="171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Execution/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Evaluation loop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47864" y="5805264"/>
            <a:ext cx="1777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4. Execute action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987824" y="1196752"/>
            <a:ext cx="269131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8.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further action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(compare outcome with goal)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Norman’s Model of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1622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lang="en-US" sz="3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67544" y="2636912"/>
            <a:ext cx="0" cy="25202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155679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 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884368" y="2636912"/>
            <a:ext cx="0" cy="25202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1560" y="2715885"/>
            <a:ext cx="30963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Establish a goal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(Why?)</a:t>
            </a:r>
          </a:p>
          <a:p>
            <a:endParaRPr lang="en-US" dirty="0" smtClean="0"/>
          </a:p>
          <a:p>
            <a:r>
              <a:rPr lang="en-US" dirty="0" smtClean="0"/>
              <a:t>2. Form intention/identify task            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(What?)</a:t>
            </a:r>
          </a:p>
          <a:p>
            <a:endParaRPr lang="en-US" dirty="0" smtClean="0"/>
          </a:p>
          <a:p>
            <a:r>
              <a:rPr lang="en-US" dirty="0" smtClean="0"/>
              <a:t>3. Specify action sequence </a:t>
            </a:r>
            <a:br>
              <a:rPr lang="en-US" dirty="0" smtClean="0"/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(How?)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55576" y="210323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ACDC"/>
                </a:solidFill>
              </a:rPr>
              <a:t>EXECUTION</a:t>
            </a:r>
            <a:endParaRPr lang="en-US" sz="2400" b="1" dirty="0">
              <a:solidFill>
                <a:srgbClr val="00ACD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2708920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 Evaluate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outcome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Interpret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system’s state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(What?)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Perceive the state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of the system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(How?)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4128" y="2103239"/>
            <a:ext cx="1808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2" name="Curved Down Arrow 31"/>
          <p:cNvSpPr/>
          <p:nvPr/>
        </p:nvSpPr>
        <p:spPr>
          <a:xfrm flipH="1">
            <a:off x="2843808" y="1771075"/>
            <a:ext cx="2808312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75199" y="3430741"/>
            <a:ext cx="17168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Execution/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Evaluation loop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7824" y="1196752"/>
            <a:ext cx="269131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8.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further action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(compare outcome with goal)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371" y="5060727"/>
            <a:ext cx="3404220" cy="127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VISUALIZATION</a:t>
            </a:r>
            <a:br>
              <a:rPr lang="de-DE" sz="4000" dirty="0" smtClean="0"/>
            </a:br>
            <a:r>
              <a:rPr lang="de-DE" sz="4000" dirty="0" smtClean="0"/>
              <a:t>PIPELINE</a:t>
            </a:r>
            <a:endParaRPr lang="en-US" sz="4000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235019" y="5346358"/>
            <a:ext cx="1371739" cy="74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CLICKS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6049847" y="5344617"/>
            <a:ext cx="1371739" cy="74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Norman’s Model of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1622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lang="en-US" sz="3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155679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 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956376" y="2204864"/>
            <a:ext cx="0" cy="25202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576" y="174319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ACDC"/>
                </a:solidFill>
              </a:rPr>
              <a:t>EXECUTION</a:t>
            </a:r>
            <a:endParaRPr lang="en-US" sz="2400" b="1" dirty="0">
              <a:solidFill>
                <a:srgbClr val="00ACD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96136" y="2276872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 Evaluate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outcome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Interpret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system’s state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(What?)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Perceive the state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of the system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(How?)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4128" y="1743198"/>
            <a:ext cx="1808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2" name="Curved Down Arrow 31"/>
          <p:cNvSpPr/>
          <p:nvPr/>
        </p:nvSpPr>
        <p:spPr>
          <a:xfrm flipH="1">
            <a:off x="2843808" y="1771075"/>
            <a:ext cx="2808312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87824" y="1196752"/>
            <a:ext cx="269131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8.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Take further action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(compare outcome with goal) 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371" y="5060727"/>
            <a:ext cx="3404220" cy="127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VISUALIZATION</a:t>
            </a:r>
            <a:br>
              <a:rPr lang="de-DE" sz="4000" dirty="0" smtClean="0"/>
            </a:br>
            <a:r>
              <a:rPr lang="de-DE" sz="4000" dirty="0" smtClean="0"/>
              <a:t>PIPELINE</a:t>
            </a:r>
            <a:endParaRPr lang="en-US" sz="4000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pic>
        <p:nvPicPr>
          <p:cNvPr id="3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" y="2126348"/>
            <a:ext cx="4265724" cy="288009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6049847" y="5344617"/>
            <a:ext cx="1371739" cy="748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Challenge #2: Supporting the Evaluation Side of a Visualization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81622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</a:pPr>
            <a:endParaRPr lang="en-US" sz="3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ACDC"/>
              </a:buClr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1556792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sym typeface="Webdings" panose="05030102010509060703" pitchFamily="18" charset="2"/>
              </a:rPr>
              <a:t> </a:t>
            </a: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743199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ACDC"/>
                </a:solidFill>
              </a:rPr>
              <a:t>EXECUTION</a:t>
            </a:r>
            <a:endParaRPr lang="en-US" sz="2400" b="1" dirty="0">
              <a:solidFill>
                <a:srgbClr val="00ACD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24128" y="1816225"/>
            <a:ext cx="1808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2" name="Curved Down Arrow 31"/>
          <p:cNvSpPr/>
          <p:nvPr/>
        </p:nvSpPr>
        <p:spPr>
          <a:xfrm flipH="1">
            <a:off x="2843808" y="1771075"/>
            <a:ext cx="2808312" cy="36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31371" y="5060727"/>
            <a:ext cx="3404220" cy="1278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/>
              <a:t>VISUALIZATION</a:t>
            </a:r>
            <a:br>
              <a:rPr lang="de-DE" sz="4000" dirty="0" smtClean="0"/>
            </a:br>
            <a:r>
              <a:rPr lang="de-DE" sz="4000" dirty="0" smtClean="0"/>
              <a:t>PIPELINE</a:t>
            </a:r>
            <a:endParaRPr lang="en-US" sz="4000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  <p:pic>
        <p:nvPicPr>
          <p:cNvPr id="31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" y="2126348"/>
            <a:ext cx="4265724" cy="288009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7956376" y="2204864"/>
            <a:ext cx="0" cy="25202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6" y="2276872"/>
            <a:ext cx="2088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7. Evaluate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outcome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(Why?)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Interpret the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system’s state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(What?)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5. Perceive the state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of the system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(How?)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2120" y="2204864"/>
            <a:ext cx="2664296" cy="273630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73313" y="2495508"/>
            <a:ext cx="1512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dirty="0" smtClean="0">
                <a:solidFill>
                  <a:srgbClr val="C00000"/>
                </a:solidFill>
              </a:rPr>
              <a:t>?</a:t>
            </a:r>
            <a:endParaRPr lang="en-US" sz="12000" b="1" dirty="0">
              <a:solidFill>
                <a:srgbClr val="C00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572000" y="3201004"/>
            <a:ext cx="1080120" cy="6480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Interaction Models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is modeled?</a:t>
            </a:r>
          </a:p>
          <a:p>
            <a:endParaRPr lang="en-US" sz="100" dirty="0" smtClean="0"/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Extent: Single Action or whole Workflow</a:t>
            </a:r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Granularity: Concrete Events or General Task</a:t>
            </a:r>
          </a:p>
          <a:p>
            <a:pPr marL="1080000"/>
            <a:endParaRPr lang="en-US" sz="900" dirty="0" smtClean="0"/>
          </a:p>
          <a:p>
            <a:r>
              <a:rPr lang="en-US" dirty="0" smtClean="0"/>
              <a:t>How is it modeled?</a:t>
            </a:r>
          </a:p>
          <a:p>
            <a:endParaRPr lang="en-US" sz="100" dirty="0" smtClean="0"/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Diagrammatically: Sequence/Activity Diagram</a:t>
            </a:r>
          </a:p>
          <a:p>
            <a:pPr marL="81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Symbolically: Notations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2C3F-4840-460C-ADF2-7005A7FA888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2"/>
            <a:ext cx="7848872" cy="365125"/>
          </a:xfrm>
        </p:spPr>
        <p:txBody>
          <a:bodyPr/>
          <a:lstStyle/>
          <a:p>
            <a:r>
              <a:rPr lang="en-US" dirty="0" smtClean="0"/>
              <a:t>VIS Tutorial: Opening the Black Box of Interaction in Visualization – H.-J. Schulz, T. v. </a:t>
            </a:r>
            <a:r>
              <a:rPr lang="en-US" dirty="0" err="1" smtClean="0"/>
              <a:t>Landesberger</a:t>
            </a:r>
            <a:r>
              <a:rPr lang="en-US" dirty="0" smtClean="0"/>
              <a:t>, D. </a:t>
            </a:r>
            <a:r>
              <a:rPr lang="en-US" dirty="0" err="1" smtClean="0"/>
              <a:t>Baur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leydo_slide_template_4-3">
  <a:themeElements>
    <a:clrScheme name="Caleydo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A950"/>
      </a:accent1>
      <a:accent2>
        <a:srgbClr val="00B0F0"/>
      </a:accent2>
      <a:accent3>
        <a:srgbClr val="FF66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968</Words>
  <Application>Microsoft Office PowerPoint</Application>
  <PresentationFormat>On-screen Show (4:3)</PresentationFormat>
  <Paragraphs>252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Maiandra GD</vt:lpstr>
      <vt:lpstr>Narkisim</vt:lpstr>
      <vt:lpstr>Nunito</vt:lpstr>
      <vt:lpstr>Webdings</vt:lpstr>
      <vt:lpstr>Wingdings</vt:lpstr>
      <vt:lpstr>caleydo_slide_template_4-3</vt:lpstr>
      <vt:lpstr>Opening the Black Box of Interaction in Visualization</vt:lpstr>
      <vt:lpstr>SUMMARY and Open challenges</vt:lpstr>
      <vt:lpstr>Interaction as Communication</vt:lpstr>
      <vt:lpstr>Open Challenge #1: Interference</vt:lpstr>
      <vt:lpstr>Norman’s Model of Interaction</vt:lpstr>
      <vt:lpstr>Norman’s Model of Interaction</vt:lpstr>
      <vt:lpstr>Norman’s Model of Interaction</vt:lpstr>
      <vt:lpstr>Open Challenge #2: Supporting the Evaluation Side of a Visualization</vt:lpstr>
      <vt:lpstr>Types of Interaction Models</vt:lpstr>
      <vt:lpstr>Open Challenge #3: How to Model Undirected, Explorative Processes? </vt:lpstr>
      <vt:lpstr>History Management</vt:lpstr>
      <vt:lpstr>Open Challenge #4: Storing Histories</vt:lpstr>
      <vt:lpstr>PowerPoint Presentation</vt:lpstr>
      <vt:lpstr>Open Challenge #5: Specific Metaphors for Interactive Visualization</vt:lpstr>
      <vt:lpstr>Metaphors: Benefits &amp; Caveats</vt:lpstr>
      <vt:lpstr>Open Challenge #6: Interaction Vocabulary for new Devices</vt:lpstr>
      <vt:lpstr>Make sure to get the Tutorial Materials!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alexsb</dc:creator>
  <cp:lastModifiedBy>Hans-Jörg Schulz</cp:lastModifiedBy>
  <cp:revision>165</cp:revision>
  <dcterms:created xsi:type="dcterms:W3CDTF">2012-10-02T14:42:17Z</dcterms:created>
  <dcterms:modified xsi:type="dcterms:W3CDTF">2014-11-09T08:48:37Z</dcterms:modified>
</cp:coreProperties>
</file>