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</p:sldMasterIdLst>
  <p:notesMasterIdLst>
    <p:notesMasterId r:id="rId20"/>
  </p:notesMasterIdLst>
  <p:sldIdLst>
    <p:sldId id="256" r:id="rId11"/>
    <p:sldId id="257" r:id="rId12"/>
    <p:sldId id="258" r:id="rId13"/>
    <p:sldId id="259" r:id="rId14"/>
    <p:sldId id="262" r:id="rId15"/>
    <p:sldId id="263" r:id="rId16"/>
    <p:sldId id="275" r:id="rId17"/>
    <p:sldId id="276" r:id="rId18"/>
    <p:sldId id="274" r:id="rId19"/>
  </p:sldIdLst>
  <p:sldSz cx="12192000" cy="6858000"/>
  <p:notesSz cx="6797675" cy="9874250"/>
  <p:embeddedFontLs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Noto Sans" panose="020B0502040504020204" pitchFamily="34" charset="0"/>
      <p:regular r:id="rId25"/>
      <p:bold r:id="rId26"/>
      <p:italic r:id="rId27"/>
      <p:boldItalic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i/7dIEQRqGyue4BDY0G6w9oNQq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font" Target="fonts/font5.fntdata"/><Relationship Id="rId46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font" Target="fonts/font11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7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36562" y="1233487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7" y="93789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57228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52" name="Google Shape;252;p1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p1:notes"/>
          <p:cNvSpPr txBox="1"/>
          <p:nvPr/>
        </p:nvSpPr>
        <p:spPr>
          <a:xfrm>
            <a:off x="3849687" y="93789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3438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9841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4957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2285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0524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7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291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3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395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dt" idx="10"/>
          </p:nvPr>
        </p:nvSpPr>
        <p:spPr>
          <a:xfrm rot="5400000">
            <a:off x="10090150" y="1792287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ftr" idx="11"/>
          </p:nvPr>
        </p:nvSpPr>
        <p:spPr>
          <a:xfrm rot="5400000">
            <a:off x="8960643" y="3226593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sldNum" idx="12"/>
          </p:nvPr>
        </p:nvSpPr>
        <p:spPr>
          <a:xfrm>
            <a:off x="10350500" y="292100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0"/>
          <p:cNvSpPr txBox="1">
            <a:spLocks noGrp="1"/>
          </p:cNvSpPr>
          <p:nvPr>
            <p:ph type="title"/>
          </p:nvPr>
        </p:nvSpPr>
        <p:spPr>
          <a:xfrm rot="5400000">
            <a:off x="6909428" y="2945796"/>
            <a:ext cx="4748589" cy="141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50"/>
          <p:cNvSpPr txBox="1">
            <a:spLocks noGrp="1"/>
          </p:cNvSpPr>
          <p:nvPr>
            <p:ph type="body" idx="1"/>
          </p:nvPr>
        </p:nvSpPr>
        <p:spPr>
          <a:xfrm rot="5400000">
            <a:off x="1904432" y="528990"/>
            <a:ext cx="4748590" cy="6247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47" name="Google Shape;247;p50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50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50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4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6"/>
          <p:cNvSpPr txBox="1"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body" idx="1"/>
          </p:nvPr>
        </p:nvSpPr>
        <p:spPr>
          <a:xfrm>
            <a:off x="5781146" y="1447800"/>
            <a:ext cx="5190065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body" idx="2"/>
          </p:nvPr>
        </p:nvSpPr>
        <p:spPr>
          <a:xfrm>
            <a:off x="1154955" y="2895600"/>
            <a:ext cx="2793158" cy="3129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8"/>
          <p:cNvSpPr txBox="1"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8"/>
          <p:cNvSpPr>
            <a:spLocks noGrp="1"/>
          </p:cNvSpPr>
          <p:nvPr>
            <p:ph type="pic" idx="2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</p:sp>
      <p:sp>
        <p:nvSpPr>
          <p:cNvPr id="87" name="Google Shape;87;p38"/>
          <p:cNvSpPr txBox="1">
            <a:spLocks noGrp="1"/>
          </p:cNvSpPr>
          <p:nvPr>
            <p:ph type="body" idx="1"/>
          </p:nvPr>
        </p:nvSpPr>
        <p:spPr>
          <a:xfrm>
            <a:off x="1154955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8" name="Google Shape;88;p38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8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8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0"/>
          <p:cNvSpPr txBox="1"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0"/>
          <p:cNvSpPr txBox="1">
            <a:spLocks noGrp="1"/>
          </p:cNvSpPr>
          <p:nvPr>
            <p:ph type="body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1" name="Google Shape;111;p40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0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0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2"/>
          <p:cNvSpPr txBox="1"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2"/>
          <p:cNvSpPr txBox="1">
            <a:spLocks noGrp="1"/>
          </p:cNvSpPr>
          <p:nvPr>
            <p:ph type="body" idx="1"/>
          </p:nvPr>
        </p:nvSpPr>
        <p:spPr>
          <a:xfrm>
            <a:off x="1945945" y="3678766"/>
            <a:ext cx="7725772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6" name="Google Shape;136;p42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42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2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2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4"/>
          <p:cNvSpPr txBox="1"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44"/>
          <p:cNvSpPr txBox="1"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44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4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44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6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46"/>
          <p:cNvSpPr txBox="1"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85" name="Google Shape;185;p46"/>
          <p:cNvSpPr txBox="1">
            <a:spLocks noGrp="1"/>
          </p:cNvSpPr>
          <p:nvPr>
            <p:ph type="body" idx="2"/>
          </p:nvPr>
        </p:nvSpPr>
        <p:spPr>
          <a:xfrm>
            <a:off x="1154954" y="3193561"/>
            <a:ext cx="3129168" cy="283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86" name="Google Shape;186;p46"/>
          <p:cNvSpPr txBox="1">
            <a:spLocks noGrp="1"/>
          </p:cNvSpPr>
          <p:nvPr>
            <p:ph type="body" idx="3"/>
          </p:nvPr>
        </p:nvSpPr>
        <p:spPr>
          <a:xfrm>
            <a:off x="4512721" y="2603502"/>
            <a:ext cx="31453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87" name="Google Shape;187;p46"/>
          <p:cNvSpPr txBox="1">
            <a:spLocks noGrp="1"/>
          </p:cNvSpPr>
          <p:nvPr>
            <p:ph type="body" idx="4"/>
          </p:nvPr>
        </p:nvSpPr>
        <p:spPr>
          <a:xfrm>
            <a:off x="4512721" y="3193561"/>
            <a:ext cx="3145380" cy="2833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88" name="Google Shape;188;p46"/>
          <p:cNvSpPr txBox="1">
            <a:spLocks noGrp="1"/>
          </p:cNvSpPr>
          <p:nvPr>
            <p:ph type="body" idx="5"/>
          </p:nvPr>
        </p:nvSpPr>
        <p:spPr>
          <a:xfrm>
            <a:off x="7886700" y="2617299"/>
            <a:ext cx="3161029" cy="576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89" name="Google Shape;189;p46"/>
          <p:cNvSpPr txBox="1">
            <a:spLocks noGrp="1"/>
          </p:cNvSpPr>
          <p:nvPr>
            <p:ph type="body" idx="6"/>
          </p:nvPr>
        </p:nvSpPr>
        <p:spPr>
          <a:xfrm>
            <a:off x="7886700" y="3193561"/>
            <a:ext cx="3164719" cy="2833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90" name="Google Shape;190;p46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46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6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8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48"/>
          <p:cNvSpPr txBox="1"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5" name="Google Shape;215;p48"/>
          <p:cNvSpPr>
            <a:spLocks noGrp="1"/>
          </p:cNvSpPr>
          <p:nvPr>
            <p:ph type="pic" idx="2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</p:sp>
      <p:sp>
        <p:nvSpPr>
          <p:cNvPr id="216" name="Google Shape;216;p48"/>
          <p:cNvSpPr txBox="1">
            <a:spLocks noGrp="1"/>
          </p:cNvSpPr>
          <p:nvPr>
            <p:ph type="body" idx="3"/>
          </p:nvPr>
        </p:nvSpPr>
        <p:spPr>
          <a:xfrm>
            <a:off x="1154953" y="5109107"/>
            <a:ext cx="3050437" cy="917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7" name="Google Shape;217;p48"/>
          <p:cNvSpPr txBox="1">
            <a:spLocks noGrp="1"/>
          </p:cNvSpPr>
          <p:nvPr>
            <p:ph type="body" idx="4"/>
          </p:nvPr>
        </p:nvSpPr>
        <p:spPr>
          <a:xfrm>
            <a:off x="4572537" y="4532846"/>
            <a:ext cx="3046766" cy="651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8" name="Google Shape;218;p48"/>
          <p:cNvSpPr>
            <a:spLocks noGrp="1"/>
          </p:cNvSpPr>
          <p:nvPr>
            <p:ph type="pic" idx="5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</p:sp>
      <p:sp>
        <p:nvSpPr>
          <p:cNvPr id="219" name="Google Shape;219;p48"/>
          <p:cNvSpPr txBox="1">
            <a:spLocks noGrp="1"/>
          </p:cNvSpPr>
          <p:nvPr>
            <p:ph type="body" idx="6"/>
          </p:nvPr>
        </p:nvSpPr>
        <p:spPr>
          <a:xfrm>
            <a:off x="4568865" y="5184002"/>
            <a:ext cx="3050438" cy="843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20" name="Google Shape;220;p48"/>
          <p:cNvSpPr txBox="1">
            <a:spLocks noGrp="1"/>
          </p:cNvSpPr>
          <p:nvPr>
            <p:ph type="body" idx="7"/>
          </p:nvPr>
        </p:nvSpPr>
        <p:spPr>
          <a:xfrm>
            <a:off x="7983434" y="4532847"/>
            <a:ext cx="3050438" cy="65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21" name="Google Shape;221;p48"/>
          <p:cNvSpPr>
            <a:spLocks noGrp="1"/>
          </p:cNvSpPr>
          <p:nvPr>
            <p:ph type="pic" idx="8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</p:sp>
      <p:sp>
        <p:nvSpPr>
          <p:cNvPr id="222" name="Google Shape;222;p48"/>
          <p:cNvSpPr txBox="1">
            <a:spLocks noGrp="1"/>
          </p:cNvSpPr>
          <p:nvPr>
            <p:ph type="body" idx="9"/>
          </p:nvPr>
        </p:nvSpPr>
        <p:spPr>
          <a:xfrm>
            <a:off x="7983434" y="5184001"/>
            <a:ext cx="3050437" cy="843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23" name="Google Shape;223;p48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48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48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1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11" name="Google Shape;11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1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1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1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1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1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dt" idx="10"/>
          </p:nvPr>
        </p:nvSpPr>
        <p:spPr>
          <a:xfrm rot="5400000">
            <a:off x="10090150" y="1792287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ftr" idx="11"/>
          </p:nvPr>
        </p:nvSpPr>
        <p:spPr>
          <a:xfrm rot="5400000">
            <a:off x="8960643" y="3226593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sldNum" idx="12"/>
          </p:nvPr>
        </p:nvSpPr>
        <p:spPr>
          <a:xfrm>
            <a:off x="10350500" y="292100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49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228" name="Google Shape;228;p4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9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9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9"/>
            <p:cNvSpPr/>
            <p:nvPr/>
          </p:nvSpPr>
          <p:spPr>
            <a:xfrm rot="5100000">
              <a:off x="6293383" y="4577532"/>
              <a:ext cx="3300935" cy="441325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9"/>
            <p:cNvSpPr/>
            <p:nvPr/>
          </p:nvSpPr>
          <p:spPr>
            <a:xfrm>
              <a:off x="414338" y="402504"/>
              <a:ext cx="6511925" cy="60540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9"/>
            <p:cNvSpPr/>
            <p:nvPr/>
          </p:nvSpPr>
          <p:spPr>
            <a:xfrm rot="5400000">
              <a:off x="4448488" y="2802490"/>
              <a:ext cx="6054098" cy="1254125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9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4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9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" name="Google Shape;240;p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1" name="Google Shape;241;p49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" name="Google Shape;242;p49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" name="Google Shape;243;p49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3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3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4" name="Google Shape;34;p33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35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43" name="Google Shape;43;p3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35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5"/>
            <p:cNvSpPr/>
            <p:nvPr/>
          </p:nvSpPr>
          <p:spPr>
            <a:xfrm>
              <a:off x="5713413" y="402504"/>
              <a:ext cx="6054725" cy="60540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35"/>
            <p:cNvSpPr/>
            <p:nvPr/>
          </p:nvSpPr>
          <p:spPr>
            <a:xfrm rot="-5700000">
              <a:off x="3140606" y="1825959"/>
              <a:ext cx="3299348" cy="439737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5"/>
            <p:cNvSpPr/>
            <p:nvPr/>
          </p:nvSpPr>
          <p:spPr>
            <a:xfrm rot="-5400000">
              <a:off x="2229163" y="2802490"/>
              <a:ext cx="6054098" cy="1254125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5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3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5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37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68" name="Google Shape;68;p3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7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7"/>
            <p:cNvSpPr/>
            <p:nvPr/>
          </p:nvSpPr>
          <p:spPr>
            <a:xfrm>
              <a:off x="6172200" y="402504"/>
              <a:ext cx="5595938" cy="60540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7"/>
            <p:cNvSpPr/>
            <p:nvPr/>
          </p:nvSpPr>
          <p:spPr>
            <a:xfrm rot="-5400000">
              <a:off x="3295170" y="2801697"/>
              <a:ext cx="6054098" cy="1255712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7"/>
            <p:cNvSpPr/>
            <p:nvPr/>
          </p:nvSpPr>
          <p:spPr>
            <a:xfrm rot="-5700000">
              <a:off x="4203437" y="1825165"/>
              <a:ext cx="3299348" cy="441325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7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3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39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93" name="Google Shape;93;p3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9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9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9"/>
            <p:cNvSpPr/>
            <p:nvPr/>
          </p:nvSpPr>
          <p:spPr>
            <a:xfrm rot="-600000">
              <a:off x="8491538" y="2714271"/>
              <a:ext cx="3298825" cy="441395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9"/>
            <p:cNvSpPr/>
            <p:nvPr/>
          </p:nvSpPr>
          <p:spPr>
            <a:xfrm>
              <a:off x="455613" y="2801598"/>
              <a:ext cx="11277600" cy="3602608"/>
            </a:xfrm>
            <a:custGeom>
              <a:avLst/>
              <a:gdLst/>
              <a:ahLst/>
              <a:cxnLst/>
              <a:rect l="l" t="t" r="r" b="b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9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3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9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Google Shape;105;p39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39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39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41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116" name="Google Shape;116;p4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1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1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1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1"/>
            <p:cNvSpPr/>
            <p:nvPr/>
          </p:nvSpPr>
          <p:spPr>
            <a:xfrm rot="-600000">
              <a:off x="8491538" y="4184529"/>
              <a:ext cx="3298825" cy="441395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1"/>
            <p:cNvSpPr/>
            <p:nvPr/>
          </p:nvSpPr>
          <p:spPr>
            <a:xfrm>
              <a:off x="455613" y="4241688"/>
              <a:ext cx="11277600" cy="233717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1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41"/>
          <p:cNvSpPr txBox="1"/>
          <p:nvPr/>
        </p:nvSpPr>
        <p:spPr>
          <a:xfrm>
            <a:off x="9718675" y="2632075"/>
            <a:ext cx="803275" cy="157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/>
              <a:buNone/>
            </a:pPr>
            <a:r>
              <a:rPr lang="en-US" sz="9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1"/>
          <p:cNvSpPr txBox="1"/>
          <p:nvPr/>
        </p:nvSpPr>
        <p:spPr>
          <a:xfrm>
            <a:off x="898525" y="590550"/>
            <a:ext cx="801687" cy="157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/>
              <a:buNone/>
            </a:pPr>
            <a:r>
              <a:rPr lang="en-US" sz="9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1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4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0" name="Google Shape;130;p41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41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41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43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142" name="Google Shape;142;p4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3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3"/>
            <p:cNvSpPr/>
            <p:nvPr/>
          </p:nvSpPr>
          <p:spPr>
            <a:xfrm rot="-600000">
              <a:off x="8491538" y="4194055"/>
              <a:ext cx="3298825" cy="439808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3"/>
            <p:cNvSpPr/>
            <p:nvPr/>
          </p:nvSpPr>
          <p:spPr>
            <a:xfrm>
              <a:off x="455613" y="4241688"/>
              <a:ext cx="11277600" cy="233717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3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4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3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4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4" name="Google Shape;154;p43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43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43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45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165" name="Google Shape;165;p4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4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5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5"/>
            <p:cNvSpPr/>
            <p:nvPr/>
          </p:nvSpPr>
          <p:spPr>
            <a:xfrm rot="-600000">
              <a:off x="8491538" y="1798139"/>
              <a:ext cx="3298825" cy="439807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5"/>
            <p:cNvSpPr/>
            <p:nvPr/>
          </p:nvSpPr>
          <p:spPr>
            <a:xfrm>
              <a:off x="458788" y="1866411"/>
              <a:ext cx="11277600" cy="4534619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5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4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45"/>
          <p:cNvCxnSpPr/>
          <p:nvPr/>
        </p:nvCxnSpPr>
        <p:spPr>
          <a:xfrm>
            <a:off x="4403725" y="2570162"/>
            <a:ext cx="0" cy="3492500"/>
          </a:xfrm>
          <a:prstGeom prst="straightConnector1">
            <a:avLst/>
          </a:prstGeom>
          <a:noFill/>
          <a:ln w="12700" cap="rnd" cmpd="sng">
            <a:solidFill>
              <a:schemeClr val="accent1">
                <a:alpha val="40392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6" name="Google Shape;176;p45"/>
          <p:cNvCxnSpPr/>
          <p:nvPr/>
        </p:nvCxnSpPr>
        <p:spPr>
          <a:xfrm>
            <a:off x="7772400" y="2570162"/>
            <a:ext cx="0" cy="3492500"/>
          </a:xfrm>
          <a:prstGeom prst="straightConnector1">
            <a:avLst/>
          </a:prstGeom>
          <a:noFill/>
          <a:ln w="12700" cap="rnd" cmpd="sng">
            <a:solidFill>
              <a:schemeClr val="accent1">
                <a:alpha val="40392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7" name="Google Shape;177;p45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Google Shape;178;p4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9" name="Google Shape;179;p45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45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45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47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195" name="Google Shape;195;p4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47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4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4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4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4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47"/>
            <p:cNvSpPr/>
            <p:nvPr/>
          </p:nvSpPr>
          <p:spPr>
            <a:xfrm rot="-600000">
              <a:off x="8491538" y="1798139"/>
              <a:ext cx="3298825" cy="439807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47"/>
            <p:cNvSpPr/>
            <p:nvPr/>
          </p:nvSpPr>
          <p:spPr>
            <a:xfrm>
              <a:off x="458788" y="1866411"/>
              <a:ext cx="11277600" cy="4534619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47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4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p47"/>
          <p:cNvCxnSpPr/>
          <p:nvPr/>
        </p:nvCxnSpPr>
        <p:spPr>
          <a:xfrm>
            <a:off x="4387850" y="2603500"/>
            <a:ext cx="0" cy="3517900"/>
          </a:xfrm>
          <a:prstGeom prst="straightConnector1">
            <a:avLst/>
          </a:prstGeom>
          <a:noFill/>
          <a:ln w="12700" cap="rnd" cmpd="sng">
            <a:solidFill>
              <a:schemeClr val="accent1">
                <a:alpha val="39215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6" name="Google Shape;206;p47"/>
          <p:cNvCxnSpPr/>
          <p:nvPr/>
        </p:nvCxnSpPr>
        <p:spPr>
          <a:xfrm>
            <a:off x="7802562" y="2603500"/>
            <a:ext cx="0" cy="3492500"/>
          </a:xfrm>
          <a:prstGeom prst="straightConnector1">
            <a:avLst/>
          </a:prstGeom>
          <a:noFill/>
          <a:ln w="12700" cap="rnd" cmpd="sng">
            <a:solidFill>
              <a:schemeClr val="accent1">
                <a:alpha val="39215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7" name="Google Shape;207;p47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" name="Google Shape;208;p4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9" name="Google Shape;209;p47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0" name="Google Shape;210;p47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47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"/>
          <p:cNvSpPr txBox="1">
            <a:spLocks noGrp="1"/>
          </p:cNvSpPr>
          <p:nvPr>
            <p:ph type="ctrTitle"/>
          </p:nvPr>
        </p:nvSpPr>
        <p:spPr>
          <a:xfrm>
            <a:off x="4442195" y="2025336"/>
            <a:ext cx="6901963" cy="112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600" dirty="0"/>
              <a:t>Language Translator using Google API</a:t>
            </a:r>
            <a:endParaRPr dirty="0"/>
          </a:p>
        </p:txBody>
      </p:sp>
      <p:sp>
        <p:nvSpPr>
          <p:cNvPr id="256" name="Google Shape;256;p1"/>
          <p:cNvSpPr txBox="1">
            <a:spLocks noGrp="1"/>
          </p:cNvSpPr>
          <p:nvPr>
            <p:ph type="subTitle" idx="1"/>
          </p:nvPr>
        </p:nvSpPr>
        <p:spPr>
          <a:xfrm>
            <a:off x="5316742" y="3351855"/>
            <a:ext cx="6224953" cy="134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800" dirty="0"/>
              <a:t>1CR21CS151    </a:t>
            </a:r>
            <a:r>
              <a:rPr lang="en-IN" sz="2800" dirty="0"/>
              <a:t>Rohan N Karnkoti</a:t>
            </a:r>
            <a:endParaRPr sz="28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800" b="0" i="0" u="none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1CR21CS214    Vismitha 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800" b="0" i="0" u="none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 b="0" i="0" u="none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dirty="0"/>
          </a:p>
        </p:txBody>
      </p:sp>
      <p:pic>
        <p:nvPicPr>
          <p:cNvPr id="257" name="Google Shape;257;p1" descr="C:\Users\Mahesh Kumar Jha\Downloads\CMRIT NEW LOGO-01.png"/>
          <p:cNvPicPr preferRelativeResize="0"/>
          <p:nvPr/>
        </p:nvPicPr>
        <p:blipFill rotWithShape="1">
          <a:blip r:embed="rId3">
            <a:alphaModFix/>
          </a:blip>
          <a:srcRect l="8503" t="4687" r="7038"/>
          <a:stretch/>
        </p:blipFill>
        <p:spPr>
          <a:xfrm>
            <a:off x="779588" y="2115772"/>
            <a:ext cx="3696947" cy="2763287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"/>
          <p:cNvSpPr txBox="1"/>
          <p:nvPr/>
        </p:nvSpPr>
        <p:spPr>
          <a:xfrm>
            <a:off x="869156" y="4742228"/>
            <a:ext cx="5287962" cy="1550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"/>
          <p:cNvSpPr txBox="1"/>
          <p:nvPr/>
        </p:nvSpPr>
        <p:spPr>
          <a:xfrm>
            <a:off x="3513137" y="5973762"/>
            <a:ext cx="51212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E585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DE585"/>
                </a:solidFill>
                <a:latin typeface="arial"/>
                <a:ea typeface="arial"/>
                <a:cs typeface="arial"/>
                <a:sym typeface="arial"/>
              </a:rPr>
              <a:t>Department of Computer Science &amp;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"/>
          <p:cNvSpPr txBox="1"/>
          <p:nvPr/>
        </p:nvSpPr>
        <p:spPr>
          <a:xfrm>
            <a:off x="4264025" y="445199"/>
            <a:ext cx="3149600" cy="88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6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Review - 1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"/>
          <p:cNvSpPr txBox="1"/>
          <p:nvPr/>
        </p:nvSpPr>
        <p:spPr>
          <a:xfrm>
            <a:off x="8647112" y="781050"/>
            <a:ext cx="3149600" cy="88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</a:pPr>
            <a:r>
              <a:rPr lang="en-US" sz="24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 </a:t>
            </a:r>
            <a:r>
              <a:rPr lang="en-US"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24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</a:t>
            </a:r>
            <a:r>
              <a:rPr lang="en-US"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-01-24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"/>
          <p:cNvSpPr txBox="1"/>
          <p:nvPr/>
        </p:nvSpPr>
        <p:spPr>
          <a:xfrm>
            <a:off x="6333193" y="4711918"/>
            <a:ext cx="4945200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E585"/>
              </a:buClr>
              <a:buSzPts val="1800"/>
              <a:buFont typeface="arial"/>
              <a:buNone/>
            </a:pPr>
            <a:r>
              <a:rPr lang="en-US" sz="2800" b="1" i="1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Under the guidance of:</a:t>
            </a:r>
            <a:endParaRPr sz="2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E585"/>
              </a:buClr>
              <a:buSzPts val="1800"/>
              <a:buFont typeface="arial"/>
              <a:buNone/>
            </a:pPr>
            <a:r>
              <a:rPr lang="en-IN" sz="2400" i="1" dirty="0">
                <a:solidFill>
                  <a:schemeClr val="accent1"/>
                </a:solidFill>
                <a:latin typeface="arial"/>
                <a:cs typeface="arial"/>
              </a:rPr>
              <a:t>Mrs. Manjula Subramaniam</a:t>
            </a:r>
            <a:endParaRPr lang="en-US" sz="24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"/>
          <p:cNvSpPr txBox="1">
            <a:spLocks noGrp="1"/>
          </p:cNvSpPr>
          <p:nvPr>
            <p:ph type="ctrTitle"/>
          </p:nvPr>
        </p:nvSpPr>
        <p:spPr>
          <a:xfrm>
            <a:off x="1683171" y="2662440"/>
            <a:ext cx="8825658" cy="1865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400" dirty="0"/>
              <a:t>Language Translator using Google API</a:t>
            </a:r>
            <a:endParaRPr dirty="0"/>
          </a:p>
        </p:txBody>
      </p:sp>
      <p:sp>
        <p:nvSpPr>
          <p:cNvPr id="269" name="Google Shape;269;p2"/>
          <p:cNvSpPr txBox="1">
            <a:spLocks noGrp="1"/>
          </p:cNvSpPr>
          <p:nvPr>
            <p:ph type="subTitle" idx="1"/>
          </p:nvPr>
        </p:nvSpPr>
        <p:spPr>
          <a:xfrm>
            <a:off x="1418724" y="987896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116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lang="en-US" sz="4400" b="1" u="sng" dirty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sz="4400" b="1" u="sng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"/>
          <p:cNvSpPr txBox="1">
            <a:spLocks noGrp="1"/>
          </p:cNvSpPr>
          <p:nvPr>
            <p:ph type="subTitle" idx="1"/>
          </p:nvPr>
        </p:nvSpPr>
        <p:spPr>
          <a:xfrm>
            <a:off x="1494692" y="768088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lang="en-US" sz="3600" b="1" u="sng" dirty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dirty="0"/>
          </a:p>
          <a:p>
            <a:pPr marL="45720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1DC41-930B-742F-441E-DD3C770FF521}"/>
              </a:ext>
            </a:extLst>
          </p:cNvPr>
          <p:cNvSpPr txBox="1"/>
          <p:nvPr/>
        </p:nvSpPr>
        <p:spPr>
          <a:xfrm>
            <a:off x="1494692" y="2229492"/>
            <a:ext cx="992483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lt2"/>
                </a:solidFill>
                <a:latin typeface="Century Gothic"/>
                <a:sym typeface="Century Gothic"/>
              </a:rPr>
              <a:t>Develop a python project which does language translator using Google API. Use any native language</a:t>
            </a:r>
            <a:endParaRPr lang="en-IN" sz="4400" dirty="0">
              <a:solidFill>
                <a:schemeClr val="lt2"/>
              </a:solidFill>
              <a:latin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"/>
          <p:cNvSpPr txBox="1">
            <a:spLocks noGrp="1"/>
          </p:cNvSpPr>
          <p:nvPr>
            <p:ph type="subTitle" idx="1"/>
          </p:nvPr>
        </p:nvSpPr>
        <p:spPr>
          <a:xfrm>
            <a:off x="1234087" y="697748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116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lang="en-US" sz="4000" b="1" i="1">
                <a:solidFill>
                  <a:srgbClr val="D8D8D8"/>
                </a:solidFill>
              </a:rPr>
              <a:t>    </a:t>
            </a:r>
            <a:r>
              <a:rPr lang="en-US" sz="4000" b="1" i="1" u="sng">
                <a:solidFill>
                  <a:srgbClr val="D8D8D8"/>
                </a:solidFill>
              </a:rPr>
              <a:t>DETAILED REQUIREMENTS</a:t>
            </a:r>
            <a:endParaRPr/>
          </a:p>
          <a:p>
            <a:pPr marL="457200" lvl="0" indent="-39116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9EE2E-2621-A162-0BB2-8E26AE9DE1AB}"/>
              </a:ext>
            </a:extLst>
          </p:cNvPr>
          <p:cNvSpPr txBox="1"/>
          <p:nvPr/>
        </p:nvSpPr>
        <p:spPr>
          <a:xfrm>
            <a:off x="1234087" y="2024008"/>
            <a:ext cx="93482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lt2"/>
                </a:solidFill>
                <a:latin typeface="Century Gothic"/>
              </a:rPr>
              <a:t>Knowledge of Python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lt2"/>
                </a:solidFill>
                <a:latin typeface="Century Gothic"/>
              </a:rPr>
              <a:t>Understanding of Google API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lt2"/>
                </a:solidFill>
                <a:latin typeface="Century Gothic"/>
              </a:rPr>
              <a:t>Understanding of </a:t>
            </a:r>
            <a:r>
              <a:rPr lang="en-IN" sz="3600" dirty="0" err="1">
                <a:solidFill>
                  <a:schemeClr val="lt2"/>
                </a:solidFill>
                <a:latin typeface="Century Gothic"/>
              </a:rPr>
              <a:t>tkinter</a:t>
            </a:r>
            <a:r>
              <a:rPr lang="en-IN" sz="3600" dirty="0">
                <a:solidFill>
                  <a:schemeClr val="lt2"/>
                </a:solidFill>
                <a:latin typeface="Century Gothic"/>
              </a:rPr>
              <a:t> library to take in voice input and display output.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lt2"/>
                </a:solidFill>
                <a:latin typeface="Century Gothic"/>
              </a:rPr>
              <a:t>Understanding of googletrans and speech_recognition libraries.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sz="3600" dirty="0">
              <a:solidFill>
                <a:schemeClr val="lt2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"/>
          <p:cNvSpPr txBox="1"/>
          <p:nvPr/>
        </p:nvSpPr>
        <p:spPr>
          <a:xfrm>
            <a:off x="855785" y="997565"/>
            <a:ext cx="10480430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7BBA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</a:pPr>
            <a:r>
              <a:rPr lang="en-US" sz="3200" b="1" i="0" u="sng" strike="noStrike" cap="none" dirty="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SOFTWARE TOOLS USED</a:t>
            </a:r>
            <a:endParaRPr sz="3200" b="1" i="0" u="none" strike="noStrike" cap="none" dirty="0">
              <a:solidFill>
                <a:srgbClr val="7BBA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7BBA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F8C8A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6ABC5-E339-5F60-8737-B9552F274EE5}"/>
              </a:ext>
            </a:extLst>
          </p:cNvPr>
          <p:cNvSpPr txBox="1"/>
          <p:nvPr/>
        </p:nvSpPr>
        <p:spPr>
          <a:xfrm>
            <a:off x="2147299" y="2449126"/>
            <a:ext cx="604120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lt2"/>
                </a:solidFill>
                <a:latin typeface="Century Gothic"/>
              </a:rPr>
              <a:t>Visual Studio Code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lt2"/>
                </a:solidFill>
                <a:latin typeface="Century Gothic"/>
              </a:rPr>
              <a:t>Git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lt2"/>
                </a:solidFill>
                <a:latin typeface="Century Gothic"/>
              </a:rPr>
              <a:t>GitHub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lt2"/>
                </a:solidFill>
                <a:latin typeface="Century Gothic"/>
              </a:rPr>
              <a:t>Python 3.11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lt2"/>
                </a:solidFill>
                <a:latin typeface="Century Gothic"/>
              </a:rPr>
              <a:t>Tkinter library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lt2"/>
                </a:solidFill>
                <a:latin typeface="Century Gothic"/>
              </a:rPr>
              <a:t>Googletrans library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lt2"/>
                </a:solidFill>
                <a:latin typeface="Century Gothic"/>
              </a:rPr>
              <a:t>Speech_recognition library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 dirty="0" err="1">
                <a:solidFill>
                  <a:schemeClr val="lt2"/>
                </a:solidFill>
                <a:latin typeface="Century Gothic"/>
              </a:rPr>
              <a:t>Gtts</a:t>
            </a:r>
            <a:r>
              <a:rPr lang="en-IN" sz="2800" dirty="0">
                <a:solidFill>
                  <a:schemeClr val="lt2"/>
                </a:solidFill>
                <a:latin typeface="Century Gothic"/>
              </a:rPr>
              <a:t>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7"/>
          <p:cNvSpPr txBox="1"/>
          <p:nvPr/>
        </p:nvSpPr>
        <p:spPr>
          <a:xfrm>
            <a:off x="489300" y="292100"/>
            <a:ext cx="112134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 dirty="0">
              <a:solidFill>
                <a:srgbClr val="D8D8D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600"/>
              <a:buFont typeface="Arial"/>
              <a:buNone/>
            </a:pPr>
            <a:r>
              <a:rPr lang="en-US" sz="3600" b="1" i="0" u="sng" strike="noStrike" cap="none" dirty="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PROPOSED SOLUTION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 dirty="0">
              <a:solidFill>
                <a:srgbClr val="7BBA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F8C8A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8A22A-F41C-5B44-52A1-A283079C9172}"/>
              </a:ext>
            </a:extLst>
          </p:cNvPr>
          <p:cNvSpPr txBox="1"/>
          <p:nvPr/>
        </p:nvSpPr>
        <p:spPr>
          <a:xfrm>
            <a:off x="872019" y="1678403"/>
            <a:ext cx="95996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Graphical User Interface (GUI)</a:t>
            </a:r>
            <a:r>
              <a:rPr lang="en-US" sz="2400" i="0" dirty="0">
                <a:solidFill>
                  <a:schemeClr val="bg1"/>
                </a:solidFill>
                <a:effectLst/>
                <a:latin typeface="Söhne"/>
              </a:rPr>
              <a:t>: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Create a basic GUI using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Söhne"/>
              </a:rPr>
              <a:t>tkinter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 with a single button (e.g., microphone symbol) to initiate voice input.</a:t>
            </a: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Voice Input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: Implement voice input using the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Söhne"/>
              </a:rPr>
              <a:t>speech_recognition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 library when the user clicks the microphone button.</a:t>
            </a: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Translation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: Utilize the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Söhne"/>
              </a:rPr>
              <a:t>googletrans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 library to translate the captured voice input into a target language.</a:t>
            </a: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Text-to-Speech Output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: Use the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Söhne"/>
              </a:rPr>
              <a:t>gTTS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 library to convert the translated text into speech for output.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4F4F2-1B98-392D-E808-F0772793ED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F8628-7F8D-A02E-2A64-3E5506F16142}"/>
              </a:ext>
            </a:extLst>
          </p:cNvPr>
          <p:cNvSpPr txBox="1"/>
          <p:nvPr/>
        </p:nvSpPr>
        <p:spPr>
          <a:xfrm>
            <a:off x="805087" y="1592494"/>
            <a:ext cx="1029114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Asynchronous Processing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: Implement threading to ensure the GUI remains responsive during voice capture and translation.</a:t>
            </a: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Error Handling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: Handle potential errors during voice recognition and translation to provide a smooth user experience.</a:t>
            </a: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Dynamic Language Selection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: Allow users to dynamically select the target language (e.g., through a dropdown or input).</a:t>
            </a: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User Feedback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: Provide clear feedback to the user, such as displaying the translated text on the GUI and potentially using visual indicators for the translation process.</a:t>
            </a:r>
          </a:p>
        </p:txBody>
      </p:sp>
      <p:sp>
        <p:nvSpPr>
          <p:cNvPr id="8" name="Google Shape;301;p7">
            <a:extLst>
              <a:ext uri="{FF2B5EF4-FFF2-40B4-BE49-F238E27FC236}">
                <a16:creationId xmlns:a16="http://schemas.microsoft.com/office/drawing/2014/main" id="{B0C092C9-F274-D928-A23C-5BE3AC5FE9A6}"/>
              </a:ext>
            </a:extLst>
          </p:cNvPr>
          <p:cNvSpPr txBox="1"/>
          <p:nvPr/>
        </p:nvSpPr>
        <p:spPr>
          <a:xfrm>
            <a:off x="489300" y="306417"/>
            <a:ext cx="11213400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IN" sz="2800" b="1" i="0" u="none" strike="noStrike" cap="none" dirty="0">
              <a:solidFill>
                <a:srgbClr val="D8D8D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600"/>
              <a:buFont typeface="Arial"/>
              <a:buNone/>
            </a:pPr>
            <a:r>
              <a:rPr lang="en-US" sz="3600" b="1" i="0" u="sng" strike="noStrike" cap="none" dirty="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PROPOSED SOLUTION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 dirty="0">
              <a:solidFill>
                <a:srgbClr val="7BBA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00834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4F4F2-1B98-392D-E808-F0772793ED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F8628-7F8D-A02E-2A64-3E5506F16142}"/>
              </a:ext>
            </a:extLst>
          </p:cNvPr>
          <p:cNvSpPr txBox="1"/>
          <p:nvPr/>
        </p:nvSpPr>
        <p:spPr>
          <a:xfrm>
            <a:off x="1138766" y="2250156"/>
            <a:ext cx="92117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D1D5DB"/>
                </a:solidFill>
                <a:latin typeface="Söhne"/>
              </a:rPr>
              <a:t>This project will require around 40 days.</a:t>
            </a:r>
          </a:p>
          <a:p>
            <a:r>
              <a:rPr lang="en-US" sz="3600" dirty="0">
                <a:solidFill>
                  <a:srgbClr val="D1D5DB"/>
                </a:solidFill>
                <a:latin typeface="Söhne"/>
              </a:rPr>
              <a:t>20 days for one person.</a:t>
            </a:r>
            <a:endParaRPr lang="en-IN" sz="3600" dirty="0"/>
          </a:p>
        </p:txBody>
      </p:sp>
      <p:sp>
        <p:nvSpPr>
          <p:cNvPr id="8" name="Google Shape;301;p7">
            <a:extLst>
              <a:ext uri="{FF2B5EF4-FFF2-40B4-BE49-F238E27FC236}">
                <a16:creationId xmlns:a16="http://schemas.microsoft.com/office/drawing/2014/main" id="{B0C092C9-F274-D928-A23C-5BE3AC5FE9A6}"/>
              </a:ext>
            </a:extLst>
          </p:cNvPr>
          <p:cNvSpPr txBox="1"/>
          <p:nvPr/>
        </p:nvSpPr>
        <p:spPr>
          <a:xfrm>
            <a:off x="647545" y="551110"/>
            <a:ext cx="11213400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IN" sz="2800" b="1" i="0" u="none" strike="noStrike" cap="none" dirty="0">
              <a:solidFill>
                <a:srgbClr val="D8D8D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600"/>
              <a:buFont typeface="Arial"/>
              <a:buNone/>
            </a:pPr>
            <a:r>
              <a:rPr lang="en-US" sz="3600" b="1" i="0" u="sng" strike="noStrike" cap="none" dirty="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TOTAL HOUR &amp; WORKS</a:t>
            </a:r>
            <a:endParaRPr sz="2800" b="1" i="0" u="none" strike="noStrike" cap="none" dirty="0">
              <a:solidFill>
                <a:srgbClr val="7BBA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F8C8A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1823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3"/>
          <p:cNvSpPr/>
          <p:nvPr/>
        </p:nvSpPr>
        <p:spPr>
          <a:xfrm>
            <a:off x="2486527" y="2156634"/>
            <a:ext cx="7218946" cy="2544731"/>
          </a:xfrm>
          <a:prstGeom prst="flowChartDecision">
            <a:avLst/>
          </a:prstGeom>
          <a:solidFill>
            <a:schemeClr val="accent1"/>
          </a:solidFill>
          <a:ln w="25400" cap="flat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2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7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8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9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0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1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314</Words>
  <Application>Microsoft Office PowerPoint</Application>
  <PresentationFormat>Widescreen</PresentationFormat>
  <Paragraphs>63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9</vt:i4>
      </vt:variant>
    </vt:vector>
  </HeadingPairs>
  <TitlesOfParts>
    <vt:vector size="26" baseType="lpstr">
      <vt:lpstr>Söhne</vt:lpstr>
      <vt:lpstr>Calibri</vt:lpstr>
      <vt:lpstr>Verdana</vt:lpstr>
      <vt:lpstr>Century Gothic</vt:lpstr>
      <vt:lpstr>Arial</vt:lpstr>
      <vt:lpstr>Noto Sans</vt:lpstr>
      <vt:lpstr>Arial</vt:lpstr>
      <vt:lpstr>1_Ion Boardroom</vt:lpstr>
      <vt:lpstr>3_Ion Boardroom</vt:lpstr>
      <vt:lpstr>4_Ion Boardroom</vt:lpstr>
      <vt:lpstr>5_Ion Boardroom</vt:lpstr>
      <vt:lpstr>7_Ion Boardroom</vt:lpstr>
      <vt:lpstr>8_Ion Boardroom</vt:lpstr>
      <vt:lpstr>9_Ion Boardroom</vt:lpstr>
      <vt:lpstr>10_Ion Boardroom</vt:lpstr>
      <vt:lpstr>11_Ion Boardroom</vt:lpstr>
      <vt:lpstr>12_Ion Boardroom</vt:lpstr>
      <vt:lpstr>Language Translator using Google API</vt:lpstr>
      <vt:lpstr>Language Translator using Google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Windows User</dc:creator>
  <cp:lastModifiedBy>Vismitha S</cp:lastModifiedBy>
  <cp:revision>10</cp:revision>
  <dcterms:created xsi:type="dcterms:W3CDTF">2017-08-03T09:47:51Z</dcterms:created>
  <dcterms:modified xsi:type="dcterms:W3CDTF">2024-01-11T12:45:04Z</dcterms:modified>
</cp:coreProperties>
</file>