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notesMasterIdLst>
    <p:notesMasterId r:id="rId25"/>
  </p:notesMasterIdLst>
  <p:sldIdLst>
    <p:sldId id="256" r:id="rId11"/>
    <p:sldId id="257" r:id="rId12"/>
    <p:sldId id="258" r:id="rId13"/>
    <p:sldId id="259" r:id="rId14"/>
    <p:sldId id="262" r:id="rId15"/>
    <p:sldId id="263" r:id="rId16"/>
    <p:sldId id="275" r:id="rId17"/>
    <p:sldId id="276" r:id="rId18"/>
    <p:sldId id="280" r:id="rId19"/>
    <p:sldId id="279" r:id="rId20"/>
    <p:sldId id="277" r:id="rId21"/>
    <p:sldId id="283" r:id="rId22"/>
    <p:sldId id="282" r:id="rId23"/>
    <p:sldId id="274" r:id="rId24"/>
  </p:sldIdLst>
  <p:sldSz cx="12192000" cy="6858000"/>
  <p:notesSz cx="6797675" cy="987425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Noto Sans" panose="020B0502040504020204" pitchFamily="34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/7dIEQRqGyue4BDY0G6w9oNQ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1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font" Target="fonts/font4.fntdata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customschemas.google.com/relationships/presentationmetadata" Target="metadata"/><Relationship Id="rId20" Type="http://schemas.openxmlformats.org/officeDocument/2006/relationships/slide" Target="slides/slide10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2" y="1233487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722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2" name="Google Shape;252;p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:notes"/>
          <p:cNvSpPr txBox="1"/>
          <p:nvPr/>
        </p:nvSpPr>
        <p:spPr>
          <a:xfrm>
            <a:off x="3849687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43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27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92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95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8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95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28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2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9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94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13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9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50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0"/>
          <p:cNvSpPr txBox="1">
            <a:spLocks noGrp="1"/>
          </p:cNvSpPr>
          <p:nvPr>
            <p:ph type="body" idx="1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87" name="Google Shape;87;p38"/>
          <p:cNvSpPr txBox="1">
            <a:spLocks noGrp="1"/>
          </p:cNvSpPr>
          <p:nvPr>
            <p:ph type="body" idx="1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2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2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3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4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body" idx="5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6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6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6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48"/>
          <p:cNvSpPr>
            <a:spLocks noGrp="1"/>
          </p:cNvSpPr>
          <p:nvPr>
            <p:ph type="pic" idx="2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48"/>
          <p:cNvSpPr>
            <a:spLocks noGrp="1"/>
          </p:cNvSpPr>
          <p:nvPr>
            <p:ph type="pic" idx="5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19" name="Google Shape;219;p48"/>
          <p:cNvSpPr txBox="1">
            <a:spLocks noGrp="1"/>
          </p:cNvSpPr>
          <p:nvPr>
            <p:ph type="body" idx="6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body" idx="7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48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22" name="Google Shape;222;p48"/>
          <p:cNvSpPr txBox="1">
            <a:spLocks noGrp="1"/>
          </p:cNvSpPr>
          <p:nvPr>
            <p:ph type="body" idx="9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3" name="Google Shape;223;p48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" name="Google Shape;1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 rot="5400000">
            <a:off x="8960643" y="3226593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10350500" y="292100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228" name="Google Shape;228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 rot="5100000">
              <a:off x="6293383" y="4577532"/>
              <a:ext cx="3300935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 rot="5400000">
              <a:off x="4448488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4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43" name="Google Shape;43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-5700000">
              <a:off x="3140606" y="1825959"/>
              <a:ext cx="3299348" cy="43973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2229163" y="2802490"/>
              <a:ext cx="6054098" cy="1254125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68" name="Google Shape;68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7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-5400000">
              <a:off x="3295170" y="2801697"/>
              <a:ext cx="6054098" cy="1255712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7"/>
            <p:cNvSpPr/>
            <p:nvPr/>
          </p:nvSpPr>
          <p:spPr>
            <a:xfrm rot="-5700000">
              <a:off x="4203437" y="1825165"/>
              <a:ext cx="3299348" cy="44132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9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93" name="Google Shape;9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9"/>
            <p:cNvSpPr/>
            <p:nvPr/>
          </p:nvSpPr>
          <p:spPr>
            <a:xfrm rot="-600000">
              <a:off x="8491538" y="2714271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9"/>
            <p:cNvSpPr/>
            <p:nvPr/>
          </p:nvSpPr>
          <p:spPr>
            <a:xfrm>
              <a:off x="455613" y="2801598"/>
              <a:ext cx="11277600" cy="3602608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9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1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16" name="Google Shape;116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600000">
              <a:off x="8491538" y="4184529"/>
              <a:ext cx="3298825" cy="441395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1"/>
          <p:cNvSpPr txBox="1"/>
          <p:nvPr/>
        </p:nvSpPr>
        <p:spPr>
          <a:xfrm>
            <a:off x="9718675" y="2632075"/>
            <a:ext cx="803275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 txBox="1"/>
          <p:nvPr/>
        </p:nvSpPr>
        <p:spPr>
          <a:xfrm>
            <a:off x="898525" y="590550"/>
            <a:ext cx="80168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43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42" name="Google Shape;142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 rot="-600000">
              <a:off x="8491538" y="4194055"/>
              <a:ext cx="3298825" cy="43980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55613" y="4241688"/>
              <a:ext cx="11277600" cy="233717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5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65" name="Google Shape;165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5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5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5"/>
          <p:cNvCxnSpPr/>
          <p:nvPr/>
        </p:nvCxnSpPr>
        <p:spPr>
          <a:xfrm>
            <a:off x="4403725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5"/>
          <p:cNvCxnSpPr/>
          <p:nvPr/>
        </p:nvCxnSpPr>
        <p:spPr>
          <a:xfrm>
            <a:off x="7772400" y="2570162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392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7"/>
          <p:cNvGrpSpPr/>
          <p:nvPr/>
        </p:nvGrpSpPr>
        <p:grpSpPr>
          <a:xfrm>
            <a:off x="0" y="-1587"/>
            <a:ext cx="12192000" cy="6865937"/>
            <a:chOff x="0" y="-2373"/>
            <a:chExt cx="12192000" cy="6867027"/>
          </a:xfrm>
        </p:grpSpPr>
        <p:sp>
          <p:nvSpPr>
            <p:cNvPr id="195" name="Google Shape;195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7"/>
            <p:cNvSpPr/>
            <p:nvPr/>
          </p:nvSpPr>
          <p:spPr>
            <a:xfrm rot="-600000">
              <a:off x="8491538" y="1798139"/>
              <a:ext cx="3298825" cy="439807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21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7"/>
            <p:cNvSpPr/>
            <p:nvPr/>
          </p:nvSpPr>
          <p:spPr>
            <a:xfrm>
              <a:off x="458788" y="1866411"/>
              <a:ext cx="11277600" cy="453461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7"/>
            <p:cNvSpPr/>
            <p:nvPr/>
          </p:nvSpPr>
          <p:spPr>
            <a:xfrm>
              <a:off x="0" y="804"/>
              <a:ext cx="12192000" cy="6857499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31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47"/>
          <p:cNvCxnSpPr/>
          <p:nvPr/>
        </p:nvCxnSpPr>
        <p:spPr>
          <a:xfrm>
            <a:off x="4387850" y="2603500"/>
            <a:ext cx="0" cy="35179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47"/>
          <p:cNvCxnSpPr/>
          <p:nvPr/>
        </p:nvCxnSpPr>
        <p:spPr>
          <a:xfrm>
            <a:off x="7802562" y="2603500"/>
            <a:ext cx="0" cy="34925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21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47"/>
          <p:cNvSpPr txBox="1">
            <a:spLocks noGrp="1"/>
          </p:cNvSpPr>
          <p:nvPr>
            <p:ph type="title"/>
          </p:nvPr>
        </p:nvSpPr>
        <p:spPr>
          <a:xfrm>
            <a:off x="1155700" y="973137"/>
            <a:ext cx="876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28637" y="6391275"/>
            <a:ext cx="3859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0352087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>
            <a:spLocks noGrp="1"/>
          </p:cNvSpPr>
          <p:nvPr>
            <p:ph type="ctrTitle"/>
          </p:nvPr>
        </p:nvSpPr>
        <p:spPr>
          <a:xfrm>
            <a:off x="4639732" y="1667092"/>
            <a:ext cx="6901963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dirty="0"/>
              <a:t>Sudoku Solver</a:t>
            </a:r>
            <a:endParaRPr dirty="0"/>
          </a:p>
        </p:txBody>
      </p:sp>
      <p:sp>
        <p:nvSpPr>
          <p:cNvPr id="256" name="Google Shape;256;p1"/>
          <p:cNvSpPr txBox="1">
            <a:spLocks noGrp="1"/>
          </p:cNvSpPr>
          <p:nvPr>
            <p:ph type="subTitle" idx="1"/>
          </p:nvPr>
        </p:nvSpPr>
        <p:spPr>
          <a:xfrm>
            <a:off x="5316742" y="2943953"/>
            <a:ext cx="6224953" cy="13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/>
              <a:t>1CR21CS151    </a:t>
            </a:r>
            <a:r>
              <a:rPr lang="en-IN" sz="2800" dirty="0"/>
              <a:t>Rohan N Karnkoti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1CR21CS214    Vismitha 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0" i="0" u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pic>
        <p:nvPicPr>
          <p:cNvPr id="257" name="Google Shape;257;p1" descr="C:\Users\Mahesh Kumar Jha\Downloads\CMRIT NEW LOGO-01.png"/>
          <p:cNvPicPr preferRelativeResize="0"/>
          <p:nvPr/>
        </p:nvPicPr>
        <p:blipFill rotWithShape="1">
          <a:blip r:embed="rId3">
            <a:alphaModFix/>
          </a:blip>
          <a:srcRect l="8503" t="4687" r="7038"/>
          <a:stretch/>
        </p:blipFill>
        <p:spPr>
          <a:xfrm>
            <a:off x="779588" y="2115772"/>
            <a:ext cx="3696947" cy="27632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"/>
          <p:cNvSpPr txBox="1"/>
          <p:nvPr/>
        </p:nvSpPr>
        <p:spPr>
          <a:xfrm>
            <a:off x="869156" y="4742228"/>
            <a:ext cx="5287962" cy="15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 txBox="1"/>
          <p:nvPr/>
        </p:nvSpPr>
        <p:spPr>
          <a:xfrm>
            <a:off x="3513137" y="5973762"/>
            <a:ext cx="5121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DE585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4264025" y="445199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- 2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8647112" y="781050"/>
            <a:ext cx="3149600" cy="8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: </a:t>
            </a:r>
            <a:r>
              <a:rPr lang="en-US" sz="2400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r>
            <a:r>
              <a:rPr lang="en-US" sz="24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-07-23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 txBox="1"/>
          <p:nvPr/>
        </p:nvSpPr>
        <p:spPr>
          <a:xfrm>
            <a:off x="6096000" y="4591050"/>
            <a:ext cx="49452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8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 the guidance of:</a:t>
            </a:r>
            <a:endParaRPr sz="2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Dr. Radhakrishnan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E585"/>
              </a:buClr>
              <a:buSzPts val="180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Associate Professor</a:t>
            </a:r>
            <a:endParaRPr sz="2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71145" y="553619"/>
            <a:ext cx="10849709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IMPLEMENTATION</a:t>
            </a:r>
            <a:endParaRPr 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</a:pPr>
            <a:r>
              <a:rPr lang="en-US" sz="2800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D1E15-3A5B-1936-C4E9-8204B42FB731}"/>
              </a:ext>
            </a:extLst>
          </p:cNvPr>
          <p:cNvSpPr txBox="1"/>
          <p:nvPr/>
        </p:nvSpPr>
        <p:spPr>
          <a:xfrm>
            <a:off x="575353" y="1243173"/>
            <a:ext cx="11106364" cy="544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D1D5DB"/>
                </a:solidFill>
                <a:latin typeface="Söhne"/>
              </a:rPr>
              <a:t>is_valid(board, row, col, num):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</a:pPr>
            <a:r>
              <a:rPr lang="en-IN" sz="2200" dirty="0">
                <a:solidFill>
                  <a:srgbClr val="D1D5DB"/>
                </a:solidFill>
                <a:latin typeface="Söhne"/>
              </a:rPr>
              <a:t>  This function checks if placing a number (`num`) at a specific cell (`row`, `col`) on the Sudoku      board is a valid move.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D1D5DB"/>
                </a:solidFill>
                <a:latin typeface="Söhne"/>
              </a:rPr>
              <a:t>find_empty_cell(board):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</a:pPr>
            <a:r>
              <a:rPr lang="en-IN" sz="2200" dirty="0">
                <a:solidFill>
                  <a:srgbClr val="D1D5DB"/>
                </a:solidFill>
                <a:latin typeface="Söhne"/>
              </a:rPr>
              <a:t>   This function finds the first empty cell (cell with value 0) on the Sudoku board.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D1D5DB"/>
                </a:solidFill>
                <a:latin typeface="Söhne"/>
              </a:rPr>
              <a:t>solve_sudoku(board):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</a:pPr>
            <a:r>
              <a:rPr lang="en-IN" sz="2200" dirty="0">
                <a:solidFill>
                  <a:srgbClr val="D1D5DB"/>
                </a:solidFill>
                <a:latin typeface="Söhne"/>
              </a:rPr>
              <a:t>   This function uses constraint propagation and a simple backtracking approach (without       recursion) to solve the Sudoku puzzle.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D1D5DB"/>
                </a:solidFill>
                <a:latin typeface="Söhne"/>
              </a:rPr>
              <a:t>constraint_propagation(board):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</a:pPr>
            <a:r>
              <a:rPr lang="en-IN" sz="2200" dirty="0">
                <a:solidFill>
                  <a:srgbClr val="D1D5DB"/>
                </a:solidFill>
                <a:latin typeface="Söhne"/>
              </a:rPr>
              <a:t>   This function uses constraint propagation to iteratively solve the Sudoku puzzle without backtracking.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8686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28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SOURCE CODE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28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lang="en-US" sz="24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24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3E358-B753-9347-114B-DA9A4EFD5FE0}"/>
              </a:ext>
            </a:extLst>
          </p:cNvPr>
          <p:cNvSpPr txBox="1"/>
          <p:nvPr/>
        </p:nvSpPr>
        <p:spPr>
          <a:xfrm>
            <a:off x="996593" y="1849348"/>
            <a:ext cx="8383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'num' is not in the same row, column, and 3x3 box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start_row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start_col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start_row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start_col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1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28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SOURCE CODE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28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lang="en-US" sz="24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24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3E358-B753-9347-114B-DA9A4EFD5FE0}"/>
              </a:ext>
            </a:extLst>
          </p:cNvPr>
          <p:cNvSpPr txBox="1"/>
          <p:nvPr/>
        </p:nvSpPr>
        <p:spPr>
          <a:xfrm>
            <a:off x="996593" y="1849348"/>
            <a:ext cx="8383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find_empty_cell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Find the first empty cell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0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28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SOURCE CODE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28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lang="en-US" sz="24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24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3E358-B753-9347-114B-DA9A4EFD5FE0}"/>
              </a:ext>
            </a:extLst>
          </p:cNvPr>
          <p:cNvSpPr txBox="1"/>
          <p:nvPr/>
        </p:nvSpPr>
        <p:spPr>
          <a:xfrm>
            <a:off x="931278" y="1359492"/>
            <a:ext cx="8996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solve_sudoku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empty_cell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find_empty_cell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empty_cell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empty_cell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solve_sudoku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2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/>
          <p:nvPr/>
        </p:nvSpPr>
        <p:spPr>
          <a:xfrm>
            <a:off x="2486527" y="2156634"/>
            <a:ext cx="7218946" cy="2544731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>
            <a:spLocks noGrp="1"/>
          </p:cNvSpPr>
          <p:nvPr>
            <p:ph type="ctrTitle"/>
          </p:nvPr>
        </p:nvSpPr>
        <p:spPr>
          <a:xfrm>
            <a:off x="1683171" y="2662440"/>
            <a:ext cx="8825658" cy="18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Program to solve Sudoku Problems</a:t>
            </a:r>
            <a:endParaRPr dirty="0"/>
          </a:p>
        </p:txBody>
      </p:sp>
      <p:sp>
        <p:nvSpPr>
          <p:cNvPr id="269" name="Google Shape;269;p2"/>
          <p:cNvSpPr txBox="1">
            <a:spLocks noGrp="1"/>
          </p:cNvSpPr>
          <p:nvPr>
            <p:ph type="subTitle" idx="1"/>
          </p:nvPr>
        </p:nvSpPr>
        <p:spPr>
          <a:xfrm>
            <a:off x="1418724" y="987896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4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4400" b="1" u="sng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subTitle" idx="1"/>
          </p:nvPr>
        </p:nvSpPr>
        <p:spPr>
          <a:xfrm>
            <a:off x="1494692" y="76808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600" b="1" u="sng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  <a:p>
            <a: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1DC41-930B-742F-441E-DD3C770FF521}"/>
              </a:ext>
            </a:extLst>
          </p:cNvPr>
          <p:cNvSpPr txBox="1"/>
          <p:nvPr/>
        </p:nvSpPr>
        <p:spPr>
          <a:xfrm>
            <a:off x="2969232" y="2054831"/>
            <a:ext cx="6596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lt2"/>
                </a:solidFill>
                <a:latin typeface="Century Gothic"/>
                <a:sym typeface="Century Gothic"/>
              </a:rPr>
              <a:t>Hard sudoku problems are difficult to solve. However, with a help of a computer program even hard problems can be easily solved.</a:t>
            </a:r>
            <a:endParaRPr lang="en-IN" sz="4000" dirty="0">
              <a:solidFill>
                <a:schemeClr val="lt2"/>
              </a:solidFill>
              <a:latin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 txBox="1">
            <a:spLocks noGrp="1"/>
          </p:cNvSpPr>
          <p:nvPr>
            <p:ph type="subTitle" idx="1"/>
          </p:nvPr>
        </p:nvSpPr>
        <p:spPr>
          <a:xfrm>
            <a:off x="1234087" y="69774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4000" b="1" i="1">
                <a:solidFill>
                  <a:srgbClr val="D8D8D8"/>
                </a:solidFill>
              </a:rPr>
              <a:t>    </a:t>
            </a:r>
            <a:r>
              <a:rPr lang="en-US" sz="4000" b="1" i="1" u="sng">
                <a:solidFill>
                  <a:srgbClr val="D8D8D8"/>
                </a:solidFill>
              </a:rPr>
              <a:t>DETAILED REQUIREMENTS</a:t>
            </a:r>
            <a:endParaRPr/>
          </a:p>
          <a:p>
            <a:pPr marL="457200" lvl="0" indent="-3911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EE2E-2621-A162-0BB2-8E26AE9DE1AB}"/>
              </a:ext>
            </a:extLst>
          </p:cNvPr>
          <p:cNvSpPr txBox="1"/>
          <p:nvPr/>
        </p:nvSpPr>
        <p:spPr>
          <a:xfrm>
            <a:off x="1234087" y="2024008"/>
            <a:ext cx="93482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Knowledge of Python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Sudoku solving algorithm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Understanding of tkinter library to implement graphical user interface to take input and display output.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/>
        </p:nvSpPr>
        <p:spPr>
          <a:xfrm>
            <a:off x="855785" y="997565"/>
            <a:ext cx="1048043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SOFTWARE TOOLS USED</a:t>
            </a:r>
            <a:endParaRPr sz="32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6ABC5-E339-5F60-8737-B9552F274EE5}"/>
              </a:ext>
            </a:extLst>
          </p:cNvPr>
          <p:cNvSpPr txBox="1"/>
          <p:nvPr/>
        </p:nvSpPr>
        <p:spPr>
          <a:xfrm>
            <a:off x="2147299" y="2628740"/>
            <a:ext cx="60412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Visual Studio Code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Git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GitHub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Python 3.11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lt2"/>
                </a:solidFill>
                <a:latin typeface="Century Gothic"/>
              </a:rPr>
              <a:t>Tkinter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"/>
          <p:cNvSpPr txBox="1"/>
          <p:nvPr/>
        </p:nvSpPr>
        <p:spPr>
          <a:xfrm>
            <a:off x="647545" y="551110"/>
            <a:ext cx="11213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A22A-F41C-5B44-52A1-A283079C9172}"/>
              </a:ext>
            </a:extLst>
          </p:cNvPr>
          <p:cNvSpPr txBox="1"/>
          <p:nvPr/>
        </p:nvSpPr>
        <p:spPr>
          <a:xfrm>
            <a:off x="1071033" y="2121398"/>
            <a:ext cx="100499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200" b="1" i="0" dirty="0">
                <a:solidFill>
                  <a:schemeClr val="bg1"/>
                </a:solidFill>
                <a:effectLst/>
                <a:latin typeface="Söhne"/>
              </a:rPr>
              <a:t>Rules to solve a sudoku puzzle: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Sudoku is played on a 9x9 grid divided into 3x3 boxes called regions.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The goal is to fill the grid with digits from 1 to 9, ensuring that each row, each column, and each region contains all the digits from 1 to 9 exactly once.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Initially, some cells in the grid are pre-filled with numbers (clues), and the player's task is to fill in the remaining empty cells.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The puzzle is solved when all cells are filled, and the three rules mentioned above are satisfied.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When filling the empty cells, each number must be unique within its row, column, and region.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647545" y="1407559"/>
            <a:ext cx="109930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400" b="1" dirty="0">
                <a:solidFill>
                  <a:srgbClr val="D1D5DB"/>
                </a:solidFill>
                <a:latin typeface="Söhne"/>
              </a:rPr>
              <a:t>Constraint Propagation: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1D5DB"/>
                </a:solidFill>
                <a:latin typeface="Söhne"/>
              </a:rPr>
              <a:t>Constraint propagation is a deduction-based technique used to reduce the solution space by applying constraints to eliminate possibilities and reveal new values.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1D5DB"/>
                </a:solidFill>
                <a:latin typeface="Söhne"/>
              </a:rPr>
              <a:t> It involves iteratively applying logical rules and constraints to deduce information about the puzzle.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1D5DB"/>
                </a:solidFill>
                <a:latin typeface="Söhne"/>
              </a:rPr>
              <a:t>In the context of Sudoku, constraint propagation looks at the known numbers and uses the constraints imposed by those numbers to narrow down possible values for empty cells.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1D5DB"/>
                </a:solidFill>
                <a:latin typeface="Söhne"/>
              </a:rPr>
              <a:t>Techniques like Naked Single (a cell has only one possible value) and Hidden Single (a number appears only once in a row, column, or box) are examples of constraint propagation strategies used in Sudoku.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1D5DB"/>
                </a:solidFill>
                <a:latin typeface="Söhne"/>
              </a:rPr>
              <a:t>Constraint propagation aims to fill in as many cells as possible without resorting to exhaustive search</a:t>
            </a:r>
            <a:endParaRPr lang="en-IN" sz="2400" dirty="0"/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647545" y="289664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PROPOSED 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083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F4F2-1B98-392D-E808-F0772793ED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F8628-7F8D-A02E-2A64-3E5506F16142}"/>
              </a:ext>
            </a:extLst>
          </p:cNvPr>
          <p:cNvSpPr txBox="1"/>
          <p:nvPr/>
        </p:nvSpPr>
        <p:spPr>
          <a:xfrm>
            <a:off x="1138766" y="2250156"/>
            <a:ext cx="9211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This project will require around 30 days.</a:t>
            </a:r>
          </a:p>
          <a:p>
            <a:r>
              <a:rPr lang="en-US" sz="3600" dirty="0">
                <a:solidFill>
                  <a:srgbClr val="D1D5DB"/>
                </a:solidFill>
                <a:latin typeface="Söhne"/>
              </a:rPr>
              <a:t>15 days for one person.</a:t>
            </a:r>
            <a:endParaRPr lang="en-IN" sz="3600" dirty="0"/>
          </a:p>
        </p:txBody>
      </p:sp>
      <p:sp>
        <p:nvSpPr>
          <p:cNvPr id="8" name="Google Shape;301;p7">
            <a:extLst>
              <a:ext uri="{FF2B5EF4-FFF2-40B4-BE49-F238E27FC236}">
                <a16:creationId xmlns:a16="http://schemas.microsoft.com/office/drawing/2014/main" id="{B0C092C9-F274-D928-A23C-5BE3AC5FE9A6}"/>
              </a:ext>
            </a:extLst>
          </p:cNvPr>
          <p:cNvSpPr txBox="1"/>
          <p:nvPr/>
        </p:nvSpPr>
        <p:spPr>
          <a:xfrm>
            <a:off x="647545" y="551110"/>
            <a:ext cx="11213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IN" sz="2800" b="1" i="0" u="none" strike="noStrike" cap="none" dirty="0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Arial"/>
              <a:buNone/>
            </a:pPr>
            <a:r>
              <a:rPr lang="en-US" sz="3600" b="1" i="0" u="sng" strike="noStrike" cap="none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TOTAL HOUR &amp; WORKS</a:t>
            </a:r>
            <a:endParaRPr sz="2800" b="1" i="0" u="none" strike="noStrike" cap="none" dirty="0">
              <a:solidFill>
                <a:srgbClr val="7BBA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23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668214" y="738554"/>
            <a:ext cx="10849709" cy="306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1" u="sng" dirty="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endParaRPr lang="en-US" dirty="0"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8C8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9A355-E0DC-9C26-1424-CDAD2445534E}"/>
              </a:ext>
            </a:extLst>
          </p:cNvPr>
          <p:cNvSpPr txBox="1"/>
          <p:nvPr/>
        </p:nvSpPr>
        <p:spPr>
          <a:xfrm>
            <a:off x="772845" y="1684962"/>
            <a:ext cx="106520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200" b="1" dirty="0">
                <a:solidFill>
                  <a:srgbClr val="D1D5DB"/>
                </a:solidFill>
                <a:latin typeface="Söhne"/>
              </a:rPr>
              <a:t>Constraint Propagation: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1D5DB"/>
                </a:solidFill>
                <a:latin typeface="Söhne"/>
              </a:rPr>
              <a:t>Constraint propagation is a deduction-based technique used to reduce the solution space by applying constraints to eliminate possibilities and reveal new values.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1D5DB"/>
                </a:solidFill>
                <a:latin typeface="Söhne"/>
              </a:rPr>
              <a:t> It involves iteratively applying logical rules and constraints to deduce information about the puzzle.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1D5DB"/>
                </a:solidFill>
                <a:latin typeface="Söhne"/>
              </a:rPr>
              <a:t>In the context of Sudoku, constraint propagation looks at the known numbers and uses the constraints imposed by those numbers to narrow down possible values for empty cells.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1D5DB"/>
                </a:solidFill>
                <a:latin typeface="Söhne"/>
              </a:rPr>
              <a:t>Techniques like Naked Single (a cell has only one possible value) and Hidden Single (a number appears only once in a row, column, or box) are examples of constraint propagation strategies used in Sudoku.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D1D5DB"/>
                </a:solidFill>
                <a:latin typeface="Söhne"/>
              </a:rPr>
              <a:t>Constraint propagation aims to fill in as many cells as possible without resorting to exhaustive search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41095"/>
      </p:ext>
    </p:extLst>
  </p:cSld>
  <p:clrMapOvr>
    <a:masterClrMapping/>
  </p:clrMapOvr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932</Words>
  <Application>Microsoft Office PowerPoint</Application>
  <PresentationFormat>Widescreen</PresentationFormat>
  <Paragraphs>123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Calibri</vt:lpstr>
      <vt:lpstr>arial</vt:lpstr>
      <vt:lpstr>arial</vt:lpstr>
      <vt:lpstr>Noto Sans Symbols</vt:lpstr>
      <vt:lpstr>Söhne</vt:lpstr>
      <vt:lpstr>Century Gothic</vt:lpstr>
      <vt:lpstr>Verdana</vt:lpstr>
      <vt:lpstr>Twentieth Century</vt:lpstr>
      <vt:lpstr>Noto Sans</vt:lpstr>
      <vt:lpstr>Consolas</vt:lpstr>
      <vt:lpstr>1_Ion Boardroom</vt:lpstr>
      <vt:lpstr>3_Ion Boardroom</vt:lpstr>
      <vt:lpstr>4_Ion Boardroom</vt:lpstr>
      <vt:lpstr>5_Ion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Sudoku Solver</vt:lpstr>
      <vt:lpstr>Program to solve Sudoku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Vismitha S</cp:lastModifiedBy>
  <cp:revision>7</cp:revision>
  <dcterms:created xsi:type="dcterms:W3CDTF">2017-08-03T09:47:51Z</dcterms:created>
  <dcterms:modified xsi:type="dcterms:W3CDTF">2023-07-18T18:45:38Z</dcterms:modified>
</cp:coreProperties>
</file>