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4" r:id="rId5"/>
    <p:sldId id="286" r:id="rId6"/>
    <p:sldId id="287" r:id="rId7"/>
    <p:sldId id="288" r:id="rId8"/>
    <p:sldId id="297" r:id="rId9"/>
    <p:sldId id="299" r:id="rId10"/>
    <p:sldId id="300" r:id="rId11"/>
    <p:sldId id="301" r:id="rId12"/>
    <p:sldId id="302" r:id="rId13"/>
    <p:sldId id="3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20" y="7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ADULT INCOME PREDICTION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 R Viswa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A person sitting at a desk with money falling from the screen&#10;&#10;Description automatically generated">
            <a:extLst>
              <a:ext uri="{FF2B5EF4-FFF2-40B4-BE49-F238E27FC236}">
                <a16:creationId xmlns:a16="http://schemas.microsoft.com/office/drawing/2014/main" id="{F84AB314-F1D1-3386-9FA9-2E967DDEF3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8030" r="8168"/>
          <a:stretch/>
        </p:blipFill>
        <p:spPr>
          <a:xfrm>
            <a:off x="7246779" y="812292"/>
            <a:ext cx="3834628" cy="4928616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2A13-8FCC-24DF-3CE3-A941F9662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pic>
        <p:nvPicPr>
          <p:cNvPr id="12" name="Picture Placeholder 11" descr="A person drawing a graph&#10;&#10;Description automatically generated">
            <a:extLst>
              <a:ext uri="{FF2B5EF4-FFF2-40B4-BE49-F238E27FC236}">
                <a16:creationId xmlns:a16="http://schemas.microsoft.com/office/drawing/2014/main" id="{0B987208-D369-3C87-8365-2A7928FD8D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935" r="209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6309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Project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1338010"/>
            <a:ext cx="5038344" cy="1709928"/>
          </a:xfrm>
        </p:spPr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172" y="2593869"/>
            <a:ext cx="5010912" cy="2130552"/>
          </a:xfrm>
        </p:spPr>
        <p:txBody>
          <a:bodyPr/>
          <a:lstStyle/>
          <a:p>
            <a:pPr algn="just"/>
            <a:r>
              <a:rPr lang="en-US" sz="2000" dirty="0"/>
              <a:t>In today's data-driven world, understanding patterns in socioeconomic data can help inform policies, guide business decisions, and improve predictive modeling techniques. </a:t>
            </a:r>
          </a:p>
          <a:p>
            <a:pPr algn="just"/>
            <a:endParaRPr lang="en-US" sz="1600" dirty="0"/>
          </a:p>
          <a:p>
            <a:pPr algn="just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 descr="A wooden letter tiles on a stand&#10;&#10;Description automatically generated">
            <a:extLst>
              <a:ext uri="{FF2B5EF4-FFF2-40B4-BE49-F238E27FC236}">
                <a16:creationId xmlns:a16="http://schemas.microsoft.com/office/drawing/2014/main" id="{F1401542-E6E2-2380-ACA1-220A72941D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912" r="41436"/>
          <a:stretch/>
        </p:blipFill>
        <p:spPr>
          <a:xfrm>
            <a:off x="8010524" y="63000"/>
            <a:ext cx="4105040" cy="6732000"/>
          </a:xfr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Financial freedom is available to those who learn about it and work for 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536765"/>
            <a:ext cx="2340864" cy="585216"/>
          </a:xfrm>
        </p:spPr>
        <p:txBody>
          <a:bodyPr/>
          <a:lstStyle/>
          <a:p>
            <a:r>
              <a:rPr lang="en-US" altLang="zh-CN" dirty="0"/>
              <a:t>Robert Kiyosaki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ML Project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5EDC-7979-D0F9-19DF-3AF276C7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Income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2A8F-A557-6382-10B3-1A2B4E5C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process of identifying the income levels of adults with the various demographic factors in place.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b="1" u="sng" dirty="0"/>
              <a:t>Applications:</a:t>
            </a:r>
          </a:p>
          <a:p>
            <a:pPr algn="just"/>
            <a:r>
              <a:rPr lang="en-IN" sz="2000" b="1" dirty="0"/>
              <a:t>Government Policy &amp; Economic Planning </a:t>
            </a:r>
            <a:r>
              <a:rPr lang="en-IN" sz="2000" dirty="0"/>
              <a:t>-</a:t>
            </a:r>
            <a:r>
              <a:rPr lang="en-IN" sz="1400" dirty="0"/>
              <a:t> </a:t>
            </a:r>
            <a:r>
              <a:rPr lang="en-US" sz="1800" dirty="0"/>
              <a:t>Policymakers analyze income distribution to design tax policies, welfare programs, and economic development strategies.</a:t>
            </a:r>
          </a:p>
          <a:p>
            <a:pPr algn="just"/>
            <a:r>
              <a:rPr lang="en-US" sz="2000" b="1" dirty="0"/>
              <a:t>Educational Planning - </a:t>
            </a:r>
            <a:r>
              <a:rPr lang="en-US" sz="1800" dirty="0"/>
              <a:t>Individuals can make informed decisions about their education and career paths, understanding the  earning potential of different fields.</a:t>
            </a:r>
          </a:p>
          <a:p>
            <a:pPr algn="just"/>
            <a:r>
              <a:rPr lang="en-US" sz="2000" b="1" dirty="0"/>
              <a:t>Credit Risk Assessment &amp; Loan Approvals - </a:t>
            </a:r>
            <a:r>
              <a:rPr lang="en-US" sz="1800" dirty="0"/>
              <a:t>Banks and financial institutions use income prediction to assess loan eligibility, set credit limits, and determine interest rates.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2188C-676B-87DB-5319-5B1D4440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5C1E7-8A3C-0370-11C1-4831CFE4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Project</a:t>
            </a:r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3F32B8-13D9-D0CF-E21C-D2215217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730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78F6-4F5C-B4F3-6099-4CD498C2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F308B-C30C-CDE6-C33E-B2F391DD5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CF4C5-F17F-EF3E-98EF-8E409DAB41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 algn="just">
              <a:buNone/>
            </a:pPr>
            <a:r>
              <a:rPr lang="en-IN" sz="1800" dirty="0"/>
              <a:t>Develop a machine learning model to predict the income levels of an </a:t>
            </a:r>
            <a:r>
              <a:rPr lang="en-US" sz="1800" dirty="0"/>
              <a:t>individual who earns more than $50,000 per year based on factors such as age, education, occupation, and hours worked per week (demographic factors) .</a:t>
            </a:r>
            <a:endParaRPr lang="en-IN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87B5A-F81D-3A3D-4B01-C7AA08736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Meta model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D54CC-004B-FC8E-6BC1-DE6F245BF29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indent="0" algn="just">
              <a:buNone/>
            </a:pPr>
            <a:r>
              <a:rPr lang="en-IN" sz="1800" dirty="0"/>
              <a:t>Build a strong meta model using </a:t>
            </a:r>
            <a:r>
              <a:rPr lang="en-IN" sz="1800" dirty="0" err="1"/>
              <a:t>StackingClassifier</a:t>
            </a:r>
            <a:r>
              <a:rPr lang="en-IN" sz="1800" dirty="0"/>
              <a:t> by combining all the weak learners. </a:t>
            </a:r>
            <a:r>
              <a:rPr lang="en-US" sz="1800" dirty="0"/>
              <a:t>The final prediction accuracy and F1-score is improved for the meta model making it a better classifier.</a:t>
            </a:r>
            <a:endParaRPr lang="en-IN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27FEE-C9A5-BF8E-3F7B-32BA9328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DDB09-48F7-FF8C-B396-2F571D0C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Project</a:t>
            </a:r>
            <a:endParaRPr lang="en-US" noProof="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062B091-244E-05A3-A992-7AEC02B7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2465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664C-D832-A4DB-2A48-FA942129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6DC83-A88F-C3EB-9BA4-85F411B794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sz="2400" dirty="0"/>
              <a:t>Source of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AD4ED-B30A-88E6-601D-AF895120C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IN" sz="2000" dirty="0"/>
              <a:t>Dataset is sourced from UCI Machine learning repository.      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15ED9-8A8B-EDEC-041D-4829ECE66A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sz="2400" dirty="0"/>
              <a:t>Dataset Size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BA0C2-391D-BF6E-89BE-CB46942D062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algn="just"/>
            <a:r>
              <a:rPr lang="en-IN" sz="2000" dirty="0"/>
              <a:t>The dataset has 32561 entries &amp; 15 columns.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/>
              <a:t>Numerical – 7</a:t>
            </a:r>
          </a:p>
          <a:p>
            <a:pPr algn="just"/>
            <a:r>
              <a:rPr lang="en-IN" sz="2000" dirty="0"/>
              <a:t>Categorical - 8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A2CE47-622C-EF60-0BCE-8B292277B6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sz="2400" dirty="0"/>
              <a:t>Oversampling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6861DF-B34A-2B19-B7F5-B676D2ADD21E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During separating the target and features. The target data was highly imbalanced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So oversampling is done using imblearn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Train : 39516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Test : 9880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30776-1110-116B-C3DA-D7052555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3665B89-DA1B-FDE0-A4DC-D7D6A650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Project</a:t>
            </a:r>
            <a:endParaRPr lang="en-US" noProof="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A82C5AE-B48E-0869-AA1D-7C504A62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08006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9E90-8F70-BC46-EA65-588B6104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04" y="1947672"/>
            <a:ext cx="3747174" cy="2862072"/>
          </a:xfrm>
        </p:spPr>
        <p:txBody>
          <a:bodyPr/>
          <a:lstStyle/>
          <a:p>
            <a:r>
              <a:rPr lang="en-IN" sz="4000" dirty="0"/>
              <a:t>Methodology </a:t>
            </a:r>
          </a:p>
        </p:txBody>
      </p:sp>
      <p:pic>
        <p:nvPicPr>
          <p:cNvPr id="19" name="Picture Placeholder 18" descr="A broom and paper with a cloud&#10;&#10;Description automatically generated">
            <a:extLst>
              <a:ext uri="{FF2B5EF4-FFF2-40B4-BE49-F238E27FC236}">
                <a16:creationId xmlns:a16="http://schemas.microsoft.com/office/drawing/2014/main" id="{DB295F4D-F137-52CD-5165-EA29E7596D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CFA76-15CC-BBA9-EC0A-30096D6949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5538838" cy="338328"/>
          </a:xfrm>
        </p:spPr>
        <p:txBody>
          <a:bodyPr/>
          <a:lstStyle/>
          <a:p>
            <a:r>
              <a:rPr lang="en-IN" b="1" dirty="0"/>
              <a:t>Data Cleaning and Preprocessing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6C888-B86E-8FA5-68E7-133A2EA03B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Check duplicates, unknown values and handling missing values</a:t>
            </a:r>
          </a:p>
        </p:txBody>
      </p:sp>
      <p:pic>
        <p:nvPicPr>
          <p:cNvPr id="21" name="Picture Placeholder 20" descr="A colorful graph and magnifying glass&#10;&#10;Description automatically generated">
            <a:extLst>
              <a:ext uri="{FF2B5EF4-FFF2-40B4-BE49-F238E27FC236}">
                <a16:creationId xmlns:a16="http://schemas.microsoft.com/office/drawing/2014/main" id="{002EC4A5-9749-6B6E-F205-80C50E67E8B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12C76E-45E1-D78B-5274-BE481ECC5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Exploratory data analysis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B0EA83-1AC9-C2C7-CA57-B42B96EAD9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To visualize the trends and patterns in data </a:t>
            </a:r>
          </a:p>
        </p:txBody>
      </p:sp>
      <p:pic>
        <p:nvPicPr>
          <p:cNvPr id="23" name="Picture Placeholder 22" descr="A colorful icons on a black background&#10;&#10;Description automatically generated">
            <a:extLst>
              <a:ext uri="{FF2B5EF4-FFF2-40B4-BE49-F238E27FC236}">
                <a16:creationId xmlns:a16="http://schemas.microsoft.com/office/drawing/2014/main" id="{F4B6D7FF-0FEE-AB17-60B4-8AD4CAEDBAA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8785D3-2A70-3E6F-9883-B6ED1D9490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b="1" dirty="0"/>
              <a:t>Feature engineering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4434ADA-B7A8-862D-A376-1910EFB40F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/>
              <a:t>Dimension reduction, feature grouping and oversampling</a:t>
            </a:r>
          </a:p>
        </p:txBody>
      </p:sp>
      <p:pic>
        <p:nvPicPr>
          <p:cNvPr id="25" name="Picture Placeholder 24" descr="A yellow gear with a arrow pointing up&#10;&#10;Description automatically generated">
            <a:extLst>
              <a:ext uri="{FF2B5EF4-FFF2-40B4-BE49-F238E27FC236}">
                <a16:creationId xmlns:a16="http://schemas.microsoft.com/office/drawing/2014/main" id="{7CDFAC79-9D75-D31F-2C1F-CC334218BC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BD4671-0C65-50B3-8B96-ABE03C8DD3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287273"/>
            <a:ext cx="3840480" cy="338328"/>
          </a:xfrm>
        </p:spPr>
        <p:txBody>
          <a:bodyPr/>
          <a:lstStyle/>
          <a:p>
            <a:r>
              <a:rPr lang="en-IN" b="1" dirty="0"/>
              <a:t>Model training and validation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3E7A71-0D30-A3CC-3671-EC6EF7FCD59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19960"/>
            <a:ext cx="5029200" cy="338328"/>
          </a:xfrm>
        </p:spPr>
        <p:txBody>
          <a:bodyPr/>
          <a:lstStyle/>
          <a:p>
            <a:r>
              <a:rPr lang="en-IN" dirty="0"/>
              <a:t>Building base models, meta model and validating using accuracy score and F1- score</a:t>
            </a:r>
          </a:p>
        </p:txBody>
      </p:sp>
      <p:pic>
        <p:nvPicPr>
          <p:cNvPr id="27" name="Picture Placeholder 26" descr="A blue and orange line drawing of a crystal ball&#10;&#10;Description automatically generated">
            <a:extLst>
              <a:ext uri="{FF2B5EF4-FFF2-40B4-BE49-F238E27FC236}">
                <a16:creationId xmlns:a16="http://schemas.microsoft.com/office/drawing/2014/main" id="{F80C63D1-1D82-714B-5E7C-D86609DBC08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AC9D71-7C1D-2BF8-25DF-D2782A9997C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b="1" dirty="0"/>
              <a:t>Predicting a sample test data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2E8C880-781A-5440-A157-67A8F0289B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 dirty="0"/>
              <a:t>Predicting a test data using the meta model</a:t>
            </a:r>
          </a:p>
        </p:txBody>
      </p:sp>
    </p:spTree>
    <p:extLst>
      <p:ext uri="{BB962C8B-B14F-4D97-AF65-F5344CB8AC3E}">
        <p14:creationId xmlns:p14="http://schemas.microsoft.com/office/powerpoint/2010/main" val="23778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FF50-5BC2-6D41-F60B-A2BA4047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/>
              <a:t>Future scope and 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9D270-79B2-792D-807A-919AB081A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Future scope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E60BB-8738-D15C-BE01-93C3276C7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 algn="just">
              <a:buNone/>
            </a:pPr>
            <a:r>
              <a:rPr lang="en-US" sz="1800" dirty="0"/>
              <a:t>There is a large enough dataset, so we can use neural networks such as an artificial neural network to build a model which can result in better performance.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FF409-A30F-BAB9-7B40-93FA483C7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7FDB-F51B-70AA-898F-01DF2A0C402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indent="0" algn="just">
              <a:buNone/>
            </a:pPr>
            <a:r>
              <a:rPr lang="en-IN" sz="1800" dirty="0"/>
              <a:t>By leveraging the Adult Income Dataset, we can explore how demographic and employment-related factors influence income levels, providing valuable insights into socioeconomic patterns.</a:t>
            </a:r>
          </a:p>
          <a:p>
            <a:pPr indent="0" algn="just">
              <a:buNone/>
            </a:pP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BAA44-676B-ADE5-CB6B-FAAD4219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90597-051C-26DA-F8DA-CB0CBD2E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Project</a:t>
            </a:r>
            <a:endParaRPr lang="en-US" noProof="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9E0E4AD-FE8A-792F-8460-63C0C3BF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309990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{C1403F47-F75A-4AF2-97C3-ED66EF0F3248}tf11429527_win32</Template>
  <TotalTime>336</TotalTime>
  <Words>449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DM Sans Medium</vt:lpstr>
      <vt:lpstr>Karla</vt:lpstr>
      <vt:lpstr>Univers Condensed Light</vt:lpstr>
      <vt:lpstr>Office Theme</vt:lpstr>
      <vt:lpstr>ADULT INCOME PREDICTION</vt:lpstr>
      <vt:lpstr>Agenda</vt:lpstr>
      <vt:lpstr>Introduction </vt:lpstr>
      <vt:lpstr>Financial freedom is available to those who learn about it and work for it</vt:lpstr>
      <vt:lpstr>Income Prediction</vt:lpstr>
      <vt:lpstr>Objectives</vt:lpstr>
      <vt:lpstr>Dataset Description</vt:lpstr>
      <vt:lpstr>Methodology </vt:lpstr>
      <vt:lpstr>Future scope and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Viswa N R</dc:creator>
  <cp:lastModifiedBy>Viswa N R</cp:lastModifiedBy>
  <cp:revision>4</cp:revision>
  <dcterms:created xsi:type="dcterms:W3CDTF">2025-01-31T08:18:31Z</dcterms:created>
  <dcterms:modified xsi:type="dcterms:W3CDTF">2025-01-31T13:55:27Z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