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3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1" r:id="rId6"/>
    <p:sldId id="262" r:id="rId7"/>
    <p:sldId id="268" r:id="rId8"/>
    <p:sldId id="263" r:id="rId9"/>
    <p:sldId id="269" r:id="rId10"/>
    <p:sldId id="266" r:id="rId11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t6BClfYapf1Iuxcdnoa8uc7Fd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7E397-F4AC-4295-8338-75AB3EA61296}">
  <a:tblStyle styleId="{5447E397-F4AC-4295-8338-75AB3EA61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104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54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72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2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2a6d6ca0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2a6d6ca0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56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a6d6ca0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a6d6ca0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67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a6d6ca0c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2a6d6ca0c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01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a6d6ca0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2a6d6ca0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5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909B-09F8-4BD5-AF55-A665955BBD6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810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64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7095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663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5683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9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82FE-38CB-4EF0-933A-9DB1E0083DE7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07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D7EC-FC7F-48C5-AE2E-706146BC495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5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96E-8D7E-422E-A2A8-D28C1B4E7B8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60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95C9-E353-4D5F-9DEE-820E2A1F9C49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1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17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1323-B5E5-4968-904B-943CFA4A926F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0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2EE3-1862-478D-ABFA-CE4447D28533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14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ONLINE </a:t>
            </a:r>
            <a:r>
              <a:rPr lang="en-US" b="1" dirty="0" smtClean="0"/>
              <a:t>GROCERY </a:t>
            </a:r>
            <a:r>
              <a:rPr lang="en-US" b="1" dirty="0"/>
              <a:t>SHOP SYSTEM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729625" y="3688774"/>
            <a:ext cx="76881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By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 smtClean="0">
                <a:solidFill>
                  <a:srgbClr val="888888"/>
                </a:solidFill>
              </a:rPr>
              <a:t>Vishnu Nair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u="sng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888888"/>
                </a:solidFill>
              </a:rPr>
              <a:t>MES21MCA-2059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8888"/>
                </a:solidFill>
              </a:rPr>
              <a:t>Guided by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8888"/>
                </a:solidFill>
              </a:rPr>
              <a:t>Mr </a:t>
            </a:r>
            <a:r>
              <a:rPr lang="en-US" dirty="0" smtClean="0">
                <a:solidFill>
                  <a:srgbClr val="888888"/>
                </a:solidFill>
              </a:rPr>
              <a:t>Muhammad Jabir C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8888"/>
                </a:solidFill>
              </a:rPr>
              <a:t>Assistant Professor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8888"/>
                </a:solidFill>
              </a:rPr>
              <a:t>Master of computer applications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MES College of engineering,kuttippuram</a:t>
            </a:r>
            <a:endParaRPr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a6d6ca0c_0_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62626"/>
                </a:solidFill>
              </a:rPr>
              <a:t>DEVELOPING ENVIRONMENT</a:t>
            </a:r>
            <a:endParaRPr/>
          </a:p>
        </p:txBody>
      </p:sp>
      <p:sp>
        <p:nvSpPr>
          <p:cNvPr id="174" name="Google Shape;174;g152a6d6ca0c_0_16"/>
          <p:cNvSpPr txBox="1">
            <a:spLocks noGrp="1"/>
          </p:cNvSpPr>
          <p:nvPr>
            <p:ph sz="half" idx="1"/>
          </p:nvPr>
        </p:nvSpPr>
        <p:spPr>
          <a:xfrm>
            <a:off x="2552700" y="1600200"/>
            <a:ext cx="4038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400" b="1" u="sng" dirty="0"/>
              <a:t>HARDWARE SPECIFICATION</a:t>
            </a:r>
            <a:endParaRPr sz="1400" b="1" u="sng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Processor    : Intel Pentium IV or above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HDD	 	: 80 GB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RAM 		: 4 GB or above</a:t>
            </a:r>
            <a:endParaRPr sz="1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u="sng" dirty="0"/>
              <a:t>SOFTWARE SPECIFICATION</a:t>
            </a:r>
            <a:endParaRPr sz="1400" b="1" u="sng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Operating System  :    Windows 7 or above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Front End                     :   </a:t>
            </a:r>
            <a:r>
              <a:rPr lang="en-US" sz="1400" b="1" dirty="0" smtClean="0"/>
              <a:t>Html,Css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Back End 		    :   </a:t>
            </a:r>
            <a:r>
              <a:rPr lang="en-US" sz="1400" b="1" dirty="0" smtClean="0"/>
              <a:t>Python </a:t>
            </a:r>
            <a:r>
              <a:rPr lang="en-US" sz="1400" b="1" dirty="0"/>
              <a:t>, Mysql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IDE                                   :    VS Code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Browser 		    :    </a:t>
            </a:r>
            <a:r>
              <a:rPr lang="en-US" sz="1400" b="1" dirty="0" smtClean="0"/>
              <a:t>Chrome/Firefox</a:t>
            </a:r>
            <a:endParaRPr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Product Backlog</a:t>
            </a:r>
          </a:p>
          <a:p>
            <a:r>
              <a:rPr lang="en-US" dirty="0" smtClean="0"/>
              <a:t>User Story</a:t>
            </a:r>
          </a:p>
          <a:p>
            <a:r>
              <a:rPr lang="en-US" smtClean="0"/>
              <a:t>Project Plan</a:t>
            </a:r>
            <a:endParaRPr lang="en-US" dirty="0" smtClean="0"/>
          </a:p>
          <a:p>
            <a:r>
              <a:rPr lang="en-US" dirty="0" smtClean="0"/>
              <a:t>Development Environment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646545" y="0"/>
            <a:ext cx="7250546" cy="149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6" name="Google Shape;106;p2"/>
          <p:cNvSpPr txBox="1">
            <a:spLocks noGrp="1"/>
          </p:cNvSpPr>
          <p:nvPr>
            <p:ph idx="1"/>
          </p:nvPr>
        </p:nvSpPr>
        <p:spPr>
          <a:xfrm>
            <a:off x="533400" y="1570182"/>
            <a:ext cx="7132782" cy="510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5910" algn="just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en-US" sz="1600" dirty="0"/>
              <a:t>The project "ONLINE GROCERY SHOP SYSTEM" is a web based shopping system which is an </a:t>
            </a:r>
            <a:r>
              <a:rPr lang="en-US" sz="1600" dirty="0" smtClean="0"/>
              <a:t>attempt to </a:t>
            </a:r>
            <a:r>
              <a:rPr lang="en-US" sz="1600" dirty="0"/>
              <a:t>provide the advantages of online shopping to customers of a real shop.      </a:t>
            </a:r>
            <a:endParaRPr sz="1600" dirty="0"/>
          </a:p>
          <a:p>
            <a:pPr marL="342900" lvl="0" indent="-295910" algn="just">
              <a:spcBef>
                <a:spcPts val="448"/>
              </a:spcBef>
              <a:buSzPts val="1500"/>
              <a:buChar char="●"/>
            </a:pPr>
            <a:r>
              <a:rPr lang="en-US" sz="1600" dirty="0"/>
              <a:t>The Internet provides consumers with a new medium of obtaining useful information and for </a:t>
            </a:r>
            <a:r>
              <a:rPr lang="en-US" sz="1600" dirty="0" smtClean="0"/>
              <a:t>purchasing  goods</a:t>
            </a:r>
            <a:r>
              <a:rPr lang="en-US" sz="1600" dirty="0"/>
              <a:t>, information and services. The main purpose of online grocery is to create and develop </a:t>
            </a:r>
            <a:r>
              <a:rPr lang="en-US" sz="1600" dirty="0" smtClean="0"/>
              <a:t>new models</a:t>
            </a:r>
            <a:r>
              <a:rPr lang="en-US" sz="1600" dirty="0"/>
              <a:t>, and to optimize the relationships between a grocery company and its customers. Changing </a:t>
            </a:r>
            <a:r>
              <a:rPr lang="en-US" sz="1600" dirty="0" smtClean="0"/>
              <a:t>from shopping </a:t>
            </a:r>
            <a:r>
              <a:rPr lang="en-US" sz="1600" dirty="0"/>
              <a:t>at the supermarket to online grocery shopping can improve an online grocery </a:t>
            </a:r>
            <a:r>
              <a:rPr lang="en-US" sz="1600" dirty="0" smtClean="0"/>
              <a:t>retailer’s productivity </a:t>
            </a:r>
            <a:r>
              <a:rPr lang="en-US" sz="1600" dirty="0"/>
              <a:t>by shortening supply chains, reducing overhead costs, and enabling “just in time” </a:t>
            </a:r>
            <a:r>
              <a:rPr lang="en-US" sz="1600" dirty="0" smtClean="0"/>
              <a:t>service. Most </a:t>
            </a:r>
            <a:r>
              <a:rPr lang="en-US" sz="1600" dirty="0"/>
              <a:t>grocery store chains offer online shopping options with free in-store pickup; a few even offer </a:t>
            </a:r>
            <a:r>
              <a:rPr lang="en-US" sz="1600" dirty="0" smtClean="0"/>
              <a:t>home delivery </a:t>
            </a:r>
            <a:r>
              <a:rPr lang="en-US" sz="1600" dirty="0"/>
              <a:t>for a small fee.</a:t>
            </a:r>
            <a:endParaRPr sz="1600" dirty="0"/>
          </a:p>
          <a:p>
            <a:pPr marL="342900" lvl="0" indent="-295910">
              <a:spcBef>
                <a:spcPts val="448"/>
              </a:spcBef>
              <a:buSzPts val="1500"/>
              <a:buChar char="●"/>
            </a:pPr>
            <a:r>
              <a:rPr lang="en-US" sz="1600" dirty="0"/>
              <a:t>The aim of this online grocery system is to minimize all the effort and time of the customer and </a:t>
            </a:r>
            <a:r>
              <a:rPr lang="en-US" sz="1600" dirty="0" smtClean="0"/>
              <a:t>to minimize </a:t>
            </a:r>
            <a:r>
              <a:rPr lang="en-US" sz="1600" dirty="0"/>
              <a:t>roaming around as well. Therefore, it allows administrator to track the order of the customer </a:t>
            </a:r>
            <a:r>
              <a:rPr lang="en-US" sz="1600" dirty="0" smtClean="0"/>
              <a:t>so that </a:t>
            </a:r>
            <a:r>
              <a:rPr lang="en-US" sz="1600" dirty="0"/>
              <a:t>they can prepare for it and deliver if needed. Furthermore, in this system is user-friendly, </a:t>
            </a:r>
            <a:r>
              <a:rPr lang="en-US" sz="1600" dirty="0" smtClean="0"/>
              <a:t>time effective </a:t>
            </a:r>
            <a:r>
              <a:rPr lang="en-US" sz="1600" dirty="0"/>
              <a:t>and well-organized</a:t>
            </a:r>
            <a:r>
              <a:rPr lang="en-US" sz="1600" dirty="0" smtClean="0"/>
              <a:t>.</a:t>
            </a:r>
          </a:p>
          <a:p>
            <a:pPr marL="342900" lvl="0" indent="-295910">
              <a:spcBef>
                <a:spcPts val="448"/>
              </a:spcBef>
              <a:buSzPts val="1500"/>
              <a:buChar char="●"/>
            </a:pPr>
            <a:r>
              <a:rPr lang="en-US" sz="1600" dirty="0"/>
              <a:t>Online Grocery shop System as described above can lead to error free, secure, reliable and </a:t>
            </a:r>
            <a:r>
              <a:rPr lang="en-US" sz="1600" dirty="0" smtClean="0"/>
              <a:t>fast management system 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Modules</a:t>
            </a:r>
            <a:endParaRPr lang="en-US" dirty="0"/>
          </a:p>
        </p:txBody>
      </p:sp>
      <p:sp>
        <p:nvSpPr>
          <p:cNvPr id="112" name="Google Shape;112;p10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A) ADMIN:</a:t>
            </a:r>
          </a:p>
          <a:p>
            <a:pPr lvl="0"/>
            <a:r>
              <a:rPr lang="en-US" dirty="0" smtClean="0"/>
              <a:t>1. Login</a:t>
            </a:r>
          </a:p>
          <a:p>
            <a:pPr lvl="0"/>
            <a:r>
              <a:rPr lang="en-US" dirty="0" smtClean="0"/>
              <a:t>2. Product manage</a:t>
            </a:r>
          </a:p>
          <a:p>
            <a:pPr lvl="0"/>
            <a:r>
              <a:rPr lang="en-US" dirty="0" smtClean="0"/>
              <a:t>3. View order</a:t>
            </a:r>
          </a:p>
          <a:p>
            <a:pPr lvl="0"/>
            <a:r>
              <a:rPr lang="en-US" dirty="0" smtClean="0"/>
              <a:t>4. View review</a:t>
            </a:r>
          </a:p>
          <a:p>
            <a:pPr lvl="0"/>
            <a:r>
              <a:rPr lang="en-US" dirty="0"/>
              <a:t>5</a:t>
            </a:r>
            <a:r>
              <a:rPr lang="en-US" dirty="0" smtClean="0"/>
              <a:t>. Post reply</a:t>
            </a:r>
          </a:p>
          <a:p>
            <a:pPr lvl="0"/>
            <a:endParaRPr lang="en-US" dirty="0"/>
          </a:p>
        </p:txBody>
      </p:sp>
      <p:sp>
        <p:nvSpPr>
          <p:cNvPr id="113" name="Google Shape;113;p10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B)USER:</a:t>
            </a:r>
          </a:p>
          <a:p>
            <a:pPr lvl="0"/>
            <a:r>
              <a:rPr lang="en-US" dirty="0" smtClean="0"/>
              <a:t>1.Register</a:t>
            </a:r>
          </a:p>
          <a:p>
            <a:pPr lvl="0"/>
            <a:r>
              <a:rPr lang="en-US" dirty="0" smtClean="0"/>
              <a:t>2.Login</a:t>
            </a:r>
          </a:p>
          <a:p>
            <a:pPr lvl="0"/>
            <a:r>
              <a:rPr lang="en-US" dirty="0" smtClean="0"/>
              <a:t>3.Product search</a:t>
            </a:r>
          </a:p>
          <a:p>
            <a:pPr lvl="0"/>
            <a:r>
              <a:rPr lang="en-US" dirty="0" smtClean="0"/>
              <a:t>4.Manage cart</a:t>
            </a:r>
          </a:p>
          <a:p>
            <a:pPr lvl="0"/>
            <a:r>
              <a:rPr lang="en-US" dirty="0" smtClean="0"/>
              <a:t>5.Place order</a:t>
            </a:r>
          </a:p>
          <a:p>
            <a:pPr lvl="0"/>
            <a:r>
              <a:rPr lang="en-US" dirty="0" smtClean="0"/>
              <a:t>6.Product review</a:t>
            </a:r>
          </a:p>
          <a:p>
            <a:pPr lvl="0"/>
            <a:r>
              <a:rPr lang="en-US" dirty="0"/>
              <a:t>7</a:t>
            </a:r>
            <a:r>
              <a:rPr lang="en-US" dirty="0" smtClean="0"/>
              <a:t>.View reply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6d6ca0c_0_6"/>
          <p:cNvSpPr txBox="1">
            <a:spLocks noGrp="1"/>
          </p:cNvSpPr>
          <p:nvPr>
            <p:ph type="title"/>
          </p:nvPr>
        </p:nvSpPr>
        <p:spPr>
          <a:xfrm>
            <a:off x="1311563" y="212436"/>
            <a:ext cx="6347714" cy="115163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BACKLOG</a:t>
            </a:r>
            <a:endParaRPr dirty="0"/>
          </a:p>
        </p:txBody>
      </p:sp>
      <p:sp>
        <p:nvSpPr>
          <p:cNvPr id="134" name="Google Shape;134;g152a6d6ca0c_0_6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5" name="Google Shape;135;g152a6d6ca0c_0_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136" name="Google Shape;136;g152a6d6ca0c_0_6"/>
          <p:cNvGraphicFramePr/>
          <p:nvPr>
            <p:extLst>
              <p:ext uri="{D42A27DB-BD31-4B8C-83A1-F6EECF244321}">
                <p14:modId xmlns:p14="http://schemas.microsoft.com/office/powerpoint/2010/main" val="2752045462"/>
              </p:ext>
            </p:extLst>
          </p:nvPr>
        </p:nvGraphicFramePr>
        <p:xfrm>
          <a:off x="1080654" y="1600201"/>
          <a:ext cx="7219044" cy="4762224"/>
        </p:xfrm>
        <a:graphic>
          <a:graphicData uri="http://schemas.openxmlformats.org/drawingml/2006/table">
            <a:tbl>
              <a:tblPr>
                <a:noFill/>
                <a:tableStyleId>{5447E397-F4AC-4295-8338-75AB3EA61296}</a:tableStyleId>
              </a:tblPr>
              <a:tblGrid>
                <a:gridCol w="1804761"/>
                <a:gridCol w="1804761"/>
                <a:gridCol w="1804761"/>
                <a:gridCol w="1804761"/>
              </a:tblGrid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5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5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Priority</a:t>
                      </a:r>
                      <a:endParaRPr sz="15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lt1"/>
                          </a:solidFill>
                        </a:rPr>
                        <a:t>Estimate</a:t>
                      </a:r>
                      <a:endParaRPr sz="15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300"/>
                    </a:solidFill>
                  </a:tcPr>
                </a:tc>
              </a:tr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Registration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Login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Process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Payment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93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Feedback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a6d6ca0c_0_292"/>
          <p:cNvSpPr txBox="1">
            <a:spLocks noGrp="1"/>
          </p:cNvSpPr>
          <p:nvPr>
            <p:ph type="title"/>
          </p:nvPr>
        </p:nvSpPr>
        <p:spPr>
          <a:xfrm>
            <a:off x="515675" y="2512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STORY</a:t>
            </a:r>
            <a:endParaRPr/>
          </a:p>
        </p:txBody>
      </p:sp>
      <p:sp>
        <p:nvSpPr>
          <p:cNvPr id="142" name="Google Shape;142;g152a6d6ca0c_0_29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3" name="Google Shape;143;g152a6d6ca0c_0_29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144" name="Google Shape;144;g152a6d6ca0c_0_292"/>
          <p:cNvGraphicFramePr/>
          <p:nvPr>
            <p:extLst>
              <p:ext uri="{D42A27DB-BD31-4B8C-83A1-F6EECF244321}">
                <p14:modId xmlns:p14="http://schemas.microsoft.com/office/powerpoint/2010/main" val="1141177157"/>
              </p:ext>
            </p:extLst>
          </p:nvPr>
        </p:nvGraphicFramePr>
        <p:xfrm>
          <a:off x="1551709" y="1542473"/>
          <a:ext cx="6631491" cy="4474546"/>
        </p:xfrm>
        <a:graphic>
          <a:graphicData uri="http://schemas.openxmlformats.org/drawingml/2006/table">
            <a:tbl>
              <a:tblPr>
                <a:noFill/>
                <a:tableStyleId>{5447E397-F4AC-4295-8338-75AB3EA61296}</a:tableStyleId>
              </a:tblPr>
              <a:tblGrid>
                <a:gridCol w="1427149"/>
                <a:gridCol w="1581072"/>
                <a:gridCol w="1273226"/>
                <a:gridCol w="2350044"/>
              </a:tblGrid>
              <a:tr h="4987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</a:rPr>
                        <a:t>Story ID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lt1"/>
                          </a:solidFill>
                        </a:rPr>
                        <a:t>As a&lt;Type of user&gt;</a:t>
                      </a:r>
                      <a:endParaRPr sz="1200" b="1" u="sng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</a:rPr>
                        <a:t>I want </a:t>
                      </a:r>
                      <a:r>
                        <a:rPr lang="en-US" sz="1200" b="1" dirty="0" smtClean="0">
                          <a:solidFill>
                            <a:schemeClr val="lt1"/>
                          </a:solidFill>
                        </a:rPr>
                        <a:t>to&lt;perform some task&gt; 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lt1"/>
                          </a:solidFill>
                        </a:rPr>
                        <a:t>So that </a:t>
                      </a:r>
                      <a:r>
                        <a:rPr lang="en-US" sz="1200" b="1" u="sng" dirty="0" err="1">
                          <a:solidFill>
                            <a:schemeClr val="lt1"/>
                          </a:solidFill>
                        </a:rPr>
                        <a:t>i</a:t>
                      </a:r>
                      <a:r>
                        <a:rPr lang="en-US" sz="1200" b="1" u="sng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1200" b="1" u="sng" dirty="0" smtClean="0">
                          <a:solidFill>
                            <a:schemeClr val="lt1"/>
                          </a:solidFill>
                        </a:rPr>
                        <a:t>can &lt;achieve</a:t>
                      </a:r>
                      <a:endParaRPr sz="1200" b="1" u="sng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</a:tr>
              <a:tr h="63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Admin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Login  to admin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Account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Access to admin account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Admin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manage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Managing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the product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Admin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View </a:t>
                      </a: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order and payments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View </a:t>
                      </a: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order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from the </a:t>
                      </a: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users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5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Admin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View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View review from the users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5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Admin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View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Post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reply</a:t>
                      </a: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5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Register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registeration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5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Login to user account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Access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to login account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24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Search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Search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the products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80963"/>
              </p:ext>
            </p:extLst>
          </p:nvPr>
        </p:nvGraphicFramePr>
        <p:xfrm>
          <a:off x="1468581" y="913679"/>
          <a:ext cx="6677892" cy="4628140"/>
        </p:xfrm>
        <a:graphic>
          <a:graphicData uri="http://schemas.openxmlformats.org/drawingml/2006/table">
            <a:tbl>
              <a:tblPr>
                <a:noFill/>
                <a:tableStyleId>{5447E397-F4AC-4295-8338-75AB3EA61296}</a:tableStyleId>
              </a:tblPr>
              <a:tblGrid>
                <a:gridCol w="1339735"/>
                <a:gridCol w="1484230"/>
                <a:gridCol w="1195240"/>
                <a:gridCol w="2658687"/>
              </a:tblGrid>
              <a:tr h="1407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Manage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cart</a:t>
                      </a:r>
                      <a:endParaRPr lang="en-US" sz="1100" b="1" dirty="0" smtClean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Add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to cart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55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Place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order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And payment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Place the order and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pay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155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review</a:t>
                      </a: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Review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the product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910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User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View</a:t>
                      </a: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 reply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baseline="0" dirty="0" smtClean="0">
                          <a:latin typeface="Lato"/>
                          <a:ea typeface="Lato"/>
                          <a:cs typeface="Lato"/>
                          <a:sym typeface="Lato"/>
                        </a:rPr>
                        <a:t>View the reply</a:t>
                      </a:r>
                      <a:endParaRPr sz="11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85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2a6d6ca0c_0_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50" name="Google Shape;150;g152a6d6ca0c_0_30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1" name="Google Shape;151;g152a6d6ca0c_0_30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18588"/>
              </p:ext>
            </p:extLst>
          </p:nvPr>
        </p:nvGraphicFramePr>
        <p:xfrm>
          <a:off x="341745" y="2041235"/>
          <a:ext cx="8414329" cy="4437904"/>
        </p:xfrm>
        <a:graphic>
          <a:graphicData uri="http://schemas.openxmlformats.org/drawingml/2006/table">
            <a:tbl>
              <a:tblPr firstRow="1" bandRow="1">
                <a:tableStyleId>{5447E397-F4AC-4295-8338-75AB3EA61296}</a:tableStyleId>
              </a:tblPr>
              <a:tblGrid>
                <a:gridCol w="1402389"/>
                <a:gridCol w="1402389"/>
                <a:gridCol w="1614205"/>
                <a:gridCol w="1462605"/>
                <a:gridCol w="825486"/>
                <a:gridCol w="1707255"/>
              </a:tblGrid>
              <a:tr h="574649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 ID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>
                    <a:solidFill>
                      <a:srgbClr val="FF3300"/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Sprint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16/08/202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25/08/2022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26/08/2022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INPROGRESS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Sprint 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26/09/2022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03/10/2022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4728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04/10/2022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16/10/2022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40970"/>
              </p:ext>
            </p:extLst>
          </p:nvPr>
        </p:nvGraphicFramePr>
        <p:xfrm>
          <a:off x="526472" y="1385454"/>
          <a:ext cx="7795491" cy="3472872"/>
        </p:xfrm>
        <a:graphic>
          <a:graphicData uri="http://schemas.openxmlformats.org/drawingml/2006/table">
            <a:tbl>
              <a:tblPr firstRow="1" bandRow="1">
                <a:tableStyleId>{5447E397-F4AC-4295-8338-75AB3EA61296}</a:tableStyleId>
              </a:tblPr>
              <a:tblGrid>
                <a:gridCol w="747638"/>
                <a:gridCol w="1112340"/>
                <a:gridCol w="1556253"/>
                <a:gridCol w="1510439"/>
                <a:gridCol w="719740"/>
                <a:gridCol w="2149081"/>
              </a:tblGrid>
              <a:tr h="105816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Sprint 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17/10/2022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31/10/2022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07355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01/11/2022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10/11/2022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07355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11/11/2022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18/11/2022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04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533</Words>
  <Application>Microsoft Office PowerPoint</Application>
  <PresentationFormat>On-screen Show (4:3)</PresentationFormat>
  <Paragraphs>202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Trebuchet MS</vt:lpstr>
      <vt:lpstr>Wingdings 3</vt:lpstr>
      <vt:lpstr>Lato</vt:lpstr>
      <vt:lpstr>Calibri</vt:lpstr>
      <vt:lpstr>Facet</vt:lpstr>
      <vt:lpstr>ONLINE GROCERY SHOP SYSTEM </vt:lpstr>
      <vt:lpstr>Table of Contents</vt:lpstr>
      <vt:lpstr>INTRODUCTION</vt:lpstr>
      <vt:lpstr>Modules</vt:lpstr>
      <vt:lpstr>PRODUCT BACKLOG</vt:lpstr>
      <vt:lpstr>USER STORY</vt:lpstr>
      <vt:lpstr>PowerPoint Presentation</vt:lpstr>
      <vt:lpstr>PROJECT PLAN</vt:lpstr>
      <vt:lpstr>PowerPoint Presentation</vt:lpstr>
      <vt:lpstr>DEVELOPING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GROCERY SHOP SYSTEM</dc:title>
  <dc:creator>win</dc:creator>
  <cp:lastModifiedBy>Vishnu</cp:lastModifiedBy>
  <cp:revision>29</cp:revision>
  <dcterms:created xsi:type="dcterms:W3CDTF">2020-02-09T07:47:38Z</dcterms:created>
  <dcterms:modified xsi:type="dcterms:W3CDTF">2022-09-16T10:15:46Z</dcterms:modified>
</cp:coreProperties>
</file>