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5" r:id="rId9"/>
    <p:sldId id="264"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3" r:id="rId24"/>
    <p:sldId id="284" r:id="rId25"/>
    <p:sldId id="285" r:id="rId26"/>
    <p:sldId id="286" r:id="rId27"/>
    <p:sldId id="287" r:id="rId28"/>
    <p:sldId id="288" r:id="rId29"/>
    <p:sldId id="289" r:id="rId30"/>
    <p:sldId id="290" r:id="rId31"/>
    <p:sldId id="291" r:id="rId32"/>
    <p:sldId id="292" r:id="rId33"/>
    <p:sldId id="293" r:id="rId34"/>
    <p:sldId id="303" r:id="rId35"/>
    <p:sldId id="294" r:id="rId36"/>
    <p:sldId id="295" r:id="rId37"/>
    <p:sldId id="296" r:id="rId38"/>
    <p:sldId id="297" r:id="rId39"/>
    <p:sldId id="304" r:id="rId40"/>
    <p:sldId id="298" r:id="rId41"/>
    <p:sldId id="299" r:id="rId42"/>
    <p:sldId id="300" r:id="rId43"/>
    <p:sldId id="305" r:id="rId44"/>
    <p:sldId id="301" r:id="rId45"/>
    <p:sldId id="302" r:id="rId46"/>
    <p:sldId id="307" r:id="rId47"/>
    <p:sldId id="308" r:id="rId48"/>
    <p:sldId id="309" r:id="rId49"/>
    <p:sldId id="310" r:id="rId50"/>
    <p:sldId id="311" r:id="rId51"/>
    <p:sldId id="326" r:id="rId52"/>
    <p:sldId id="327" r:id="rId53"/>
    <p:sldId id="312" r:id="rId54"/>
    <p:sldId id="313" r:id="rId55"/>
    <p:sldId id="314" r:id="rId56"/>
    <p:sldId id="315" r:id="rId57"/>
    <p:sldId id="316" r:id="rId58"/>
    <p:sldId id="317" r:id="rId59"/>
    <p:sldId id="325" r:id="rId60"/>
    <p:sldId id="319" r:id="rId61"/>
    <p:sldId id="320" r:id="rId62"/>
    <p:sldId id="321" r:id="rId63"/>
    <p:sldId id="322" r:id="rId64"/>
    <p:sldId id="323" r:id="rId65"/>
    <p:sldId id="324"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5B41DB-1263-490B-BF23-CBABD98520EA}"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61B45-4481-4102-8FC1-9684581E47B8}" type="slidenum">
              <a:rPr lang="en-US" smtClean="0"/>
              <a:t>‹#›</a:t>
            </a:fld>
            <a:endParaRPr lang="en-US"/>
          </a:p>
        </p:txBody>
      </p:sp>
    </p:spTree>
    <p:extLst>
      <p:ext uri="{BB962C8B-B14F-4D97-AF65-F5344CB8AC3E}">
        <p14:creationId xmlns:p14="http://schemas.microsoft.com/office/powerpoint/2010/main" val="3019805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5B41DB-1263-490B-BF23-CBABD98520EA}"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61B45-4481-4102-8FC1-9684581E47B8}" type="slidenum">
              <a:rPr lang="en-US" smtClean="0"/>
              <a:t>‹#›</a:t>
            </a:fld>
            <a:endParaRPr lang="en-US"/>
          </a:p>
        </p:txBody>
      </p:sp>
    </p:spTree>
    <p:extLst>
      <p:ext uri="{BB962C8B-B14F-4D97-AF65-F5344CB8AC3E}">
        <p14:creationId xmlns:p14="http://schemas.microsoft.com/office/powerpoint/2010/main" val="1243399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5B41DB-1263-490B-BF23-CBABD98520EA}"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61B45-4481-4102-8FC1-9684581E47B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0483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5B41DB-1263-490B-BF23-CBABD98520EA}"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61B45-4481-4102-8FC1-9684581E47B8}" type="slidenum">
              <a:rPr lang="en-US" smtClean="0"/>
              <a:t>‹#›</a:t>
            </a:fld>
            <a:endParaRPr lang="en-US"/>
          </a:p>
        </p:txBody>
      </p:sp>
    </p:spTree>
    <p:extLst>
      <p:ext uri="{BB962C8B-B14F-4D97-AF65-F5344CB8AC3E}">
        <p14:creationId xmlns:p14="http://schemas.microsoft.com/office/powerpoint/2010/main" val="782254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5B41DB-1263-490B-BF23-CBABD98520EA}"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61B45-4481-4102-8FC1-9684581E47B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87174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5B41DB-1263-490B-BF23-CBABD98520EA}"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61B45-4481-4102-8FC1-9684581E47B8}" type="slidenum">
              <a:rPr lang="en-US" smtClean="0"/>
              <a:t>‹#›</a:t>
            </a:fld>
            <a:endParaRPr lang="en-US"/>
          </a:p>
        </p:txBody>
      </p:sp>
    </p:spTree>
    <p:extLst>
      <p:ext uri="{BB962C8B-B14F-4D97-AF65-F5344CB8AC3E}">
        <p14:creationId xmlns:p14="http://schemas.microsoft.com/office/powerpoint/2010/main" val="483094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B41DB-1263-490B-BF23-CBABD98520EA}"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61B45-4481-4102-8FC1-9684581E47B8}" type="slidenum">
              <a:rPr lang="en-US" smtClean="0"/>
              <a:t>‹#›</a:t>
            </a:fld>
            <a:endParaRPr lang="en-US"/>
          </a:p>
        </p:txBody>
      </p:sp>
    </p:spTree>
    <p:extLst>
      <p:ext uri="{BB962C8B-B14F-4D97-AF65-F5344CB8AC3E}">
        <p14:creationId xmlns:p14="http://schemas.microsoft.com/office/powerpoint/2010/main" val="2960978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B41DB-1263-490B-BF23-CBABD98520EA}"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61B45-4481-4102-8FC1-9684581E47B8}" type="slidenum">
              <a:rPr lang="en-US" smtClean="0"/>
              <a:t>‹#›</a:t>
            </a:fld>
            <a:endParaRPr lang="en-US"/>
          </a:p>
        </p:txBody>
      </p:sp>
    </p:spTree>
    <p:extLst>
      <p:ext uri="{BB962C8B-B14F-4D97-AF65-F5344CB8AC3E}">
        <p14:creationId xmlns:p14="http://schemas.microsoft.com/office/powerpoint/2010/main" val="1443161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B41DB-1263-490B-BF23-CBABD98520EA}"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61B45-4481-4102-8FC1-9684581E47B8}" type="slidenum">
              <a:rPr lang="en-US" smtClean="0"/>
              <a:t>‹#›</a:t>
            </a:fld>
            <a:endParaRPr lang="en-US"/>
          </a:p>
        </p:txBody>
      </p:sp>
    </p:spTree>
    <p:extLst>
      <p:ext uri="{BB962C8B-B14F-4D97-AF65-F5344CB8AC3E}">
        <p14:creationId xmlns:p14="http://schemas.microsoft.com/office/powerpoint/2010/main" val="369931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5B41DB-1263-490B-BF23-CBABD98520EA}"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61B45-4481-4102-8FC1-9684581E47B8}" type="slidenum">
              <a:rPr lang="en-US" smtClean="0"/>
              <a:t>‹#›</a:t>
            </a:fld>
            <a:endParaRPr lang="en-US"/>
          </a:p>
        </p:txBody>
      </p:sp>
    </p:spTree>
    <p:extLst>
      <p:ext uri="{BB962C8B-B14F-4D97-AF65-F5344CB8AC3E}">
        <p14:creationId xmlns:p14="http://schemas.microsoft.com/office/powerpoint/2010/main" val="27991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5B41DB-1263-490B-BF23-CBABD98520EA}"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A61B45-4481-4102-8FC1-9684581E47B8}" type="slidenum">
              <a:rPr lang="en-US" smtClean="0"/>
              <a:t>‹#›</a:t>
            </a:fld>
            <a:endParaRPr lang="en-US"/>
          </a:p>
        </p:txBody>
      </p:sp>
    </p:spTree>
    <p:extLst>
      <p:ext uri="{BB962C8B-B14F-4D97-AF65-F5344CB8AC3E}">
        <p14:creationId xmlns:p14="http://schemas.microsoft.com/office/powerpoint/2010/main" val="3721992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5B41DB-1263-490B-BF23-CBABD98520EA}" type="datetimeFigureOut">
              <a:rPr lang="en-US" smtClean="0"/>
              <a:t>4/24/2025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A61B45-4481-4102-8FC1-9684581E47B8}" type="slidenum">
              <a:rPr lang="en-US" smtClean="0"/>
              <a:t>‹#›</a:t>
            </a:fld>
            <a:endParaRPr lang="en-US"/>
          </a:p>
        </p:txBody>
      </p:sp>
    </p:spTree>
    <p:extLst>
      <p:ext uri="{BB962C8B-B14F-4D97-AF65-F5344CB8AC3E}">
        <p14:creationId xmlns:p14="http://schemas.microsoft.com/office/powerpoint/2010/main" val="3033746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5B41DB-1263-490B-BF23-CBABD98520EA}" type="datetimeFigureOut">
              <a:rPr lang="en-US" smtClean="0"/>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A61B45-4481-4102-8FC1-9684581E47B8}" type="slidenum">
              <a:rPr lang="en-US" smtClean="0"/>
              <a:t>‹#›</a:t>
            </a:fld>
            <a:endParaRPr lang="en-US"/>
          </a:p>
        </p:txBody>
      </p:sp>
    </p:spTree>
    <p:extLst>
      <p:ext uri="{BB962C8B-B14F-4D97-AF65-F5344CB8AC3E}">
        <p14:creationId xmlns:p14="http://schemas.microsoft.com/office/powerpoint/2010/main" val="1887954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5B41DB-1263-490B-BF23-CBABD98520EA}" type="datetimeFigureOut">
              <a:rPr lang="en-US" smtClean="0"/>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A61B45-4481-4102-8FC1-9684581E47B8}" type="slidenum">
              <a:rPr lang="en-US" smtClean="0"/>
              <a:t>‹#›</a:t>
            </a:fld>
            <a:endParaRPr lang="en-US"/>
          </a:p>
        </p:txBody>
      </p:sp>
    </p:spTree>
    <p:extLst>
      <p:ext uri="{BB962C8B-B14F-4D97-AF65-F5344CB8AC3E}">
        <p14:creationId xmlns:p14="http://schemas.microsoft.com/office/powerpoint/2010/main" val="1532422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5B41DB-1263-490B-BF23-CBABD98520EA}"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A61B45-4481-4102-8FC1-9684581E47B8}" type="slidenum">
              <a:rPr lang="en-US" smtClean="0"/>
              <a:t>‹#›</a:t>
            </a:fld>
            <a:endParaRPr lang="en-US"/>
          </a:p>
        </p:txBody>
      </p:sp>
    </p:spTree>
    <p:extLst>
      <p:ext uri="{BB962C8B-B14F-4D97-AF65-F5344CB8AC3E}">
        <p14:creationId xmlns:p14="http://schemas.microsoft.com/office/powerpoint/2010/main" val="358646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5B41DB-1263-490B-BF23-CBABD98520EA}"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A61B45-4481-4102-8FC1-9684581E47B8}" type="slidenum">
              <a:rPr lang="en-US" smtClean="0"/>
              <a:t>‹#›</a:t>
            </a:fld>
            <a:endParaRPr lang="en-US"/>
          </a:p>
        </p:txBody>
      </p:sp>
    </p:spTree>
    <p:extLst>
      <p:ext uri="{BB962C8B-B14F-4D97-AF65-F5344CB8AC3E}">
        <p14:creationId xmlns:p14="http://schemas.microsoft.com/office/powerpoint/2010/main" val="268450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85B41DB-1263-490B-BF23-CBABD98520EA}" type="datetimeFigureOut">
              <a:rPr lang="en-US" smtClean="0"/>
              <a:t>4/24/2025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0A61B45-4481-4102-8FC1-9684581E47B8}" type="slidenum">
              <a:rPr lang="en-US" smtClean="0"/>
              <a:t>‹#›</a:t>
            </a:fld>
            <a:endParaRPr lang="en-US"/>
          </a:p>
        </p:txBody>
      </p:sp>
    </p:spTree>
    <p:extLst>
      <p:ext uri="{BB962C8B-B14F-4D97-AF65-F5344CB8AC3E}">
        <p14:creationId xmlns:p14="http://schemas.microsoft.com/office/powerpoint/2010/main" val="24581339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6D0F6-BE9A-0C05-C5E6-9739587FAD0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0CA1C41-667A-8000-9723-8DE78C16D3B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32783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812AD-3DC9-5595-1CC4-344D12FDB40A}"/>
              </a:ext>
            </a:extLst>
          </p:cNvPr>
          <p:cNvSpPr>
            <a:spLocks noGrp="1"/>
          </p:cNvSpPr>
          <p:nvPr>
            <p:ph type="title"/>
          </p:nvPr>
        </p:nvSpPr>
        <p:spPr/>
        <p:txBody>
          <a:bodyPr/>
          <a:lstStyle/>
          <a:p>
            <a:r>
              <a:rPr lang="en-US" dirty="0"/>
              <a:t>The Purpose of Design</a:t>
            </a:r>
          </a:p>
        </p:txBody>
      </p:sp>
      <p:sp>
        <p:nvSpPr>
          <p:cNvPr id="3" name="Content Placeholder 2">
            <a:extLst>
              <a:ext uri="{FF2B5EF4-FFF2-40B4-BE49-F238E27FC236}">
                <a16:creationId xmlns:a16="http://schemas.microsoft.com/office/drawing/2014/main" id="{99292D26-6EEB-F1E9-4667-14F4107F2666}"/>
              </a:ext>
            </a:extLst>
          </p:cNvPr>
          <p:cNvSpPr>
            <a:spLocks noGrp="1"/>
          </p:cNvSpPr>
          <p:nvPr>
            <p:ph idx="1"/>
          </p:nvPr>
        </p:nvSpPr>
        <p:spPr>
          <a:xfrm>
            <a:off x="677333" y="1179095"/>
            <a:ext cx="9284813" cy="5678905"/>
          </a:xfrm>
        </p:spPr>
        <p:txBody>
          <a:bodyPr>
            <a:normAutofit/>
          </a:bodyPr>
          <a:lstStyle/>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Design Creates Solutions</a:t>
            </a:r>
          </a:p>
          <a:p>
            <a:pPr marL="0" indent="0" algn="just">
              <a:buNone/>
            </a:pPr>
            <a:r>
              <a:rPr lang="en-US" sz="2000" dirty="0">
                <a:latin typeface="Times New Roman" panose="02020603050405020304" pitchFamily="18" charset="0"/>
                <a:cs typeface="Times New Roman" panose="02020603050405020304" pitchFamily="18" charset="0"/>
              </a:rPr>
              <a:t>The primary purpose of design is to devise the best solution to a problem while meeting all requirements. Constraints such as media, budget, and schedule become a springboard for creative solutions</a:t>
            </a: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Design Communicates and Informs</a:t>
            </a:r>
          </a:p>
          <a:p>
            <a:pPr marL="0" indent="0" algn="just">
              <a:buNone/>
            </a:pPr>
            <a:r>
              <a:rPr lang="en-US" sz="2000" dirty="0">
                <a:latin typeface="Times New Roman" panose="02020603050405020304" pitchFamily="18" charset="0"/>
                <a:cs typeface="Times New Roman" panose="02020603050405020304" pitchFamily="18" charset="0"/>
              </a:rPr>
              <a:t>Design translates ideas and information into purposeful visual messages. Both content (what is said) and form (how it's presented) must be effective to convey the message clearly.</a:t>
            </a: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Design Instructs</a:t>
            </a:r>
          </a:p>
          <a:p>
            <a:pPr marL="0" indent="0" algn="just">
              <a:buNone/>
            </a:pPr>
            <a:r>
              <a:rPr lang="en-US" sz="2000" dirty="0">
                <a:latin typeface="Times New Roman" panose="02020603050405020304" pitchFamily="18" charset="0"/>
                <a:cs typeface="Times New Roman" panose="02020603050405020304" pitchFamily="18" charset="0"/>
              </a:rPr>
              <a:t>Instructional design enhances learning through clarity, structure, and engagement. It presents material in a logical and appealing way to boost comprehension .</a:t>
            </a:r>
          </a:p>
          <a:p>
            <a:pPr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Design Persuades</a:t>
            </a:r>
          </a:p>
          <a:p>
            <a:pPr marL="0" indent="0" algn="just">
              <a:buNone/>
            </a:pPr>
            <a:r>
              <a:rPr lang="en-US" dirty="0">
                <a:latin typeface="Times New Roman" panose="02020603050405020304" pitchFamily="18" charset="0"/>
                <a:cs typeface="Times New Roman" panose="02020603050405020304" pitchFamily="18" charset="0"/>
              </a:rPr>
              <a:t>Persuasive design aims to influence attitudes and behavior. It uses meaningful visuals and content to evoke emotions and motivate change.</a:t>
            </a:r>
          </a:p>
          <a:p>
            <a:pPr marL="0" indent="0" algn="just">
              <a:buNone/>
            </a:pPr>
            <a:endParaRPr lang="en-US"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673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77FBF-F5C4-7E71-5F6F-E2124BFF5625}"/>
              </a:ext>
            </a:extLst>
          </p:cNvPr>
          <p:cNvSpPr>
            <a:spLocks noGrp="1"/>
          </p:cNvSpPr>
          <p:nvPr>
            <p:ph type="title"/>
          </p:nvPr>
        </p:nvSpPr>
        <p:spPr>
          <a:xfrm>
            <a:off x="677334" y="609600"/>
            <a:ext cx="8596668" cy="665747"/>
          </a:xfrm>
        </p:spPr>
        <p:txBody>
          <a:bodyPr/>
          <a:lstStyle/>
          <a:p>
            <a:r>
              <a:rPr lang="en-US" dirty="0"/>
              <a:t>Key Aspects of a Visual Designer's Role</a:t>
            </a:r>
          </a:p>
        </p:txBody>
      </p:sp>
      <p:sp>
        <p:nvSpPr>
          <p:cNvPr id="3" name="Content Placeholder 2">
            <a:extLst>
              <a:ext uri="{FF2B5EF4-FFF2-40B4-BE49-F238E27FC236}">
                <a16:creationId xmlns:a16="http://schemas.microsoft.com/office/drawing/2014/main" id="{BFB70304-4E36-75F6-8311-D5046F071F69}"/>
              </a:ext>
            </a:extLst>
          </p:cNvPr>
          <p:cNvSpPr>
            <a:spLocks noGrp="1"/>
          </p:cNvSpPr>
          <p:nvPr>
            <p:ph idx="1"/>
          </p:nvPr>
        </p:nvSpPr>
        <p:spPr>
          <a:xfrm>
            <a:off x="677334" y="1275347"/>
            <a:ext cx="8596668" cy="5390148"/>
          </a:xfrm>
        </p:spPr>
        <p:txBody>
          <a:bodyPr>
            <a:noAutofit/>
          </a:bodyPr>
          <a:lstStyle/>
          <a:p>
            <a:pPr marL="0" indent="0" algn="just">
              <a:buNone/>
            </a:pPr>
            <a:r>
              <a:rPr lang="en-US" sz="16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Competence in visual thinking to develop graphic solutions and express ideas visually.</a:t>
            </a:r>
          </a:p>
          <a:p>
            <a:pPr marL="0" indent="0" algn="just">
              <a:buNone/>
            </a:pPr>
            <a:r>
              <a:rPr lang="en-US" sz="2000" dirty="0">
                <a:latin typeface="Times New Roman" panose="02020603050405020304" pitchFamily="18" charset="0"/>
                <a:cs typeface="Times New Roman" panose="02020603050405020304" pitchFamily="18" charset="0"/>
              </a:rPr>
              <a:t>• Understanding of visual communication to translate information into visuals audiences understand.</a:t>
            </a:r>
          </a:p>
          <a:p>
            <a:pPr marL="0" indent="0" algn="just">
              <a:buNone/>
            </a:pPr>
            <a:r>
              <a:rPr lang="en-US" sz="2000" dirty="0">
                <a:latin typeface="Times New Roman" panose="02020603050405020304" pitchFamily="18" charset="0"/>
                <a:cs typeface="Times New Roman" panose="02020603050405020304" pitchFamily="18" charset="0"/>
              </a:rPr>
              <a:t>• Knowledge and application of graphic design principles for effective compositions.</a:t>
            </a:r>
          </a:p>
          <a:p>
            <a:pPr marL="0" indent="0" algn="just">
              <a:buNone/>
            </a:pPr>
            <a:r>
              <a:rPr lang="en-US" sz="2000" dirty="0">
                <a:latin typeface="Times New Roman" panose="02020603050405020304" pitchFamily="18" charset="0"/>
                <a:cs typeface="Times New Roman" panose="02020603050405020304" pitchFamily="18" charset="0"/>
              </a:rPr>
              <a:t>• Ability to evaluate and select effective photographs or illustrations; helpful when working with photographers or illustrators.</a:t>
            </a:r>
          </a:p>
          <a:p>
            <a:pPr marL="0" indent="0" algn="just">
              <a:buNone/>
            </a:pPr>
            <a:r>
              <a:rPr lang="en-US" sz="2000" dirty="0">
                <a:latin typeface="Times New Roman" panose="02020603050405020304" pitchFamily="18" charset="0"/>
                <a:cs typeface="Times New Roman" panose="02020603050405020304" pitchFamily="18" charset="0"/>
              </a:rPr>
              <a:t>• Foundation in psychology to understand how people perceive and process visual information.</a:t>
            </a:r>
          </a:p>
          <a:p>
            <a:pPr marL="0" indent="0" algn="just">
              <a:buNone/>
            </a:pPr>
            <a:r>
              <a:rPr lang="en-US" sz="2000" dirty="0">
                <a:latin typeface="Times New Roman" panose="02020603050405020304" pitchFamily="18" charset="0"/>
                <a:cs typeface="Times New Roman" panose="02020603050405020304" pitchFamily="18" charset="0"/>
              </a:rPr>
              <a:t>• Technical skills to create and modify images, estimate timelines, and assess capabilities across mediums. Understanding of business to align visuals with organizational objectives.</a:t>
            </a:r>
          </a:p>
          <a:p>
            <a:pPr marL="0" indent="0" algn="just">
              <a:buNone/>
            </a:pPr>
            <a:r>
              <a:rPr lang="en-US" sz="2000" dirty="0">
                <a:latin typeface="Times New Roman" panose="02020603050405020304" pitchFamily="18" charset="0"/>
                <a:cs typeface="Times New Roman" panose="02020603050405020304" pitchFamily="18" charset="0"/>
              </a:rPr>
              <a:t>• Awareness of cultural trends to ensure relevant and resonant designs.</a:t>
            </a:r>
          </a:p>
        </p:txBody>
      </p:sp>
    </p:spTree>
    <p:extLst>
      <p:ext uri="{BB962C8B-B14F-4D97-AF65-F5344CB8AC3E}">
        <p14:creationId xmlns:p14="http://schemas.microsoft.com/office/powerpoint/2010/main" val="1767446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5EFD5-8A8C-5669-DFA0-5EC26021DE9D}"/>
              </a:ext>
            </a:extLst>
          </p:cNvPr>
          <p:cNvSpPr>
            <a:spLocks noGrp="1"/>
          </p:cNvSpPr>
          <p:nvPr>
            <p:ph type="title"/>
          </p:nvPr>
        </p:nvSpPr>
        <p:spPr/>
        <p:txBody>
          <a:bodyPr/>
          <a:lstStyle/>
          <a:p>
            <a:r>
              <a:rPr lang="en-US" sz="3600" b="0" i="0" u="none" strike="noStrike" baseline="0" dirty="0">
                <a:solidFill>
                  <a:srgbClr val="000000"/>
                </a:solidFill>
                <a:latin typeface="Calibri" panose="020F0502020204030204" pitchFamily="34" charset="0"/>
              </a:rPr>
              <a:t>A VISUAL DESIGN PROCESS</a:t>
            </a:r>
            <a:br>
              <a:rPr lang="en-US" sz="3600" b="0" i="0" u="none" strike="noStrike" baseline="0" dirty="0">
                <a:solidFill>
                  <a:srgbClr val="000000"/>
                </a:solidFill>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20A390D3-4118-0DEA-1907-E1AB6C4B61B3}"/>
              </a:ext>
            </a:extLst>
          </p:cNvPr>
          <p:cNvSpPr>
            <a:spLocks noGrp="1"/>
          </p:cNvSpPr>
          <p:nvPr>
            <p:ph idx="1"/>
          </p:nvPr>
        </p:nvSpPr>
        <p:spPr>
          <a:xfrm>
            <a:off x="677334" y="1479884"/>
            <a:ext cx="8596668" cy="5089357"/>
          </a:xfrm>
        </p:spPr>
        <p:txBody>
          <a:bodyPr/>
          <a:lstStyle/>
          <a:p>
            <a:r>
              <a:rPr lang="en-US" sz="1800" b="0" i="0" u="none" strike="noStrike" baseline="0" dirty="0">
                <a:solidFill>
                  <a:srgbClr val="000000"/>
                </a:solidFill>
                <a:latin typeface="Calibri" panose="020F0502020204030204" pitchFamily="34" charset="0"/>
              </a:rPr>
              <a:t>A VISUAL DESIGN PROCESS</a:t>
            </a:r>
          </a:p>
          <a:p>
            <a:r>
              <a:rPr lang="en-US" sz="1800" b="0" i="0" u="none" strike="noStrike" baseline="0" dirty="0">
                <a:solidFill>
                  <a:srgbClr val="000000"/>
                </a:solidFill>
                <a:latin typeface="Arial" panose="020B0604020202020204" pitchFamily="34" charset="0"/>
              </a:rPr>
              <a:t>•5 step design methodology</a:t>
            </a:r>
          </a:p>
          <a:p>
            <a:pPr marL="0" indent="0">
              <a:buNone/>
            </a:pPr>
            <a:endParaRPr lang="en-US" sz="1800" b="0" i="0" u="none" strike="noStrike" baseline="0" dirty="0">
              <a:solidFill>
                <a:srgbClr val="000000"/>
              </a:solidFill>
              <a:latin typeface="Arial" panose="020B0604020202020204" pitchFamily="34" charset="0"/>
            </a:endParaRPr>
          </a:p>
          <a:p>
            <a:pPr marL="0" indent="0">
              <a:buNone/>
            </a:pPr>
            <a:r>
              <a:rPr lang="en-US" sz="1800" b="0" i="0" u="none" strike="noStrike" baseline="0" dirty="0">
                <a:solidFill>
                  <a:srgbClr val="000000"/>
                </a:solidFill>
                <a:latin typeface="Calibri" panose="020F0502020204030204" pitchFamily="34" charset="0"/>
              </a:rPr>
              <a:t>1. Define the Visual Problem </a:t>
            </a:r>
          </a:p>
          <a:p>
            <a:pPr marL="0" indent="0">
              <a:buNone/>
            </a:pPr>
            <a:r>
              <a:rPr lang="en-US" sz="1800" b="0" i="0" u="none" strike="noStrike" baseline="0" dirty="0">
                <a:solidFill>
                  <a:srgbClr val="000000"/>
                </a:solidFill>
                <a:latin typeface="Calibri" panose="020F0502020204030204" pitchFamily="34" charset="0"/>
              </a:rPr>
              <a:t>2. Research and Discovery </a:t>
            </a:r>
          </a:p>
          <a:p>
            <a:pPr marL="0" indent="0">
              <a:buNone/>
            </a:pPr>
            <a:r>
              <a:rPr lang="en-US" sz="1800" b="0" i="0" u="none" strike="noStrike" baseline="0" dirty="0">
                <a:solidFill>
                  <a:srgbClr val="000000"/>
                </a:solidFill>
                <a:latin typeface="Calibri" panose="020F0502020204030204" pitchFamily="34" charset="0"/>
              </a:rPr>
              <a:t>3. Ideate </a:t>
            </a:r>
          </a:p>
          <a:p>
            <a:pPr marL="0" indent="0">
              <a:buNone/>
            </a:pPr>
            <a:r>
              <a:rPr lang="en-US" sz="1800" b="0" i="0" u="none" strike="noStrike" baseline="0" dirty="0">
                <a:solidFill>
                  <a:srgbClr val="000000"/>
                </a:solidFill>
                <a:latin typeface="Calibri" panose="020F0502020204030204" pitchFamily="34" charset="0"/>
              </a:rPr>
              <a:t>4. Conceptualize and Visualize </a:t>
            </a:r>
          </a:p>
          <a:p>
            <a:pPr marL="0" indent="0">
              <a:buNone/>
            </a:pPr>
            <a:r>
              <a:rPr lang="en-US" sz="1800" b="0" i="0" u="none" strike="noStrike" baseline="0" dirty="0">
                <a:solidFill>
                  <a:srgbClr val="000000"/>
                </a:solidFill>
                <a:latin typeface="Calibri" panose="020F0502020204030204" pitchFamily="34" charset="0"/>
              </a:rPr>
              <a:t>5. Implement and Refine </a:t>
            </a:r>
            <a:endParaRPr lang="en-US" dirty="0"/>
          </a:p>
        </p:txBody>
      </p:sp>
      <p:pic>
        <p:nvPicPr>
          <p:cNvPr id="5" name="Picture 4">
            <a:extLst>
              <a:ext uri="{FF2B5EF4-FFF2-40B4-BE49-F238E27FC236}">
                <a16:creationId xmlns:a16="http://schemas.microsoft.com/office/drawing/2014/main" id="{55FEC9E2-058A-8D4B-4585-3D5AFEA194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3506" y="4030579"/>
            <a:ext cx="6296904" cy="2418347"/>
          </a:xfrm>
          <a:prstGeom prst="rect">
            <a:avLst/>
          </a:prstGeom>
        </p:spPr>
      </p:pic>
    </p:spTree>
    <p:extLst>
      <p:ext uri="{BB962C8B-B14F-4D97-AF65-F5344CB8AC3E}">
        <p14:creationId xmlns:p14="http://schemas.microsoft.com/office/powerpoint/2010/main" val="1864662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56D3-0752-B503-48FD-055C50EEB3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587724-403C-C291-ACA7-2A3852331C55}"/>
              </a:ext>
            </a:extLst>
          </p:cNvPr>
          <p:cNvSpPr>
            <a:spLocks noGrp="1"/>
          </p:cNvSpPr>
          <p:nvPr>
            <p:ph idx="1"/>
          </p:nvPr>
        </p:nvSpPr>
        <p:spPr>
          <a:xfrm>
            <a:off x="677334" y="1479884"/>
            <a:ext cx="8596668" cy="5149515"/>
          </a:xfrm>
        </p:spPr>
        <p:txBody>
          <a:bodyPr>
            <a:normAutofit/>
          </a:bodyPr>
          <a:lstStyle/>
          <a:p>
            <a:pPr algn="just"/>
            <a:r>
              <a:rPr lang="en-US" sz="2000" b="1" i="0" u="none" strike="noStrike" baseline="0" dirty="0">
                <a:solidFill>
                  <a:srgbClr val="000000"/>
                </a:solidFill>
                <a:latin typeface="Times New Roman" panose="02020603050405020304" pitchFamily="18" charset="0"/>
                <a:cs typeface="Times New Roman" panose="02020603050405020304" pitchFamily="18" charset="0"/>
              </a:rPr>
              <a:t>Step 1: Define the Visual Problem</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visual problem includes all requirements that influence the appearance and message of the design.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Clearly defining the problem increases the chances of creating an effective solution.</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•Example</a:t>
            </a:r>
          </a:p>
          <a:p>
            <a:pPr marL="0" indent="0" algn="just">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•Create the visual design for a course that teaches international business travelers the most important customs in highly visited countries. </a:t>
            </a:r>
          </a:p>
          <a:p>
            <a:pPr marL="0" indent="0" algn="just">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•Create the visual design for a web-based self-directed learning portal that teaches project management skills. </a:t>
            </a:r>
          </a:p>
          <a:p>
            <a:pPr marL="0" indent="0" algn="just">
              <a:buNone/>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•Create the visual design for a poster-sized chart for healthcare workers that lists the most effective pharmaceuticals for pain </a:t>
            </a:r>
            <a:r>
              <a:rPr lang="en-US" sz="2000" b="0" i="0" u="none" strike="noStrike" baseline="0" dirty="0" err="1">
                <a:solidFill>
                  <a:srgbClr val="000000"/>
                </a:solidFill>
                <a:latin typeface="Times New Roman" panose="02020603050405020304" pitchFamily="18" charset="0"/>
                <a:cs typeface="Times New Roman" panose="02020603050405020304" pitchFamily="18" charset="0"/>
              </a:rPr>
              <a:t>management.solution</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t>
            </a:r>
          </a:p>
          <a:p>
            <a:endParaRPr lang="en-US" dirty="0"/>
          </a:p>
        </p:txBody>
      </p:sp>
      <p:sp>
        <p:nvSpPr>
          <p:cNvPr id="4" name="Rectangle 1">
            <a:extLst>
              <a:ext uri="{FF2B5EF4-FFF2-40B4-BE49-F238E27FC236}">
                <a16:creationId xmlns:a16="http://schemas.microsoft.com/office/drawing/2014/main" id="{CDB6B01B-6791-8CAB-0635-D82E5543B05D}"/>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331351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CD22C-858B-B92F-5A36-806A50A2AD9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0DBC129-793F-FDFD-E3A2-1054EA4274A5}"/>
              </a:ext>
            </a:extLst>
          </p:cNvPr>
          <p:cNvSpPr>
            <a:spLocks noGrp="1"/>
          </p:cNvSpPr>
          <p:nvPr>
            <p:ph idx="1"/>
          </p:nvPr>
        </p:nvSpPr>
        <p:spPr>
          <a:xfrm>
            <a:off x="677334" y="1227221"/>
            <a:ext cx="8596668" cy="5462337"/>
          </a:xfrm>
        </p:spPr>
        <p:txBody>
          <a:bodyPr>
            <a:normAutofit fontScale="92500" lnSpcReduction="10000"/>
          </a:bodyPr>
          <a:lstStyle/>
          <a:p>
            <a:pPr algn="just"/>
            <a:r>
              <a:rPr lang="en-US" sz="2200" b="1" i="0" u="none" strike="noStrike" baseline="0" dirty="0">
                <a:solidFill>
                  <a:srgbClr val="000000"/>
                </a:solidFill>
                <a:latin typeface="Times New Roman" panose="02020603050405020304" pitchFamily="18" charset="0"/>
                <a:cs typeface="Times New Roman" panose="02020603050405020304" pitchFamily="18" charset="0"/>
              </a:rPr>
              <a:t>Step 2: Research and Discovery</a:t>
            </a:r>
          </a:p>
          <a:p>
            <a:pPr marL="0" indent="0" algn="just">
              <a:buNone/>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•Collect enough background information to gain a big-picture view of the visual problem that needs to be solved. </a:t>
            </a:r>
          </a:p>
          <a:p>
            <a:pPr marL="0" indent="0" algn="just">
              <a:buNone/>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•Gather what you can about the audience, organization, and content. </a:t>
            </a:r>
          </a:p>
          <a:p>
            <a:pPr marL="0" indent="0" algn="just">
              <a:buNone/>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•Some specific ways to do this : </a:t>
            </a:r>
          </a:p>
          <a:p>
            <a:pPr marL="0" indent="0" algn="just">
              <a:buNone/>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•Interview the client or sponsor to understand the mission and goals of the organization or department </a:t>
            </a:r>
          </a:p>
          <a:p>
            <a:pPr marL="0" indent="0" algn="just">
              <a:buNone/>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•Interview members of the audience, identifying their characteristics and needs. </a:t>
            </a:r>
          </a:p>
          <a:p>
            <a:pPr marL="0" indent="0" algn="just">
              <a:buNone/>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•Discover the visual preferences of both the audience and the client. </a:t>
            </a:r>
          </a:p>
          <a:p>
            <a:pPr marL="0" indent="0" algn="just">
              <a:buNone/>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•Gather visual assets from the organization, such as their logo, branding colors, photos, and other graphics. </a:t>
            </a:r>
          </a:p>
          <a:p>
            <a:pPr marL="0" indent="0" algn="just">
              <a:buNone/>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•Review visual communications from the sponsor, such as the website, brochures, and instructional materials. </a:t>
            </a:r>
          </a:p>
          <a:p>
            <a:pPr marL="0" indent="0" algn="just">
              <a:buNone/>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•Review how others have solved a similar visual challenge for inspiration </a:t>
            </a:r>
          </a:p>
          <a:p>
            <a:endParaRPr lang="en-US" dirty="0"/>
          </a:p>
        </p:txBody>
      </p:sp>
    </p:spTree>
    <p:extLst>
      <p:ext uri="{BB962C8B-B14F-4D97-AF65-F5344CB8AC3E}">
        <p14:creationId xmlns:p14="http://schemas.microsoft.com/office/powerpoint/2010/main" val="1157832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1300E-CE75-5DBE-8487-570162C3CB63}"/>
              </a:ext>
            </a:extLst>
          </p:cNvPr>
          <p:cNvSpPr>
            <a:spLocks noGrp="1"/>
          </p:cNvSpPr>
          <p:nvPr>
            <p:ph type="title"/>
          </p:nvPr>
        </p:nvSpPr>
        <p:spPr>
          <a:xfrm>
            <a:off x="677334" y="609600"/>
            <a:ext cx="8596668" cy="207038"/>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407175C1-6C45-970B-3DB0-08D23426F14A}"/>
              </a:ext>
            </a:extLst>
          </p:cNvPr>
          <p:cNvSpPr>
            <a:spLocks noGrp="1"/>
          </p:cNvSpPr>
          <p:nvPr>
            <p:ph idx="1"/>
          </p:nvPr>
        </p:nvSpPr>
        <p:spPr>
          <a:xfrm>
            <a:off x="677334" y="1094875"/>
            <a:ext cx="8596668" cy="4946488"/>
          </a:xfrm>
        </p:spPr>
        <p:txBody>
          <a:bodyPr/>
          <a:lstStyle/>
          <a:p>
            <a:r>
              <a:rPr lang="en-US" sz="2000" b="1" i="0" u="none" strike="noStrike" baseline="0" dirty="0">
                <a:solidFill>
                  <a:srgbClr val="000000"/>
                </a:solidFill>
                <a:latin typeface="Times New Roman" panose="02020603050405020304" pitchFamily="18" charset="0"/>
                <a:cs typeface="Times New Roman" panose="02020603050405020304" pitchFamily="18" charset="0"/>
              </a:rPr>
              <a:t>Step 3: Ideate</a:t>
            </a:r>
          </a:p>
          <a:p>
            <a:pPr>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third step is to take what you’ve learned during Research and Discovery and use it to formulate ideas for solutions. </a:t>
            </a:r>
          </a:p>
          <a:p>
            <a:pPr>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Ideation is about generating and recording numerous ideas without judging them. </a:t>
            </a:r>
          </a:p>
          <a:p>
            <a:pPr>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During this phase, every idea is considered valuable—so be bold. Here are some activities for ideation .</a:t>
            </a:r>
          </a:p>
          <a:p>
            <a:pPr>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Brainstorming.</a:t>
            </a:r>
          </a:p>
          <a:p>
            <a:pPr>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Mind-mapping</a:t>
            </a:r>
          </a:p>
          <a:p>
            <a:pPr>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Sticky notes on a whiteboard.</a:t>
            </a:r>
          </a:p>
          <a:p>
            <a:pPr>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Adapting proven designs </a:t>
            </a:r>
          </a:p>
          <a:p>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73278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DDC3B-290C-5184-FF46-2AAC817284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1BE399-2550-A988-5590-F316B27AD027}"/>
              </a:ext>
            </a:extLst>
          </p:cNvPr>
          <p:cNvSpPr>
            <a:spLocks noGrp="1"/>
          </p:cNvSpPr>
          <p:nvPr>
            <p:ph idx="1"/>
          </p:nvPr>
        </p:nvSpPr>
        <p:spPr>
          <a:xfrm>
            <a:off x="677334" y="1094874"/>
            <a:ext cx="8596668" cy="5546557"/>
          </a:xfrm>
        </p:spPr>
        <p:txBody>
          <a:bodyPr>
            <a:normAutofit lnSpcReduction="10000"/>
          </a:bodyPr>
          <a:lstStyle/>
          <a:p>
            <a:pPr algn="just"/>
            <a:r>
              <a:rPr lang="en-US" sz="2400" b="1" i="0" u="none" strike="noStrike" baseline="0" dirty="0">
                <a:solidFill>
                  <a:srgbClr val="000000"/>
                </a:solidFill>
                <a:latin typeface="Times New Roman" panose="02020603050405020304" pitchFamily="18" charset="0"/>
                <a:cs typeface="Times New Roman" panose="02020603050405020304" pitchFamily="18" charset="0"/>
              </a:rPr>
              <a:t>Step 4: Conceptualize and Visualize</a:t>
            </a:r>
          </a:p>
          <a:p>
            <a:pPr algn="just">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To visualize the ideas, get away from the computer and make rough sketches with paper and pencil or pen</a:t>
            </a:r>
          </a:p>
          <a:p>
            <a:pPr algn="just">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Your visualizations can be thumbnail sketches to start. </a:t>
            </a:r>
          </a:p>
          <a:p>
            <a:pPr algn="just">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Thumbnails are small drawings for conveying ideas</a:t>
            </a:r>
          </a:p>
          <a:p>
            <a:pPr algn="just">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Use thumbnails to find ways to organize images and text. </a:t>
            </a:r>
          </a:p>
          <a:p>
            <a:r>
              <a:rPr lang="en-US" sz="2400" b="1" i="0" u="none" strike="noStrike" baseline="0" dirty="0">
                <a:solidFill>
                  <a:srgbClr val="000000"/>
                </a:solidFill>
                <a:latin typeface="Times New Roman" panose="02020603050405020304" pitchFamily="18" charset="0"/>
                <a:cs typeface="Times New Roman" panose="02020603050405020304" pitchFamily="18" charset="0"/>
              </a:rPr>
              <a:t>Step 5: Implement and Refine</a:t>
            </a:r>
          </a:p>
          <a:p>
            <a:pPr>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During the Implementation phase, you will transform your sketches into designed compositions. </a:t>
            </a:r>
          </a:p>
          <a:p>
            <a:pPr>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Use the best solutions from the previous step and execute them in a graphics program. </a:t>
            </a:r>
          </a:p>
          <a:p>
            <a:pPr>
              <a:buFont typeface="Wingdings" panose="05000000000000000000" pitchFamily="2" charset="2"/>
              <a:buChar char="Ø"/>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Take advantage of the computer’s power to experiment with color, typography, and layout. </a:t>
            </a:r>
          </a:p>
          <a:p>
            <a:endParaRPr lang="en-US" dirty="0"/>
          </a:p>
        </p:txBody>
      </p:sp>
    </p:spTree>
    <p:extLst>
      <p:ext uri="{BB962C8B-B14F-4D97-AF65-F5344CB8AC3E}">
        <p14:creationId xmlns:p14="http://schemas.microsoft.com/office/powerpoint/2010/main" val="1182301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0C6B-0523-6E2D-33C6-E371CFA154B8}"/>
              </a:ext>
            </a:extLst>
          </p:cNvPr>
          <p:cNvSpPr>
            <a:spLocks noGrp="1"/>
          </p:cNvSpPr>
          <p:nvPr>
            <p:ph type="title"/>
          </p:nvPr>
        </p:nvSpPr>
        <p:spPr/>
        <p:txBody>
          <a:bodyPr/>
          <a:lstStyle/>
          <a:p>
            <a:r>
              <a:rPr lang="en-US" dirty="0"/>
              <a:t>The Mindset of the Visual Designer</a:t>
            </a:r>
          </a:p>
        </p:txBody>
      </p:sp>
      <p:sp>
        <p:nvSpPr>
          <p:cNvPr id="3" name="Content Placeholder 2">
            <a:extLst>
              <a:ext uri="{FF2B5EF4-FFF2-40B4-BE49-F238E27FC236}">
                <a16:creationId xmlns:a16="http://schemas.microsoft.com/office/drawing/2014/main" id="{22364B2F-E1D0-CFD4-10D5-E8FA70A53947}"/>
              </a:ext>
            </a:extLst>
          </p:cNvPr>
          <p:cNvSpPr>
            <a:spLocks noGrp="1"/>
          </p:cNvSpPr>
          <p:nvPr>
            <p:ph idx="1"/>
          </p:nvPr>
        </p:nvSpPr>
        <p:spPr/>
        <p:txBody>
          <a:bodyPr>
            <a:normAutofit/>
          </a:bodyPr>
          <a:lstStyle/>
          <a:p>
            <a:pPr algn="just"/>
            <a:r>
              <a:rPr lang="en-US" sz="2200" b="1" dirty="0">
                <a:latin typeface="Times New Roman" panose="02020603050405020304" pitchFamily="18" charset="0"/>
                <a:cs typeface="Times New Roman" panose="02020603050405020304" pitchFamily="18" charset="0"/>
              </a:rPr>
              <a:t>Creativity Concerns</a:t>
            </a:r>
          </a:p>
          <a:p>
            <a:pPr algn="just"/>
            <a:r>
              <a:rPr lang="en-US" sz="2400" dirty="0">
                <a:latin typeface="Times New Roman" panose="02020603050405020304" pitchFamily="18" charset="0"/>
                <a:cs typeface="Times New Roman" panose="02020603050405020304" pitchFamily="18" charset="0"/>
              </a:rPr>
              <a:t>Designers expected to be creative on demand</a:t>
            </a:r>
          </a:p>
          <a:p>
            <a:pPr algn="just"/>
            <a:r>
              <a:rPr lang="en-US" sz="2400" dirty="0">
                <a:latin typeface="Times New Roman" panose="02020603050405020304" pitchFamily="18" charset="0"/>
                <a:cs typeface="Times New Roman" panose="02020603050405020304" pitchFamily="18" charset="0"/>
              </a:rPr>
              <a:t>- Creativity ≠ Originality: Ideas often build on others</a:t>
            </a:r>
          </a:p>
          <a:p>
            <a:pPr algn="just"/>
            <a:r>
              <a:rPr lang="en-US" sz="2400" dirty="0">
                <a:latin typeface="Times New Roman" panose="02020603050405020304" pitchFamily="18" charset="0"/>
                <a:cs typeface="Times New Roman" panose="02020603050405020304" pitchFamily="18" charset="0"/>
              </a:rPr>
              <a:t>- Original ideas may not always be the best</a:t>
            </a:r>
          </a:p>
          <a:p>
            <a:pPr algn="just"/>
            <a:r>
              <a:rPr lang="en-US" sz="2400" dirty="0">
                <a:latin typeface="Times New Roman" panose="02020603050405020304" pitchFamily="18" charset="0"/>
                <a:cs typeface="Times New Roman" panose="02020603050405020304" pitchFamily="18" charset="0"/>
              </a:rPr>
              <a:t>- Stay creative by:</a:t>
            </a:r>
          </a:p>
          <a:p>
            <a:pPr algn="just"/>
            <a:r>
              <a:rPr lang="en-US" sz="2400" dirty="0">
                <a:latin typeface="Times New Roman" panose="02020603050405020304" pitchFamily="18" charset="0"/>
                <a:cs typeface="Times New Roman" panose="02020603050405020304" pitchFamily="18" charset="0"/>
              </a:rPr>
              <a:t>  • Staying motivated</a:t>
            </a:r>
          </a:p>
          <a:p>
            <a:pPr algn="just"/>
            <a:r>
              <a:rPr lang="en-US" sz="2400" dirty="0">
                <a:latin typeface="Times New Roman" panose="02020603050405020304" pitchFamily="18" charset="0"/>
                <a:cs typeface="Times New Roman" panose="02020603050405020304" pitchFamily="18" charset="0"/>
              </a:rPr>
              <a:t>  • Keeping inspiration nearby</a:t>
            </a:r>
          </a:p>
          <a:p>
            <a:pPr algn="just"/>
            <a:r>
              <a:rPr lang="en-US" sz="2400" dirty="0">
                <a:latin typeface="Times New Roman" panose="02020603050405020304" pitchFamily="18" charset="0"/>
                <a:cs typeface="Times New Roman" panose="02020603050405020304" pitchFamily="18" charset="0"/>
              </a:rPr>
              <a:t>  • Connecting with other designers</a:t>
            </a:r>
          </a:p>
          <a:p>
            <a:endParaRPr lang="en-US" dirty="0"/>
          </a:p>
        </p:txBody>
      </p:sp>
    </p:spTree>
    <p:extLst>
      <p:ext uri="{BB962C8B-B14F-4D97-AF65-F5344CB8AC3E}">
        <p14:creationId xmlns:p14="http://schemas.microsoft.com/office/powerpoint/2010/main" val="2099295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0AB08-43D4-B555-A711-BDAF3B994D7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11ABF7-059B-E944-921B-2B6346ACEDD9}"/>
              </a:ext>
            </a:extLst>
          </p:cNvPr>
          <p:cNvSpPr>
            <a:spLocks noGrp="1"/>
          </p:cNvSpPr>
          <p:nvPr>
            <p:ph idx="1"/>
          </p:nvPr>
        </p:nvSpPr>
        <p:spPr/>
        <p:txBody>
          <a:bodyPr/>
          <a:lstStyle/>
          <a:p>
            <a:r>
              <a:rPr lang="en-US" b="1" dirty="0"/>
              <a:t>Self-Doubt</a:t>
            </a:r>
          </a:p>
          <a:p>
            <a:r>
              <a:rPr lang="en-US" dirty="0"/>
              <a:t>Common in creative work</a:t>
            </a:r>
          </a:p>
          <a:p>
            <a:pPr marL="0" indent="0">
              <a:buNone/>
            </a:pPr>
            <a:r>
              <a:rPr lang="en-US" dirty="0"/>
              <a:t>- </a:t>
            </a:r>
            <a:r>
              <a:rPr lang="en-US" sz="2400" dirty="0">
                <a:latin typeface="Times New Roman" panose="02020603050405020304" pitchFamily="18" charset="0"/>
                <a:cs typeface="Times New Roman" panose="02020603050405020304" pitchFamily="18" charset="0"/>
              </a:rPr>
              <a:t>Manage it by:</a:t>
            </a:r>
          </a:p>
          <a:p>
            <a:pPr marL="0" indent="0">
              <a:buNone/>
            </a:pPr>
            <a:r>
              <a:rPr lang="en-US" sz="2400" dirty="0">
                <a:latin typeface="Times New Roman" panose="02020603050405020304" pitchFamily="18" charset="0"/>
                <a:cs typeface="Times New Roman" panose="02020603050405020304" pitchFamily="18" charset="0"/>
              </a:rPr>
              <a:t>  • Accepting your current skill level</a:t>
            </a:r>
          </a:p>
          <a:p>
            <a:pPr marL="0" indent="0">
              <a:buNone/>
            </a:pPr>
            <a:r>
              <a:rPr lang="en-US" sz="2400" dirty="0">
                <a:latin typeface="Times New Roman" panose="02020603050405020304" pitchFamily="18" charset="0"/>
                <a:cs typeface="Times New Roman" panose="02020603050405020304" pitchFamily="18" charset="0"/>
              </a:rPr>
              <a:t>  •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Keep improving—design is a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lifelong learning process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 Comparing with your own past work</a:t>
            </a:r>
          </a:p>
          <a:p>
            <a:pPr marL="0" indent="0">
              <a:buNone/>
            </a:pPr>
            <a:r>
              <a:rPr lang="en-US" sz="2400" dirty="0">
                <a:latin typeface="Times New Roman" panose="02020603050405020304" pitchFamily="18" charset="0"/>
                <a:cs typeface="Times New Roman" panose="02020603050405020304" pitchFamily="18" charset="0"/>
              </a:rPr>
              <a:t>  • Using good design as inspiration</a:t>
            </a:r>
          </a:p>
          <a:p>
            <a:endParaRPr lang="en-US" dirty="0"/>
          </a:p>
        </p:txBody>
      </p:sp>
      <p:sp>
        <p:nvSpPr>
          <p:cNvPr id="4" name="Rectangle 1">
            <a:extLst>
              <a:ext uri="{FF2B5EF4-FFF2-40B4-BE49-F238E27FC236}">
                <a16:creationId xmlns:a16="http://schemas.microsoft.com/office/drawing/2014/main" id="{0332D3A8-2538-1B6F-7016-9422590D5069}"/>
              </a:ext>
            </a:extLst>
          </p:cNvPr>
          <p:cNvSpPr>
            <a:spLocks noChangeArrowheads="1"/>
          </p:cNvSpPr>
          <p:nvPr/>
        </p:nvSpPr>
        <p:spPr bwMode="auto">
          <a:xfrm>
            <a:off x="0" y="-461664"/>
            <a:ext cx="402225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8" defTabSz="914400" eaLnBrk="0" fontAlgn="base" hangingPunct="0">
              <a:spcBef>
                <a:spcPct val="0"/>
              </a:spcBef>
              <a:spcAft>
                <a:spcPct val="0"/>
              </a:spcAft>
              <a:buFontTx/>
              <a:buChar char="•"/>
            </a:pPr>
            <a:endParaRPr kumimoji="0" lang="en-US" altLang="en-US" b="0" i="0" u="none" strike="noStrike" cap="none" normalizeH="0" baseline="0" dirty="0">
              <a:ln>
                <a:noFill/>
              </a:ln>
              <a:solidFill>
                <a:schemeClr val="tx1"/>
              </a:solidFill>
              <a:effectLst/>
              <a:latin typeface="Arial" panose="020B0604020202020204" pitchFamily="34" charset="0"/>
            </a:endParaRPr>
          </a:p>
          <a:p>
            <a:pPr lvl="8"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7101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113A0-B34B-0E2F-DCE7-1F73994E89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831D60-E9D6-B5F1-41FA-DDB02C0A7747}"/>
              </a:ext>
            </a:extLst>
          </p:cNvPr>
          <p:cNvSpPr>
            <a:spLocks noGrp="1"/>
          </p:cNvSpPr>
          <p:nvPr>
            <p:ph idx="1"/>
          </p:nvPr>
        </p:nvSpPr>
        <p:spPr/>
        <p:txBody>
          <a:bodyPr/>
          <a:lstStyle/>
          <a:p>
            <a:pPr algn="just"/>
            <a:r>
              <a:rPr lang="en-US" sz="2400" b="1" dirty="0">
                <a:latin typeface="Times New Roman" panose="02020603050405020304" pitchFamily="18" charset="0"/>
                <a:cs typeface="Times New Roman" panose="02020603050405020304" pitchFamily="18" charset="0"/>
              </a:rPr>
              <a:t>Breaking the Rules</a:t>
            </a:r>
          </a:p>
          <a:p>
            <a:pPr marL="0" indent="0" algn="just">
              <a:buNone/>
            </a:pPr>
            <a:r>
              <a:rPr lang="en-US" sz="2400" dirty="0">
                <a:latin typeface="Times New Roman" panose="02020603050405020304" pitchFamily="18" charset="0"/>
                <a:cs typeface="Times New Roman" panose="02020603050405020304" pitchFamily="18" charset="0"/>
              </a:rPr>
              <a:t>Design principles = Guidelines, not strict rules</a:t>
            </a:r>
          </a:p>
          <a:p>
            <a:pPr marL="0" indent="0" algn="just">
              <a:buNone/>
            </a:pPr>
            <a:r>
              <a:rPr lang="en-US" sz="2400" dirty="0">
                <a:latin typeface="Times New Roman" panose="02020603050405020304" pitchFamily="18" charset="0"/>
                <a:cs typeface="Times New Roman" panose="02020603050405020304" pitchFamily="18" charset="0"/>
              </a:rPr>
              <a:t>- Based on art, psychology, culture</a:t>
            </a:r>
          </a:p>
          <a:p>
            <a:pPr marL="0" indent="0" algn="just">
              <a:buNone/>
            </a:pPr>
            <a:r>
              <a:rPr lang="en-US" sz="2400" dirty="0">
                <a:latin typeface="Times New Roman" panose="02020603050405020304" pitchFamily="18" charset="0"/>
                <a:cs typeface="Times New Roman" panose="02020603050405020304" pitchFamily="18" charset="0"/>
              </a:rPr>
              <a:t>- Break rules intentionally and with purpose</a:t>
            </a:r>
          </a:p>
          <a:p>
            <a:pPr marL="0" indent="0" algn="just">
              <a:buNone/>
            </a:pPr>
            <a:r>
              <a:rPr lang="en-US" sz="2400" dirty="0">
                <a:latin typeface="Times New Roman" panose="02020603050405020304" pitchFamily="18" charset="0"/>
                <a:cs typeface="Times New Roman" panose="02020603050405020304" pitchFamily="18" charset="0"/>
              </a:rPr>
              <a:t>- Experienced designers know when to adapt</a:t>
            </a:r>
          </a:p>
          <a:p>
            <a:pPr marL="0" indent="0" algn="just">
              <a:buNone/>
            </a:pPr>
            <a:r>
              <a:rPr lang="en-US" sz="2400" dirty="0">
                <a:latin typeface="Times New Roman" panose="02020603050405020304" pitchFamily="18" charset="0"/>
                <a:cs typeface="Times New Roman" panose="02020603050405020304" pitchFamily="18" charset="0"/>
              </a:rPr>
              <a:t>- Designing your own path is part of the journey</a:t>
            </a:r>
          </a:p>
          <a:p>
            <a:endParaRPr lang="en-US" dirty="0"/>
          </a:p>
        </p:txBody>
      </p:sp>
    </p:spTree>
    <p:extLst>
      <p:ext uri="{BB962C8B-B14F-4D97-AF65-F5344CB8AC3E}">
        <p14:creationId xmlns:p14="http://schemas.microsoft.com/office/powerpoint/2010/main" val="1188305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A2D8A-0372-CEDB-9F6D-3F92B8A49DF3}"/>
              </a:ext>
            </a:extLst>
          </p:cNvPr>
          <p:cNvSpPr>
            <a:spLocks noGrp="1"/>
          </p:cNvSpPr>
          <p:nvPr>
            <p:ph type="title"/>
          </p:nvPr>
        </p:nvSpPr>
        <p:spPr/>
        <p:txBody>
          <a:bodyPr/>
          <a:lstStyle/>
          <a:p>
            <a:r>
              <a:rPr lang="en-US" sz="3600" b="0" i="0" u="none" strike="noStrike" baseline="0" dirty="0">
                <a:solidFill>
                  <a:srgbClr val="000000"/>
                </a:solidFill>
                <a:latin typeface="Calibri" panose="020F0502020204030204" pitchFamily="34" charset="0"/>
              </a:rPr>
              <a:t>Visual Brain</a:t>
            </a:r>
            <a:br>
              <a:rPr lang="en-US" sz="3600" b="0" i="0" u="none" strike="noStrike" baseline="0" dirty="0">
                <a:solidFill>
                  <a:srgbClr val="000000"/>
                </a:solidFill>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ED061C77-10E6-DE33-71FA-BAF36C0294DA}"/>
              </a:ext>
            </a:extLst>
          </p:cNvPr>
          <p:cNvSpPr>
            <a:spLocks noGrp="1"/>
          </p:cNvSpPr>
          <p:nvPr>
            <p:ph idx="1"/>
          </p:nvPr>
        </p:nvSpPr>
        <p:spPr/>
        <p:txBody>
          <a:bodyPr/>
          <a:lstStyle/>
          <a:p>
            <a:r>
              <a:rPr lang="en-US" sz="1800" b="0" i="0" u="none" strike="noStrike" baseline="0" dirty="0">
                <a:solidFill>
                  <a:srgbClr val="000000"/>
                </a:solidFill>
                <a:latin typeface="Calibri" panose="020F0502020204030204" pitchFamily="34" charset="0"/>
              </a:rPr>
              <a:t>The Visual Brain</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over 50 percent of the brain’s cortex (the outside layer) is involved in visual processing</a:t>
            </a:r>
          </a:p>
          <a:p>
            <a:r>
              <a:rPr lang="en-US" sz="1800" b="0" i="0" u="none" strike="noStrike" baseline="0" dirty="0">
                <a:solidFill>
                  <a:srgbClr val="000000"/>
                </a:solidFill>
                <a:latin typeface="Arial" panose="020B0604020202020204" pitchFamily="34" charset="0"/>
              </a:rPr>
              <a:t>•auditory processing uses around 10 percent </a:t>
            </a:r>
          </a:p>
          <a:p>
            <a:r>
              <a:rPr lang="en-US" sz="1800" b="0" i="0" u="none" strike="noStrike" baseline="0" dirty="0">
                <a:solidFill>
                  <a:srgbClr val="000000"/>
                </a:solidFill>
                <a:latin typeface="Arial" panose="020B0604020202020204" pitchFamily="34" charset="0"/>
              </a:rPr>
              <a:t>•and the other senses use even less. </a:t>
            </a:r>
          </a:p>
          <a:p>
            <a:r>
              <a:rPr lang="en-US" sz="1800" b="0" i="0" u="none" strike="noStrike" baseline="0" dirty="0">
                <a:solidFill>
                  <a:srgbClr val="000000"/>
                </a:solidFill>
                <a:latin typeface="Arial" panose="020B0604020202020204" pitchFamily="34" charset="0"/>
              </a:rPr>
              <a:t>•our brains devote more resources to vision than to any other sense </a:t>
            </a:r>
          </a:p>
          <a:p>
            <a:endParaRPr lang="en-US" dirty="0"/>
          </a:p>
        </p:txBody>
      </p:sp>
    </p:spTree>
    <p:extLst>
      <p:ext uri="{BB962C8B-B14F-4D97-AF65-F5344CB8AC3E}">
        <p14:creationId xmlns:p14="http://schemas.microsoft.com/office/powerpoint/2010/main" val="1489101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2642E-3A42-6E42-AA25-9F03F395A07A}"/>
              </a:ext>
            </a:extLst>
          </p:cNvPr>
          <p:cNvSpPr>
            <a:spLocks noGrp="1"/>
          </p:cNvSpPr>
          <p:nvPr>
            <p:ph type="title"/>
          </p:nvPr>
        </p:nvSpPr>
        <p:spPr/>
        <p:txBody>
          <a:bodyPr>
            <a:normAutofit/>
          </a:bodyPr>
          <a:lstStyle/>
          <a:p>
            <a:r>
              <a:rPr lang="en-US" sz="2400" b="0" i="0" u="none" strike="noStrike" baseline="0" dirty="0">
                <a:solidFill>
                  <a:srgbClr val="000000"/>
                </a:solidFill>
                <a:latin typeface="Times New Roman" panose="02020603050405020304" pitchFamily="18" charset="0"/>
                <a:cs typeface="Times New Roman" panose="02020603050405020304" pitchFamily="18" charset="0"/>
              </a:rPr>
              <a:t>How to Be an Effective Designer </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B3F691-3D22-59A1-7333-5A801DCD0F5B}"/>
              </a:ext>
            </a:extLst>
          </p:cNvPr>
          <p:cNvSpPr>
            <a:spLocks noGrp="1"/>
          </p:cNvSpPr>
          <p:nvPr>
            <p:ph idx="1"/>
          </p:nvPr>
        </p:nvSpPr>
        <p:spPr>
          <a:xfrm>
            <a:off x="677334" y="1600201"/>
            <a:ext cx="8596668" cy="4441162"/>
          </a:xfrm>
        </p:spPr>
        <p:txBody>
          <a:bodyPr>
            <a:normAutofit fontScale="92500" lnSpcReduction="20000"/>
          </a:bodyPr>
          <a:lstStyle/>
          <a:p>
            <a:pPr algn="l"/>
            <a:endParaRPr lang="en-US" sz="1800" b="0" i="0" u="none" strike="noStrike" baseline="0" dirty="0">
              <a:solidFill>
                <a:srgbClr val="000000"/>
              </a:solidFill>
              <a:latin typeface="Arial" panose="020B0604020202020204" pitchFamily="34" charset="0"/>
            </a:endParaRP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Learn to really see</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Continually expand your visual language.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Share ideas freely.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Seek out thoughtful criticism.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Trust your intuition.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Find inspiration in the world around you.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Start with paper and pencil or pen.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Practice visualizing your ideas.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Strive to learn and improve your skills. </a:t>
            </a:r>
          </a:p>
          <a:p>
            <a:r>
              <a:rPr lang="en-US" sz="2400" b="0" i="0" u="none" strike="noStrike" baseline="0" dirty="0">
                <a:solidFill>
                  <a:srgbClr val="000000"/>
                </a:solidFill>
                <a:latin typeface="Times New Roman" panose="02020603050405020304" pitchFamily="18" charset="0"/>
                <a:cs typeface="Times New Roman" panose="02020603050405020304" pitchFamily="18" charset="0"/>
              </a:rPr>
              <a:t>Rise to the occasion </a:t>
            </a:r>
          </a:p>
          <a:p>
            <a:endParaRPr lang="en-US" dirty="0"/>
          </a:p>
        </p:txBody>
      </p:sp>
    </p:spTree>
    <p:extLst>
      <p:ext uri="{BB962C8B-B14F-4D97-AF65-F5344CB8AC3E}">
        <p14:creationId xmlns:p14="http://schemas.microsoft.com/office/powerpoint/2010/main" val="1459621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CFF67-8F8E-8FEE-7A66-C0459113D580}"/>
              </a:ext>
            </a:extLst>
          </p:cNvPr>
          <p:cNvSpPr>
            <a:spLocks noGrp="1"/>
          </p:cNvSpPr>
          <p:nvPr>
            <p:ph type="title"/>
          </p:nvPr>
        </p:nvSpPr>
        <p:spPr>
          <a:xfrm>
            <a:off x="677334" y="609600"/>
            <a:ext cx="8596668" cy="653716"/>
          </a:xfrm>
        </p:spPr>
        <p:txBody>
          <a:bodyPr>
            <a:normAutofit/>
          </a:bodyPr>
          <a:lstStyle/>
          <a:p>
            <a:r>
              <a:rPr lang="en-US" sz="2000" b="1" i="0" u="none" strike="noStrike" baseline="0" dirty="0">
                <a:solidFill>
                  <a:srgbClr val="000000"/>
                </a:solidFill>
                <a:latin typeface="Times New Roman" panose="02020603050405020304" pitchFamily="18" charset="0"/>
                <a:cs typeface="Times New Roman" panose="02020603050405020304" pitchFamily="18" charset="0"/>
              </a:rPr>
              <a:t>BUILD A GRAPHIC DESIGN TOOLBOX </a:t>
            </a:r>
            <a:endParaRPr lang="en-US" sz="2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DD036D-0E86-932A-622F-CE21EE0428EE}"/>
              </a:ext>
            </a:extLst>
          </p:cNvPr>
          <p:cNvSpPr>
            <a:spLocks noGrp="1"/>
          </p:cNvSpPr>
          <p:nvPr>
            <p:ph idx="1"/>
          </p:nvPr>
        </p:nvSpPr>
        <p:spPr>
          <a:xfrm>
            <a:off x="677334" y="1179095"/>
            <a:ext cx="8596668" cy="5570621"/>
          </a:xfrm>
        </p:spPr>
        <p:txBody>
          <a:bodyPr>
            <a:normAutofit lnSpcReduction="10000"/>
          </a:bodyPr>
          <a:lstStyle/>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Tools for Sketching</a:t>
            </a:r>
          </a:p>
          <a:p>
            <a:pPr algn="just"/>
            <a:r>
              <a:rPr lang="en-US" sz="2400" dirty="0">
                <a:latin typeface="Times New Roman" panose="02020603050405020304" pitchFamily="18" charset="0"/>
                <a:cs typeface="Times New Roman" panose="02020603050405020304" pitchFamily="18" charset="0"/>
              </a:rPr>
              <a:t>Sketching ideas is a basic practice for visual designers</a:t>
            </a:r>
          </a:p>
          <a:p>
            <a:pPr algn="just"/>
            <a:r>
              <a:rPr lang="en-US" sz="2400" dirty="0">
                <a:latin typeface="Times New Roman" panose="02020603050405020304" pitchFamily="18" charset="0"/>
                <a:cs typeface="Times New Roman" panose="02020603050405020304" pitchFamily="18" charset="0"/>
              </a:rPr>
              <a:t> Simple shapes and stick figures are enough to express ideas</a:t>
            </a:r>
          </a:p>
          <a:p>
            <a:pPr algn="just"/>
            <a:r>
              <a:rPr lang="en-US" sz="2400" dirty="0">
                <a:latin typeface="Times New Roman" panose="02020603050405020304" pitchFamily="18" charset="0"/>
                <a:cs typeface="Times New Roman" panose="02020603050405020304" pitchFamily="18" charset="0"/>
              </a:rPr>
              <a:t>Helps in solving visual problems and exploring concepts</a:t>
            </a:r>
          </a:p>
          <a:p>
            <a:pPr algn="just"/>
            <a:r>
              <a:rPr lang="en-US" sz="2400" dirty="0">
                <a:latin typeface="Times New Roman" panose="02020603050405020304" pitchFamily="18" charset="0"/>
                <a:cs typeface="Times New Roman" panose="02020603050405020304" pitchFamily="18" charset="0"/>
              </a:rPr>
              <a:t>It’s a form of thinking and brainstorming visually.</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Sketching Tools</a:t>
            </a:r>
          </a:p>
          <a:p>
            <a:pPr algn="just"/>
            <a:r>
              <a:rPr lang="en-US" sz="2400" dirty="0">
                <a:latin typeface="Times New Roman" panose="02020603050405020304" pitchFamily="18" charset="0"/>
                <a:cs typeface="Times New Roman" panose="02020603050405020304" pitchFamily="18" charset="0"/>
              </a:rPr>
              <a:t>Two sketchbooks:</a:t>
            </a:r>
          </a:p>
          <a:p>
            <a:pPr algn="just"/>
            <a:r>
              <a:rPr lang="en-US" sz="2400" dirty="0">
                <a:latin typeface="Times New Roman" panose="02020603050405020304" pitchFamily="18" charset="0"/>
                <a:cs typeface="Times New Roman" panose="02020603050405020304" pitchFamily="18" charset="0"/>
              </a:rPr>
              <a:t>  • Large one for desk</a:t>
            </a:r>
          </a:p>
          <a:p>
            <a:pPr algn="just"/>
            <a:r>
              <a:rPr lang="en-US" sz="2400" dirty="0">
                <a:latin typeface="Times New Roman" panose="02020603050405020304" pitchFamily="18" charset="0"/>
                <a:cs typeface="Times New Roman" panose="02020603050405020304" pitchFamily="18" charset="0"/>
              </a:rPr>
              <a:t>  • Small one for portability</a:t>
            </a:r>
          </a:p>
          <a:p>
            <a:pPr algn="just"/>
            <a:r>
              <a:rPr lang="en-US" sz="2400" dirty="0">
                <a:latin typeface="Times New Roman" panose="02020603050405020304" pitchFamily="18" charset="0"/>
                <a:cs typeface="Times New Roman" panose="02020603050405020304" pitchFamily="18" charset="0"/>
              </a:rPr>
              <a:t> Tools are affordable and accessible</a:t>
            </a:r>
          </a:p>
          <a:p>
            <a:pPr algn="just"/>
            <a:r>
              <a:rPr lang="en-US" sz="2400" dirty="0">
                <a:latin typeface="Times New Roman" panose="02020603050405020304" pitchFamily="18" charset="0"/>
                <a:cs typeface="Times New Roman" panose="02020603050405020304" pitchFamily="18" charset="0"/>
              </a:rPr>
              <a:t> Start with a standard pencil</a:t>
            </a:r>
          </a:p>
          <a:p>
            <a:pPr algn="just"/>
            <a:r>
              <a:rPr lang="en-US" sz="2400" dirty="0">
                <a:latin typeface="Times New Roman" panose="02020603050405020304" pitchFamily="18" charset="0"/>
                <a:cs typeface="Times New Roman" panose="02020603050405020304" pitchFamily="18" charset="0"/>
              </a:rPr>
              <a:t> Explore further with artists’ pens and pencils</a:t>
            </a:r>
          </a:p>
          <a:p>
            <a:endParaRPr lang="en-US" dirty="0"/>
          </a:p>
          <a:p>
            <a:endParaRPr lang="en-US" dirty="0"/>
          </a:p>
        </p:txBody>
      </p:sp>
    </p:spTree>
    <p:extLst>
      <p:ext uri="{BB962C8B-B14F-4D97-AF65-F5344CB8AC3E}">
        <p14:creationId xmlns:p14="http://schemas.microsoft.com/office/powerpoint/2010/main" val="3573560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08164-2B86-67F8-E5EB-AAC3136F16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E6B7A3-CB1B-15D2-C038-BC3B496A424F}"/>
              </a:ext>
            </a:extLst>
          </p:cNvPr>
          <p:cNvSpPr>
            <a:spLocks noGrp="1"/>
          </p:cNvSpPr>
          <p:nvPr>
            <p:ph idx="1"/>
          </p:nvPr>
        </p:nvSpPr>
        <p:spPr/>
        <p:txBody>
          <a:bodyPr>
            <a:normAutofit/>
          </a:bodyPr>
          <a:lstStyle/>
          <a:p>
            <a:pPr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Benefits of Sketching</a:t>
            </a:r>
          </a:p>
          <a:p>
            <a:pPr algn="just"/>
            <a:r>
              <a:rPr lang="en-US" sz="2800" dirty="0">
                <a:latin typeface="Times New Roman" panose="02020603050405020304" pitchFamily="18" charset="0"/>
                <a:cs typeface="Times New Roman" panose="02020603050405020304" pitchFamily="18" charset="0"/>
              </a:rPr>
              <a:t>Helps generate creative solutions</a:t>
            </a:r>
          </a:p>
          <a:p>
            <a:pPr algn="just"/>
            <a:r>
              <a:rPr lang="en-US" sz="2800" dirty="0">
                <a:latin typeface="Times New Roman" panose="02020603050405020304" pitchFamily="18" charset="0"/>
                <a:cs typeface="Times New Roman" panose="02020603050405020304" pitchFamily="18" charset="0"/>
              </a:rPr>
              <a:t>Encourages playful experimentation</a:t>
            </a:r>
          </a:p>
          <a:p>
            <a:pPr algn="just"/>
            <a:r>
              <a:rPr lang="en-US" sz="2800" dirty="0">
                <a:latin typeface="Times New Roman" panose="02020603050405020304" pitchFamily="18" charset="0"/>
                <a:cs typeface="Times New Roman" panose="02020603050405020304" pitchFamily="18" charset="0"/>
              </a:rPr>
              <a:t>Aids communication with team and clients</a:t>
            </a:r>
          </a:p>
          <a:p>
            <a:pPr algn="just"/>
            <a:r>
              <a:rPr lang="en-US" sz="2800" dirty="0">
                <a:latin typeface="Times New Roman" panose="02020603050405020304" pitchFamily="18" charset="0"/>
                <a:cs typeface="Times New Roman" panose="02020603050405020304" pitchFamily="18" charset="0"/>
              </a:rPr>
              <a:t>Captures ideas instantly, anytime.</a:t>
            </a:r>
          </a:p>
        </p:txBody>
      </p:sp>
    </p:spTree>
    <p:extLst>
      <p:ext uri="{BB962C8B-B14F-4D97-AF65-F5344CB8AC3E}">
        <p14:creationId xmlns:p14="http://schemas.microsoft.com/office/powerpoint/2010/main" val="4164244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42CE6-658F-A368-288A-79FA7D528369}"/>
              </a:ext>
            </a:extLst>
          </p:cNvPr>
          <p:cNvSpPr>
            <a:spLocks noGrp="1"/>
          </p:cNvSpPr>
          <p:nvPr>
            <p:ph type="title"/>
          </p:nvPr>
        </p:nvSpPr>
        <p:spPr/>
        <p:txBody>
          <a:bodyPr/>
          <a:lstStyle/>
          <a:p>
            <a:r>
              <a:rPr lang="en-IN" dirty="0"/>
              <a:t>Image Editing Software</a:t>
            </a:r>
            <a:endParaRPr lang="en-US" dirty="0"/>
          </a:p>
        </p:txBody>
      </p:sp>
      <p:sp>
        <p:nvSpPr>
          <p:cNvPr id="3" name="Content Placeholder 2">
            <a:extLst>
              <a:ext uri="{FF2B5EF4-FFF2-40B4-BE49-F238E27FC236}">
                <a16:creationId xmlns:a16="http://schemas.microsoft.com/office/drawing/2014/main" id="{BF43A8E1-CC01-25E7-B368-92E23931961E}"/>
              </a:ext>
            </a:extLst>
          </p:cNvPr>
          <p:cNvSpPr>
            <a:spLocks noGrp="1"/>
          </p:cNvSpPr>
          <p:nvPr>
            <p:ph idx="1"/>
          </p:nvPr>
        </p:nvSpPr>
        <p:spPr>
          <a:xfrm>
            <a:off x="677334" y="1347538"/>
            <a:ext cx="8596668" cy="5041230"/>
          </a:xfrm>
        </p:spPr>
        <p:txBody>
          <a:bodyPr>
            <a:normAutofit fontScale="25000" lnSpcReduction="20000"/>
          </a:bodyPr>
          <a:lstStyle/>
          <a:p>
            <a:pPr>
              <a:buNone/>
            </a:pPr>
            <a:r>
              <a:rPr lang="en-US" sz="8000" b="1" dirty="0">
                <a:latin typeface="Times New Roman" panose="02020603050405020304" pitchFamily="18" charset="0"/>
                <a:cs typeface="Times New Roman" panose="02020603050405020304" pitchFamily="18" charset="0"/>
              </a:rPr>
              <a:t>Bitmap vs. Vector Graphics</a:t>
            </a:r>
          </a:p>
          <a:p>
            <a:pPr>
              <a:buNone/>
            </a:pPr>
            <a:endParaRPr lang="en-US" sz="8000" dirty="0">
              <a:latin typeface="Times New Roman" panose="02020603050405020304" pitchFamily="18" charset="0"/>
              <a:cs typeface="Times New Roman" panose="02020603050405020304" pitchFamily="18" charset="0"/>
            </a:endParaRPr>
          </a:p>
          <a:p>
            <a:pPr>
              <a:buNone/>
            </a:pPr>
            <a:r>
              <a:rPr lang="en-US" sz="8000" dirty="0">
                <a:latin typeface="Times New Roman" panose="02020603050405020304" pitchFamily="18" charset="0"/>
                <a:cs typeface="Times New Roman" panose="02020603050405020304" pitchFamily="18" charset="0"/>
              </a:rPr>
              <a:t> </a:t>
            </a:r>
            <a:r>
              <a:rPr lang="en-US" sz="8000" b="1" dirty="0">
                <a:latin typeface="Times New Roman" panose="02020603050405020304" pitchFamily="18" charset="0"/>
                <a:cs typeface="Times New Roman" panose="02020603050405020304" pitchFamily="18" charset="0"/>
              </a:rPr>
              <a:t>Bitmap Graphics:</a:t>
            </a:r>
            <a:endParaRPr lang="en-US" sz="8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Made up of pixels</a:t>
            </a:r>
          </a:p>
          <a:p>
            <a:pPr>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Commonly used for photographs</a:t>
            </a:r>
          </a:p>
          <a:p>
            <a:pPr>
              <a:buNone/>
            </a:pPr>
            <a:r>
              <a:rPr lang="en-US" sz="8000" b="1" dirty="0">
                <a:latin typeface="Times New Roman" panose="02020603050405020304" pitchFamily="18" charset="0"/>
                <a:cs typeface="Times New Roman" panose="02020603050405020304" pitchFamily="18" charset="0"/>
              </a:rPr>
              <a:t>Vector Graphics:</a:t>
            </a:r>
            <a:endParaRPr lang="en-US" sz="8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Created using mathematical descriptions</a:t>
            </a:r>
          </a:p>
          <a:p>
            <a:pPr>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Ideal for illustrations and computer-drawn images</a:t>
            </a:r>
          </a:p>
          <a:p>
            <a:pPr>
              <a:buNone/>
            </a:pPr>
            <a:r>
              <a:rPr lang="en-US" sz="8000" b="1" dirty="0">
                <a:latin typeface="Times New Roman" panose="02020603050405020304" pitchFamily="18" charset="0"/>
                <a:cs typeface="Times New Roman" panose="02020603050405020304" pitchFamily="18" charset="0"/>
              </a:rPr>
              <a:t>Adobe Photoshop</a:t>
            </a:r>
            <a:endParaRPr lang="en-US" sz="8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Industry-standard graphic editing software</a:t>
            </a:r>
          </a:p>
          <a:p>
            <a:pPr>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Used by professional designers</a:t>
            </a:r>
          </a:p>
          <a:p>
            <a:pPr>
              <a:buFont typeface="Arial" panose="020B0604020202020204" pitchFamily="34" charset="0"/>
              <a:buChar char="•"/>
            </a:pPr>
            <a:r>
              <a:rPr lang="en-US" sz="8000" dirty="0">
                <a:latin typeface="Times New Roman" panose="02020603050405020304" pitchFamily="18" charset="0"/>
                <a:cs typeface="Times New Roman" panose="02020603050405020304" pitchFamily="18" charset="0"/>
              </a:rPr>
              <a:t>Powerful features for detailed image manipulation</a:t>
            </a:r>
          </a:p>
          <a:p>
            <a:pPr>
              <a:buFont typeface="Arial" panose="020B0604020202020204" pitchFamily="34" charset="0"/>
              <a:buChar char="•"/>
            </a:pPr>
            <a:r>
              <a:rPr lang="en-US" sz="8000" b="1" dirty="0">
                <a:latin typeface="Times New Roman" panose="02020603050405020304" pitchFamily="18" charset="0"/>
                <a:cs typeface="Times New Roman" panose="02020603050405020304" pitchFamily="18" charset="0"/>
              </a:rPr>
              <a:t>Drawback:</a:t>
            </a:r>
            <a:r>
              <a:rPr lang="en-US" sz="8000" dirty="0">
                <a:latin typeface="Times New Roman" panose="02020603050405020304" pitchFamily="18" charset="0"/>
                <a:cs typeface="Times New Roman" panose="02020603050405020304" pitchFamily="18" charset="0"/>
              </a:rPr>
              <a:t> High cost</a:t>
            </a:r>
          </a:p>
          <a:p>
            <a:pPr>
              <a:buFont typeface="Arial" panose="020B0604020202020204" pitchFamily="34" charset="0"/>
              <a:buChar char="•"/>
            </a:pPr>
            <a:r>
              <a:rPr lang="en-US" sz="8000" b="1" dirty="0">
                <a:latin typeface="Times New Roman" panose="02020603050405020304" pitchFamily="18" charset="0"/>
                <a:cs typeface="Times New Roman" panose="02020603050405020304" pitchFamily="18" charset="0"/>
              </a:rPr>
              <a:t>Tip:</a:t>
            </a:r>
            <a:r>
              <a:rPr lang="en-US" sz="8000" dirty="0">
                <a:latin typeface="Times New Roman" panose="02020603050405020304" pitchFamily="18" charset="0"/>
                <a:cs typeface="Times New Roman" panose="02020603050405020304" pitchFamily="18" charset="0"/>
              </a:rPr>
              <a:t> Educational discounts available for students and teachers</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630431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559B-1E09-BE9C-FAD2-BC31096562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FA7B22-0213-ACFB-B9D0-8A13926D18A1}"/>
              </a:ext>
            </a:extLst>
          </p:cNvPr>
          <p:cNvSpPr>
            <a:spLocks noGrp="1"/>
          </p:cNvSpPr>
          <p:nvPr>
            <p:ph idx="1"/>
          </p:nvPr>
        </p:nvSpPr>
        <p:spPr/>
        <p:txBody>
          <a:bodyPr>
            <a:normAutofit fontScale="62500" lnSpcReduction="20000"/>
          </a:bodyPr>
          <a:lstStyle/>
          <a:p>
            <a:pPr>
              <a:buNone/>
            </a:pPr>
            <a:r>
              <a:rPr lang="en-US" sz="2900" b="1" dirty="0">
                <a:latin typeface="Times New Roman" panose="02020603050405020304" pitchFamily="18" charset="0"/>
                <a:cs typeface="Times New Roman" panose="02020603050405020304" pitchFamily="18" charset="0"/>
              </a:rPr>
              <a:t>Adobe Photoshop Elements</a:t>
            </a:r>
            <a:endParaRPr lang="en-US" sz="29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Simplified and affordable version of Photoshop</a:t>
            </a:r>
          </a:p>
          <a:p>
            <a:pPr>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Limited but effective editing tools</a:t>
            </a:r>
          </a:p>
          <a:p>
            <a:pPr>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Good starting point for beginners</a:t>
            </a:r>
          </a:p>
          <a:p>
            <a:pPr>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Supports essential image enhancement features</a:t>
            </a:r>
          </a:p>
          <a:p>
            <a:pPr>
              <a:buFont typeface="Arial" panose="020B0604020202020204" pitchFamily="34" charset="0"/>
              <a:buChar char="•"/>
            </a:pPr>
            <a:r>
              <a:rPr lang="fr-FR" sz="2900" b="1" dirty="0">
                <a:latin typeface="Times New Roman" panose="02020603050405020304" pitchFamily="18" charset="0"/>
                <a:cs typeface="Times New Roman" panose="02020603050405020304" pitchFamily="18" charset="0"/>
              </a:rPr>
              <a:t>GIMP (GNU Image Manipulation Program)</a:t>
            </a:r>
            <a:endParaRPr lang="en-US" sz="29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Most popular free graphic editor</a:t>
            </a:r>
          </a:p>
          <a:p>
            <a:pPr>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Powerful photo retouching and image composition tools</a:t>
            </a:r>
          </a:p>
          <a:p>
            <a:pPr>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Functions as a paint program</a:t>
            </a:r>
          </a:p>
          <a:p>
            <a:pPr>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Converts files to various image formats</a:t>
            </a:r>
          </a:p>
          <a:p>
            <a:pPr>
              <a:buFont typeface="Arial" panose="020B0604020202020204" pitchFamily="34" charset="0"/>
              <a:buChar char="•"/>
            </a:pPr>
            <a:r>
              <a:rPr lang="en-US" sz="2900" b="1" dirty="0">
                <a:latin typeface="Times New Roman" panose="02020603050405020304" pitchFamily="18" charset="0"/>
                <a:cs typeface="Times New Roman" panose="02020603050405020304" pitchFamily="18" charset="0"/>
              </a:rPr>
              <a:t>Main Advantage:</a:t>
            </a:r>
            <a:r>
              <a:rPr lang="en-US" sz="2900" dirty="0">
                <a:latin typeface="Times New Roman" panose="02020603050405020304" pitchFamily="18" charset="0"/>
                <a:cs typeface="Times New Roman" panose="02020603050405020304" pitchFamily="18" charset="0"/>
              </a:rPr>
              <a:t> Completely free</a:t>
            </a:r>
          </a:p>
          <a:p>
            <a:endParaRPr lang="en-US" dirty="0"/>
          </a:p>
        </p:txBody>
      </p:sp>
    </p:spTree>
    <p:extLst>
      <p:ext uri="{BB962C8B-B14F-4D97-AF65-F5344CB8AC3E}">
        <p14:creationId xmlns:p14="http://schemas.microsoft.com/office/powerpoint/2010/main" val="3929747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44A44-76E6-C7D5-8032-6A3DE18FBE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6662DD-3415-860C-D57D-9FE3A9D837EE}"/>
              </a:ext>
            </a:extLst>
          </p:cNvPr>
          <p:cNvSpPr>
            <a:spLocks noGrp="1"/>
          </p:cNvSpPr>
          <p:nvPr>
            <p:ph idx="1"/>
          </p:nvPr>
        </p:nvSpPr>
        <p:spPr>
          <a:xfrm>
            <a:off x="677334" y="2160589"/>
            <a:ext cx="8596668" cy="4516937"/>
          </a:xfrm>
        </p:spPr>
        <p:txBody>
          <a:bodyPr>
            <a:normAutofit fontScale="92500" lnSpcReduction="20000"/>
          </a:bodyPr>
          <a:lstStyle/>
          <a:p>
            <a:pPr algn="just">
              <a:buNone/>
            </a:pPr>
            <a:r>
              <a:rPr lang="en-US" sz="2000" b="1" dirty="0" err="1">
                <a:latin typeface="Times New Roman" panose="02020603050405020304" pitchFamily="18" charset="0"/>
                <a:cs typeface="Times New Roman" panose="02020603050405020304" pitchFamily="18" charset="0"/>
              </a:rPr>
              <a:t>llustration</a:t>
            </a:r>
            <a:r>
              <a:rPr lang="en-US" sz="2000" b="1" dirty="0">
                <a:latin typeface="Times New Roman" panose="02020603050405020304" pitchFamily="18" charset="0"/>
                <a:cs typeface="Times New Roman" panose="02020603050405020304" pitchFamily="18" charset="0"/>
              </a:rPr>
              <a:t> Software &amp; Vector Graphics</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Designed to create and modify vector graphics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Vector graphics are scalable to any size without losing quality</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Commonly used for icons, illustrated people, and objects</a:t>
            </a:r>
          </a:p>
          <a:p>
            <a:pPr algn="just">
              <a:buNone/>
            </a:pPr>
            <a:r>
              <a:rPr lang="en-US" sz="2000" b="1" dirty="0">
                <a:latin typeface="Times New Roman" panose="02020603050405020304" pitchFamily="18" charset="0"/>
                <a:cs typeface="Times New Roman" panose="02020603050405020304" pitchFamily="18" charset="0"/>
              </a:rPr>
              <a:t>Adobe Illustrator</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Professional vector illustration software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Draw using points, lines, and curves to create paths and objects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Elements are easy to resize and edit; smooth text rendering</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Drawback:</a:t>
            </a:r>
            <a:r>
              <a:rPr lang="en-US" sz="2000" dirty="0">
                <a:latin typeface="Times New Roman" panose="02020603050405020304" pitchFamily="18" charset="0"/>
                <a:cs typeface="Times New Roman" panose="02020603050405020304" pitchFamily="18" charset="0"/>
              </a:rPr>
              <a:t> Expensive and has a steep learning curve</a:t>
            </a:r>
          </a:p>
          <a:p>
            <a:pPr algn="just">
              <a:buNone/>
            </a:pPr>
            <a:r>
              <a:rPr lang="en-US" sz="2000" b="1" dirty="0">
                <a:latin typeface="Times New Roman" panose="02020603050405020304" pitchFamily="18" charset="0"/>
                <a:cs typeface="Times New Roman" panose="02020603050405020304" pitchFamily="18" charset="0"/>
              </a:rPr>
              <a:t>CorelDRAW</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Strong alternative to Adobe Illustrator</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Suitable for professional design work</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863401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DED2E-ECBD-3C19-9B67-F0667475D6DA}"/>
              </a:ext>
            </a:extLst>
          </p:cNvPr>
          <p:cNvSpPr>
            <a:spLocks noGrp="1"/>
          </p:cNvSpPr>
          <p:nvPr>
            <p:ph type="title"/>
          </p:nvPr>
        </p:nvSpPr>
        <p:spPr>
          <a:xfrm>
            <a:off x="677334" y="609600"/>
            <a:ext cx="8596668" cy="713874"/>
          </a:xfrm>
        </p:spPr>
        <p:txBody>
          <a:bodyPr>
            <a:normAutofit/>
          </a:bodyPr>
          <a:lstStyle/>
          <a:p>
            <a:r>
              <a:rPr lang="en-US" sz="2800" b="0" i="0" u="none" strike="noStrike" baseline="0" dirty="0">
                <a:solidFill>
                  <a:srgbClr val="000000"/>
                </a:solidFill>
                <a:latin typeface="Times New Roman" panose="02020603050405020304" pitchFamily="18" charset="0"/>
                <a:cs typeface="Times New Roman" panose="02020603050405020304" pitchFamily="18" charset="0"/>
              </a:rPr>
              <a:t>DESIGN WITH TEMPLATES</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535F92-8AFD-A641-819A-FD2BDA6DA36F}"/>
              </a:ext>
            </a:extLst>
          </p:cNvPr>
          <p:cNvSpPr>
            <a:spLocks noGrp="1"/>
          </p:cNvSpPr>
          <p:nvPr>
            <p:ph idx="1"/>
          </p:nvPr>
        </p:nvSpPr>
        <p:spPr>
          <a:xfrm>
            <a:off x="677334" y="1491917"/>
            <a:ext cx="8596668" cy="4756484"/>
          </a:xfrm>
        </p:spPr>
        <p:txBody>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template</a:t>
            </a:r>
            <a:r>
              <a:rPr lang="en-US" sz="2400" dirty="0">
                <a:latin typeface="Times New Roman" panose="02020603050405020304" pitchFamily="18" charset="0"/>
                <a:cs typeface="Times New Roman" panose="02020603050405020304" pitchFamily="18" charset="0"/>
              </a:rPr>
              <a:t> is a reusable master design for eLearning courses, presentations, web pages, or job aids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Contains layout and placeholders for visuals and text</a:t>
            </a:r>
          </a:p>
          <a:p>
            <a:r>
              <a:rPr lang="en-US" sz="2400" b="1" dirty="0">
                <a:latin typeface="Times New Roman" panose="02020603050405020304" pitchFamily="18" charset="0"/>
                <a:cs typeface="Times New Roman" panose="02020603050405020304" pitchFamily="18" charset="0"/>
              </a:rPr>
              <a:t>Benefits of Using Templates:</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Promotes Consistency:</a:t>
            </a:r>
            <a:r>
              <a:rPr lang="en-US" sz="2400" dirty="0">
                <a:latin typeface="Times New Roman" panose="02020603050405020304" pitchFamily="18" charset="0"/>
                <a:cs typeface="Times New Roman" panose="02020603050405020304" pitchFamily="18" charset="0"/>
              </a:rPr>
              <a:t> Users know where to find information</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Improves Efficiency:</a:t>
            </a:r>
            <a:r>
              <a:rPr lang="en-US" sz="2400" dirty="0">
                <a:latin typeface="Times New Roman" panose="02020603050405020304" pitchFamily="18" charset="0"/>
                <a:cs typeface="Times New Roman" panose="02020603050405020304" pitchFamily="18" charset="0"/>
              </a:rPr>
              <a:t> No need to redesign every screen</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Reduces Overwhelm:</a:t>
            </a:r>
            <a:r>
              <a:rPr lang="en-US" sz="2400" dirty="0">
                <a:latin typeface="Times New Roman" panose="02020603050405020304" pitchFamily="18" charset="0"/>
                <a:cs typeface="Times New Roman" panose="02020603050405020304" pitchFamily="18" charset="0"/>
              </a:rPr>
              <a:t> Visual decisions made in advance</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Leaves Room for Creativity:</a:t>
            </a:r>
            <a:r>
              <a:rPr lang="en-US" sz="2400" dirty="0">
                <a:latin typeface="Times New Roman" panose="02020603050405020304" pitchFamily="18" charset="0"/>
                <a:cs typeface="Times New Roman" panose="02020603050405020304" pitchFamily="18" charset="0"/>
              </a:rPr>
              <a:t> Customize when needed or use blank templates for one-off designs</a:t>
            </a:r>
          </a:p>
          <a:p>
            <a:endParaRPr lang="en-US" dirty="0"/>
          </a:p>
        </p:txBody>
      </p:sp>
    </p:spTree>
    <p:extLst>
      <p:ext uri="{BB962C8B-B14F-4D97-AF65-F5344CB8AC3E}">
        <p14:creationId xmlns:p14="http://schemas.microsoft.com/office/powerpoint/2010/main" val="2688051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1FA4E-0D0F-0BAE-9BEE-155E51DCF6AB}"/>
              </a:ext>
            </a:extLst>
          </p:cNvPr>
          <p:cNvSpPr>
            <a:spLocks noGrp="1"/>
          </p:cNvSpPr>
          <p:nvPr>
            <p:ph type="title"/>
          </p:nvPr>
        </p:nvSpPr>
        <p:spPr/>
        <p:txBody>
          <a:bodyPr>
            <a:normAutofit/>
          </a:bodyPr>
          <a:lstStyle/>
          <a:p>
            <a:r>
              <a:rPr lang="en-US" sz="2800" b="0" i="0" u="none" strike="noStrike" baseline="0" dirty="0">
                <a:solidFill>
                  <a:srgbClr val="000000"/>
                </a:solidFill>
                <a:latin typeface="Times New Roman" panose="02020603050405020304" pitchFamily="18" charset="0"/>
                <a:cs typeface="Times New Roman" panose="02020603050405020304" pitchFamily="18" charset="0"/>
              </a:rPr>
              <a:t>Sample Templates</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451331-2B4F-8D2E-9CAB-60449A306B0E}"/>
              </a:ext>
            </a:extLst>
          </p:cNvPr>
          <p:cNvSpPr>
            <a:spLocks noGrp="1"/>
          </p:cNvSpPr>
          <p:nvPr>
            <p:ph idx="1"/>
          </p:nvPr>
        </p:nvSpPr>
        <p:spPr>
          <a:xfrm>
            <a:off x="677334" y="1263317"/>
            <a:ext cx="8596668" cy="4778046"/>
          </a:xfrm>
        </p:spPr>
        <p:txBody>
          <a:bodyPr>
            <a:normAutofit fontScale="92500" lnSpcReduction="20000"/>
          </a:bodyPr>
          <a:lstStyle/>
          <a:p>
            <a:pPr algn="just">
              <a:buNone/>
            </a:pPr>
            <a:r>
              <a:rPr lang="en-US" sz="2400" b="1" dirty="0">
                <a:latin typeface="Times New Roman" panose="02020603050405020304" pitchFamily="18" charset="0"/>
                <a:cs typeface="Times New Roman" panose="02020603050405020304" pitchFamily="18" charset="0"/>
              </a:rPr>
              <a:t>Title Screen Template:</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viewer's first impression of your visual communication</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Should be impactful and appealing to motivate continued viewing</a:t>
            </a:r>
          </a:p>
          <a:p>
            <a:pPr algn="just">
              <a:buNone/>
            </a:pPr>
            <a:r>
              <a:rPr lang="en-US" sz="2400" b="1" dirty="0">
                <a:latin typeface="Times New Roman" panose="02020603050405020304" pitchFamily="18" charset="0"/>
                <a:cs typeface="Times New Roman" panose="02020603050405020304" pitchFamily="18" charset="0"/>
              </a:rPr>
              <a:t>Content Templates:</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Designed for varied instructional needs (e.g., comparisons, diagrams with call-outs)</a:t>
            </a:r>
          </a:p>
          <a:p>
            <a:pPr algn="just">
              <a:buNone/>
            </a:pPr>
            <a:r>
              <a:rPr lang="en-US" sz="2400" b="1" dirty="0">
                <a:latin typeface="Times New Roman" panose="02020603050405020304" pitchFamily="18" charset="0"/>
                <a:cs typeface="Times New Roman" panose="02020603050405020304" pitchFamily="18" charset="0"/>
              </a:rPr>
              <a:t>Interaction Templates:</a:t>
            </a: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Support interactivity in eLearning and websites</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Enable simulations, games, and user-driven exploration</a:t>
            </a:r>
          </a:p>
          <a:p>
            <a:pPr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Text-only Templates: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for key definitions or quotes </a:t>
            </a:r>
            <a:r>
              <a:rPr lang="en-US" altLang="en-US" sz="2400" dirty="0">
                <a:solidFill>
                  <a:schemeClr val="tx1"/>
                </a:solidFill>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Does not imply a screen full of text; designed to stand out</a:t>
            </a:r>
          </a:p>
          <a:p>
            <a:pPr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dirty="0"/>
          </a:p>
        </p:txBody>
      </p:sp>
      <p:sp>
        <p:nvSpPr>
          <p:cNvPr id="4" name="Rectangle 1">
            <a:extLst>
              <a:ext uri="{FF2B5EF4-FFF2-40B4-BE49-F238E27FC236}">
                <a16:creationId xmlns:a16="http://schemas.microsoft.com/office/drawing/2014/main" id="{A817194D-DC9C-5BD6-FC13-9182217065A3}"/>
              </a:ext>
            </a:extLst>
          </p:cNvPr>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7A96DCA-EE65-EF51-FC65-51575D7A3D3D}"/>
              </a:ext>
            </a:extLst>
          </p:cNvPr>
          <p:cNvSpPr>
            <a:spLocks noChangeArrowheads="1"/>
          </p:cNvSpPr>
          <p:nvPr/>
        </p:nvSpPr>
        <p:spPr bwMode="auto">
          <a:xfrm>
            <a:off x="0" y="473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16036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07B6-0151-E273-B8CA-809B31F1E63D}"/>
              </a:ext>
            </a:extLst>
          </p:cNvPr>
          <p:cNvSpPr>
            <a:spLocks noGrp="1"/>
          </p:cNvSpPr>
          <p:nvPr>
            <p:ph type="title"/>
          </p:nvPr>
        </p:nvSpPr>
        <p:spPr/>
        <p:txBody>
          <a:bodyPr>
            <a:normAutofit/>
          </a:bodyPr>
          <a:lstStyle/>
          <a:p>
            <a:r>
              <a:rPr lang="en-US" sz="2800" b="0" i="0" u="none" strike="noStrike" baseline="0" dirty="0">
                <a:solidFill>
                  <a:srgbClr val="000000"/>
                </a:solidFill>
                <a:latin typeface="Times New Roman" panose="02020603050405020304" pitchFamily="18" charset="0"/>
                <a:cs typeface="Times New Roman" panose="02020603050405020304" pitchFamily="18" charset="0"/>
              </a:rPr>
              <a:t>WHERE TO FIND VISUAL INSPIRATION</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1ABA74-B3F8-4694-42A3-D336F513CF39}"/>
              </a:ext>
            </a:extLst>
          </p:cNvPr>
          <p:cNvSpPr>
            <a:spLocks noGrp="1"/>
          </p:cNvSpPr>
          <p:nvPr>
            <p:ph idx="1"/>
          </p:nvPr>
        </p:nvSpPr>
        <p:spPr>
          <a:xfrm>
            <a:off x="677334" y="1058779"/>
            <a:ext cx="8596668" cy="5546558"/>
          </a:xfrm>
        </p:spPr>
        <p:txBody>
          <a:bodyPr>
            <a:normAutofit fontScale="92500" lnSpcReduction="10000"/>
          </a:bodyPr>
          <a:lstStyle/>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Analyze Other Designs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What makes this design effective?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What message does the visual convey?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did the designer handle the layout?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 Example: Include a sample design to analyze.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Collect Compelling Designs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Gather appealing designs for future reference.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 brochures, catalogs, mailers, magazine pages, etc.</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Keep them in a folder or a sketchbook</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400" b="1" dirty="0">
                <a:latin typeface="Times New Roman" panose="02020603050405020304" pitchFamily="18" charset="0"/>
                <a:cs typeface="Times New Roman" panose="02020603050405020304" pitchFamily="18" charset="0"/>
              </a:rPr>
              <a:t>Use Design Resources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Graphic Design Portfolios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Magazines and Design Books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Museums and Exhibits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Advertising and Interactive Graphics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Collections and Search Engines (e.g., Pinterest,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Unsplash</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PowerPoint and Keynote Slide Decks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p>
        </p:txBody>
      </p:sp>
      <p:sp>
        <p:nvSpPr>
          <p:cNvPr id="4" name="Rectangle 1">
            <a:extLst>
              <a:ext uri="{FF2B5EF4-FFF2-40B4-BE49-F238E27FC236}">
                <a16:creationId xmlns:a16="http://schemas.microsoft.com/office/drawing/2014/main" id="{4CA781CF-E51D-A721-CF78-D6B62C480320}"/>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6" name="Rectangle 2">
            <a:extLst>
              <a:ext uri="{FF2B5EF4-FFF2-40B4-BE49-F238E27FC236}">
                <a16:creationId xmlns:a16="http://schemas.microsoft.com/office/drawing/2014/main" id="{9C5D1660-0B3C-EF0F-0635-233EB7891BFB}"/>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2CB30A9-7D4B-3865-07A5-1027DD738DE0}"/>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2930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F20D-AA08-9FD7-E4E1-744CE13C3453}"/>
              </a:ext>
            </a:extLst>
          </p:cNvPr>
          <p:cNvSpPr>
            <a:spLocks noGrp="1"/>
          </p:cNvSpPr>
          <p:nvPr>
            <p:ph type="title"/>
          </p:nvPr>
        </p:nvSpPr>
        <p:spPr/>
        <p:txBody>
          <a:bodyPr>
            <a:normAutofit/>
          </a:bodyPr>
          <a:lstStyle/>
          <a:p>
            <a:r>
              <a:rPr lang="en-US" sz="2400" b="0" i="0" u="none" strike="noStrike" baseline="0" dirty="0">
                <a:solidFill>
                  <a:srgbClr val="000000"/>
                </a:solidFill>
                <a:latin typeface="Times New Roman" panose="02020603050405020304" pitchFamily="18" charset="0"/>
                <a:cs typeface="Times New Roman" panose="02020603050405020304" pitchFamily="18" charset="0"/>
              </a:rPr>
              <a:t>KNOW THE TECHNICAL TERMS</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7DC2375-C2E4-D27E-8B10-136F5DCF9629}"/>
              </a:ext>
            </a:extLst>
          </p:cNvPr>
          <p:cNvSpPr>
            <a:spLocks noGrp="1"/>
          </p:cNvSpPr>
          <p:nvPr>
            <p:ph idx="1"/>
          </p:nvPr>
        </p:nvSpPr>
        <p:spPr>
          <a:xfrm>
            <a:off x="677334" y="1467853"/>
            <a:ext cx="8596668" cy="4573509"/>
          </a:xfrm>
        </p:spPr>
        <p:txBody>
          <a:bodyPr>
            <a:normAutofit fontScale="77500" lnSpcReduction="20000"/>
          </a:bodyPr>
          <a:lstStyle/>
          <a:p>
            <a:pPr>
              <a:buNone/>
            </a:pPr>
            <a:r>
              <a:rPr lang="en-US" sz="2600" b="1" dirty="0">
                <a:latin typeface="Times New Roman" panose="02020603050405020304" pitchFamily="18" charset="0"/>
                <a:cs typeface="Times New Roman" panose="02020603050405020304" pitchFamily="18" charset="0"/>
              </a:rPr>
              <a:t>Width First, Then Height</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dimensions of a computer graphic are always listed as width × height.</a:t>
            </a:r>
          </a:p>
          <a:p>
            <a:pPr marL="742950" lvl="1"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Example: 720 × 540 or 1024 × 768</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 The first number = width</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 The second number = height</a:t>
            </a:r>
          </a:p>
          <a:p>
            <a:pPr>
              <a:buNone/>
            </a:pPr>
            <a:r>
              <a:rPr lang="en-US" sz="2600" b="1" dirty="0">
                <a:latin typeface="Times New Roman" panose="02020603050405020304" pitchFamily="18" charset="0"/>
                <a:cs typeface="Times New Roman" panose="02020603050405020304" pitchFamily="18" charset="0"/>
              </a:rPr>
              <a:t>Size and Resolution Are Different</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Size refers to the physical dimensions of an image (e.g., in pixels, inches, or centimeters).</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Resolution refers to pixel density or dot density, usually measured in:</a:t>
            </a:r>
          </a:p>
          <a:p>
            <a:pPr marL="742950" lvl="1"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 DPI (Dots Per Inch)</a:t>
            </a:r>
          </a:p>
          <a:p>
            <a:pPr marL="742950" lvl="1"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 PPI (Pixels Per Inch)</a:t>
            </a:r>
          </a:p>
          <a:p>
            <a:pPr marL="742950" lvl="1" indent="-28575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Pixels per centimeter (sometimes used)</a:t>
            </a:r>
          </a:p>
          <a:p>
            <a:endParaRPr lang="en-US" dirty="0"/>
          </a:p>
        </p:txBody>
      </p:sp>
    </p:spTree>
    <p:extLst>
      <p:ext uri="{BB962C8B-B14F-4D97-AF65-F5344CB8AC3E}">
        <p14:creationId xmlns:p14="http://schemas.microsoft.com/office/powerpoint/2010/main" val="3225145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96138-9C5A-73FD-6026-537704DF5DB3}"/>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2E73A57-BE4C-F3A4-05CE-4250400FDB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4036" y="2160589"/>
            <a:ext cx="8083966" cy="3722854"/>
          </a:xfrm>
        </p:spPr>
      </p:pic>
    </p:spTree>
    <p:extLst>
      <p:ext uri="{BB962C8B-B14F-4D97-AF65-F5344CB8AC3E}">
        <p14:creationId xmlns:p14="http://schemas.microsoft.com/office/powerpoint/2010/main" val="652519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BCA24-D012-9823-69B0-D57C5097A02E}"/>
              </a:ext>
            </a:extLst>
          </p:cNvPr>
          <p:cNvSpPr>
            <a:spLocks noGrp="1"/>
          </p:cNvSpPr>
          <p:nvPr>
            <p:ph type="title"/>
          </p:nvPr>
        </p:nvSpPr>
        <p:spPr/>
        <p:txBody>
          <a:bodyPr/>
          <a:lstStyle/>
          <a:p>
            <a:r>
              <a:rPr lang="en-US" dirty="0"/>
              <a:t>Bitmap Images:</a:t>
            </a:r>
          </a:p>
        </p:txBody>
      </p:sp>
      <p:sp>
        <p:nvSpPr>
          <p:cNvPr id="3" name="Content Placeholder 2">
            <a:extLst>
              <a:ext uri="{FF2B5EF4-FFF2-40B4-BE49-F238E27FC236}">
                <a16:creationId xmlns:a16="http://schemas.microsoft.com/office/drawing/2014/main" id="{EC59C87E-3623-0A64-00FA-292A4043B8FE}"/>
              </a:ext>
            </a:extLst>
          </p:cNvPr>
          <p:cNvSpPr>
            <a:spLocks noGrp="1"/>
          </p:cNvSpPr>
          <p:nvPr>
            <p:ph idx="1"/>
          </p:nvPr>
        </p:nvSpPr>
        <p:spPr/>
        <p:txBody>
          <a:bodyPr>
            <a:normAutofit fontScale="92500" lnSpcReduction="20000"/>
          </a:bodyPr>
          <a:lstStyle/>
          <a:p>
            <a:pPr>
              <a:buNone/>
            </a:pPr>
            <a:r>
              <a:rPr lang="en-US" b="1" dirty="0"/>
              <a:t>Bitmap Images:</a:t>
            </a:r>
          </a:p>
          <a:p>
            <a:pPr>
              <a:buFont typeface="Arial" panose="020B0604020202020204" pitchFamily="34" charset="0"/>
              <a:buChar char="•"/>
            </a:pPr>
            <a:r>
              <a:rPr lang="en-US" b="1" dirty="0"/>
              <a:t>Made of Pixels</a:t>
            </a:r>
            <a:r>
              <a:rPr lang="en-US" dirty="0"/>
              <a:t>: These are made up of tiny dots (pixels).</a:t>
            </a:r>
          </a:p>
          <a:p>
            <a:pPr>
              <a:buFont typeface="Arial" panose="020B0604020202020204" pitchFamily="34" charset="0"/>
              <a:buChar char="•"/>
            </a:pPr>
            <a:r>
              <a:rPr lang="en-US" b="1" dirty="0"/>
              <a:t>File Formats</a:t>
            </a:r>
            <a:r>
              <a:rPr lang="en-US" dirty="0"/>
              <a:t>: JPEG, PNG, GIF, etc.</a:t>
            </a:r>
          </a:p>
          <a:p>
            <a:pPr>
              <a:buNone/>
            </a:pPr>
            <a:r>
              <a:rPr lang="en-US" b="1" dirty="0"/>
              <a:t>Advantages</a:t>
            </a:r>
            <a:r>
              <a:rPr lang="en-US" dirty="0"/>
              <a:t>:</a:t>
            </a:r>
          </a:p>
          <a:p>
            <a:pPr>
              <a:buFont typeface="+mj-lt"/>
              <a:buAutoNum type="arabicPeriod"/>
            </a:pPr>
            <a:r>
              <a:rPr lang="en-US" dirty="0"/>
              <a:t>Easy to create with a camera or scanner.</a:t>
            </a:r>
          </a:p>
          <a:p>
            <a:pPr>
              <a:buFont typeface="+mj-lt"/>
              <a:buAutoNum type="arabicPeriod"/>
            </a:pPr>
            <a:r>
              <a:rPr lang="en-US" dirty="0"/>
              <a:t>Great for photos or images with smooth color changes.</a:t>
            </a:r>
          </a:p>
          <a:p>
            <a:pPr>
              <a:buFont typeface="+mj-lt"/>
              <a:buAutoNum type="arabicPeriod"/>
            </a:pPr>
            <a:r>
              <a:rPr lang="en-US" dirty="0"/>
              <a:t>Can have transparent backgrounds (like PNG).</a:t>
            </a:r>
          </a:p>
          <a:p>
            <a:pPr>
              <a:buFont typeface="+mj-lt"/>
              <a:buAutoNum type="arabicPeriod"/>
            </a:pPr>
            <a:r>
              <a:rPr lang="en-US" dirty="0"/>
              <a:t>Lots of options available online.</a:t>
            </a:r>
          </a:p>
          <a:p>
            <a:pPr>
              <a:buNone/>
            </a:pPr>
            <a:r>
              <a:rPr lang="en-US" b="1" dirty="0"/>
              <a:t>Disadvantages</a:t>
            </a:r>
            <a:r>
              <a:rPr lang="en-US" dirty="0"/>
              <a:t>:</a:t>
            </a:r>
          </a:p>
          <a:p>
            <a:pPr>
              <a:buFont typeface="+mj-lt"/>
              <a:buAutoNum type="arabicPeriod"/>
            </a:pPr>
            <a:r>
              <a:rPr lang="en-US" dirty="0"/>
              <a:t>Can’t be resized without losing quality (becomes blurry or jagged).</a:t>
            </a:r>
          </a:p>
          <a:p>
            <a:pPr>
              <a:buFont typeface="+mj-lt"/>
              <a:buAutoNum type="arabicPeriod"/>
            </a:pPr>
            <a:r>
              <a:rPr lang="en-US" dirty="0"/>
              <a:t>Files are often large.</a:t>
            </a:r>
          </a:p>
          <a:p>
            <a:endParaRPr lang="en-US" dirty="0"/>
          </a:p>
        </p:txBody>
      </p:sp>
    </p:spTree>
    <p:extLst>
      <p:ext uri="{BB962C8B-B14F-4D97-AF65-F5344CB8AC3E}">
        <p14:creationId xmlns:p14="http://schemas.microsoft.com/office/powerpoint/2010/main" val="2678245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A752B-BC94-BEE1-1A48-D8370245ED2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9931BD0-7A41-4DEE-0931-1329CD9560F0}"/>
              </a:ext>
            </a:extLst>
          </p:cNvPr>
          <p:cNvSpPr>
            <a:spLocks noGrp="1"/>
          </p:cNvSpPr>
          <p:nvPr>
            <p:ph idx="1"/>
          </p:nvPr>
        </p:nvSpPr>
        <p:spPr>
          <a:xfrm>
            <a:off x="677334" y="2160589"/>
            <a:ext cx="8815582" cy="3880773"/>
          </a:xfrm>
        </p:spPr>
        <p:txBody>
          <a:bodyPr>
            <a:normAutofit fontScale="32500" lnSpcReduction="20000"/>
          </a:bodyPr>
          <a:lstStyle/>
          <a:p>
            <a:pPr algn="l"/>
            <a:endParaRPr lang="en-US" sz="1800" b="0" i="0" u="none" strike="noStrike" baseline="0" dirty="0">
              <a:solidFill>
                <a:srgbClr val="000000"/>
              </a:solidFill>
              <a:latin typeface="Arial" panose="020B0604020202020204" pitchFamily="34" charset="0"/>
            </a:endParaRPr>
          </a:p>
          <a:p>
            <a:pPr algn="just"/>
            <a:r>
              <a:rPr lang="en-US" sz="5100" b="0" i="0" u="none" strike="noStrike" baseline="0" dirty="0">
                <a:solidFill>
                  <a:srgbClr val="000000"/>
                </a:solidFill>
                <a:latin typeface="Times New Roman" panose="02020603050405020304" pitchFamily="18" charset="0"/>
                <a:cs typeface="Times New Roman" panose="02020603050405020304" pitchFamily="18" charset="0"/>
              </a:rPr>
              <a:t>The two most common image formats for online display are JPG and PNG. </a:t>
            </a:r>
          </a:p>
          <a:p>
            <a:pPr algn="just"/>
            <a:r>
              <a:rPr lang="en-US" sz="5100" b="0" i="0" u="none" strike="noStrike" baseline="0" dirty="0">
                <a:solidFill>
                  <a:srgbClr val="000000"/>
                </a:solidFill>
                <a:latin typeface="Times New Roman" panose="02020603050405020304" pitchFamily="18" charset="0"/>
                <a:cs typeface="Times New Roman" panose="02020603050405020304" pitchFamily="18" charset="0"/>
              </a:rPr>
              <a:t>The key difference between the two formats is that the PNG format allows for a transparent background </a:t>
            </a:r>
          </a:p>
          <a:p>
            <a:pPr algn="just">
              <a:buNone/>
            </a:pPr>
            <a:r>
              <a:rPr lang="en-US" sz="5100" b="1" dirty="0">
                <a:latin typeface="Times New Roman" panose="02020603050405020304" pitchFamily="18" charset="0"/>
                <a:cs typeface="Times New Roman" panose="02020603050405020304" pitchFamily="18" charset="0"/>
              </a:rPr>
              <a:t>JPG (JPEG):</a:t>
            </a:r>
          </a:p>
          <a:p>
            <a:pPr algn="just">
              <a:buFont typeface="Arial" panose="020B0604020202020204" pitchFamily="34" charset="0"/>
              <a:buChar char="•"/>
            </a:pPr>
            <a:r>
              <a:rPr lang="en-US" sz="5100" b="1" dirty="0">
                <a:latin typeface="Times New Roman" panose="02020603050405020304" pitchFamily="18" charset="0"/>
                <a:cs typeface="Times New Roman" panose="02020603050405020304" pitchFamily="18" charset="0"/>
              </a:rPr>
              <a:t>No Transparency</a:t>
            </a:r>
            <a:r>
              <a:rPr lang="en-US" sz="5100" dirty="0">
                <a:latin typeface="Times New Roman" panose="02020603050405020304" pitchFamily="18" charset="0"/>
                <a:cs typeface="Times New Roman" panose="02020603050405020304" pitchFamily="18" charset="0"/>
              </a:rPr>
              <a:t>: Can't have a transparent background.</a:t>
            </a:r>
          </a:p>
          <a:p>
            <a:pPr algn="just">
              <a:buFont typeface="Arial" panose="020B0604020202020204" pitchFamily="34" charset="0"/>
              <a:buChar char="•"/>
            </a:pPr>
            <a:r>
              <a:rPr lang="en-US" sz="5100" b="1" dirty="0">
                <a:latin typeface="Times New Roman" panose="02020603050405020304" pitchFamily="18" charset="0"/>
                <a:cs typeface="Times New Roman" panose="02020603050405020304" pitchFamily="18" charset="0"/>
              </a:rPr>
              <a:t>Best for</a:t>
            </a:r>
            <a:r>
              <a:rPr lang="en-US" sz="5100" dirty="0">
                <a:latin typeface="Times New Roman" panose="02020603050405020304" pitchFamily="18" charset="0"/>
                <a:cs typeface="Times New Roman" panose="02020603050405020304" pitchFamily="18" charset="0"/>
              </a:rPr>
              <a:t>: Photos or images without transparency.</a:t>
            </a:r>
          </a:p>
          <a:p>
            <a:pPr algn="just">
              <a:buFont typeface="Arial" panose="020B0604020202020204" pitchFamily="34" charset="0"/>
              <a:buChar char="•"/>
            </a:pPr>
            <a:r>
              <a:rPr lang="en-US" sz="5100" b="1" dirty="0">
                <a:latin typeface="Times New Roman" panose="02020603050405020304" pitchFamily="18" charset="0"/>
                <a:cs typeface="Times New Roman" panose="02020603050405020304" pitchFamily="18" charset="0"/>
              </a:rPr>
              <a:t>Compression</a:t>
            </a:r>
            <a:r>
              <a:rPr lang="en-US" sz="5100" dirty="0">
                <a:latin typeface="Times New Roman" panose="02020603050405020304" pitchFamily="18" charset="0"/>
                <a:cs typeface="Times New Roman" panose="02020603050405020304" pitchFamily="18" charset="0"/>
              </a:rPr>
              <a:t>: Reduces file size, but can lose some quality.</a:t>
            </a:r>
          </a:p>
          <a:p>
            <a:pPr algn="just">
              <a:buNone/>
            </a:pPr>
            <a:r>
              <a:rPr lang="en-US" sz="5100" b="1" dirty="0">
                <a:latin typeface="Times New Roman" panose="02020603050405020304" pitchFamily="18" charset="0"/>
                <a:cs typeface="Times New Roman" panose="02020603050405020304" pitchFamily="18" charset="0"/>
              </a:rPr>
              <a:t>PNG:</a:t>
            </a:r>
          </a:p>
          <a:p>
            <a:pPr algn="just">
              <a:buFont typeface="Arial" panose="020B0604020202020204" pitchFamily="34" charset="0"/>
              <a:buChar char="•"/>
            </a:pPr>
            <a:r>
              <a:rPr lang="en-US" sz="5100" b="1" dirty="0">
                <a:latin typeface="Times New Roman" panose="02020603050405020304" pitchFamily="18" charset="0"/>
                <a:cs typeface="Times New Roman" panose="02020603050405020304" pitchFamily="18" charset="0"/>
              </a:rPr>
              <a:t>Transparency</a:t>
            </a:r>
            <a:r>
              <a:rPr lang="en-US" sz="5100" dirty="0">
                <a:latin typeface="Times New Roman" panose="02020603050405020304" pitchFamily="18" charset="0"/>
                <a:cs typeface="Times New Roman" panose="02020603050405020304" pitchFamily="18" charset="0"/>
              </a:rPr>
              <a:t>: Can have a transparent background.</a:t>
            </a:r>
          </a:p>
          <a:p>
            <a:pPr algn="just">
              <a:buFont typeface="Arial" panose="020B0604020202020204" pitchFamily="34" charset="0"/>
              <a:buChar char="•"/>
            </a:pPr>
            <a:r>
              <a:rPr lang="en-US" sz="5100" b="1" dirty="0">
                <a:latin typeface="Times New Roman" panose="02020603050405020304" pitchFamily="18" charset="0"/>
                <a:cs typeface="Times New Roman" panose="02020603050405020304" pitchFamily="18" charset="0"/>
              </a:rPr>
              <a:t>Best for</a:t>
            </a:r>
            <a:r>
              <a:rPr lang="en-US" sz="5100" dirty="0">
                <a:latin typeface="Times New Roman" panose="02020603050405020304" pitchFamily="18" charset="0"/>
                <a:cs typeface="Times New Roman" panose="02020603050405020304" pitchFamily="18" charset="0"/>
              </a:rPr>
              <a:t>: Logos, icons, and images needing transparency.</a:t>
            </a:r>
          </a:p>
          <a:p>
            <a:pPr algn="just">
              <a:buFont typeface="Arial" panose="020B0604020202020204" pitchFamily="34" charset="0"/>
              <a:buChar char="•"/>
            </a:pPr>
            <a:r>
              <a:rPr lang="en-US" sz="5100" b="1" dirty="0">
                <a:latin typeface="Times New Roman" panose="02020603050405020304" pitchFamily="18" charset="0"/>
                <a:cs typeface="Times New Roman" panose="02020603050405020304" pitchFamily="18" charset="0"/>
              </a:rPr>
              <a:t>Compression</a:t>
            </a:r>
            <a:r>
              <a:rPr lang="en-US" sz="5100" dirty="0">
                <a:latin typeface="Times New Roman" panose="02020603050405020304" pitchFamily="18" charset="0"/>
                <a:cs typeface="Times New Roman" panose="02020603050405020304" pitchFamily="18" charset="0"/>
              </a:rPr>
              <a:t>: Keeps image quality, but files are usually larger</a:t>
            </a:r>
            <a:r>
              <a:rPr lang="en-US" dirty="0"/>
              <a:t>.</a:t>
            </a:r>
          </a:p>
          <a:p>
            <a:endParaRPr lang="en-US" dirty="0"/>
          </a:p>
        </p:txBody>
      </p:sp>
    </p:spTree>
    <p:extLst>
      <p:ext uri="{BB962C8B-B14F-4D97-AF65-F5344CB8AC3E}">
        <p14:creationId xmlns:p14="http://schemas.microsoft.com/office/powerpoint/2010/main" val="618122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AE3ED-8C6A-4282-5B42-3DD0D06B170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AE9D961-E089-B743-B0AC-83CD84D136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609600"/>
            <a:ext cx="7756803" cy="6067926"/>
          </a:xfrm>
        </p:spPr>
      </p:pic>
    </p:spTree>
    <p:extLst>
      <p:ext uri="{BB962C8B-B14F-4D97-AF65-F5344CB8AC3E}">
        <p14:creationId xmlns:p14="http://schemas.microsoft.com/office/powerpoint/2010/main" val="3274744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937F4-06C4-C83B-FC70-C7BD77F0841F}"/>
              </a:ext>
            </a:extLst>
          </p:cNvPr>
          <p:cNvSpPr>
            <a:spLocks noGrp="1"/>
          </p:cNvSpPr>
          <p:nvPr>
            <p:ph type="title"/>
          </p:nvPr>
        </p:nvSpPr>
        <p:spPr/>
        <p:txBody>
          <a:bodyPr/>
          <a:lstStyle/>
          <a:p>
            <a:r>
              <a:rPr lang="en-US" dirty="0"/>
              <a:t>Vector Images</a:t>
            </a:r>
          </a:p>
        </p:txBody>
      </p:sp>
      <p:sp>
        <p:nvSpPr>
          <p:cNvPr id="3" name="Content Placeholder 2">
            <a:extLst>
              <a:ext uri="{FF2B5EF4-FFF2-40B4-BE49-F238E27FC236}">
                <a16:creationId xmlns:a16="http://schemas.microsoft.com/office/drawing/2014/main" id="{E0DDE188-F338-FBBC-CE25-BD5B4C7AACC3}"/>
              </a:ext>
            </a:extLst>
          </p:cNvPr>
          <p:cNvSpPr>
            <a:spLocks noGrp="1"/>
          </p:cNvSpPr>
          <p:nvPr>
            <p:ph idx="1"/>
          </p:nvPr>
        </p:nvSpPr>
        <p:spPr>
          <a:xfrm>
            <a:off x="677334" y="1383633"/>
            <a:ext cx="8596668" cy="5317956"/>
          </a:xfrm>
        </p:spPr>
        <p:txBody>
          <a:bodyPr/>
          <a:lstStyle/>
          <a:p>
            <a:pPr algn="just"/>
            <a:r>
              <a:rPr lang="en-US" sz="2000" dirty="0">
                <a:latin typeface="Times New Roman" panose="02020603050405020304" pitchFamily="18" charset="0"/>
                <a:cs typeface="Times New Roman" panose="02020603050405020304" pitchFamily="18" charset="0"/>
              </a:rPr>
              <a:t>Vector graphics are created using </a:t>
            </a:r>
            <a:r>
              <a:rPr lang="en-US" sz="2000" b="1" dirty="0">
                <a:latin typeface="Times New Roman" panose="02020603050405020304" pitchFamily="18" charset="0"/>
                <a:cs typeface="Times New Roman" panose="02020603050405020304" pitchFamily="18" charset="0"/>
              </a:rPr>
              <a:t>mathematical instructions</a:t>
            </a:r>
            <a:r>
              <a:rPr lang="en-US" sz="2000" dirty="0">
                <a:latin typeface="Times New Roman" panose="02020603050405020304" pitchFamily="18" charset="0"/>
                <a:cs typeface="Times New Roman" panose="02020603050405020304" pitchFamily="18" charset="0"/>
              </a:rPr>
              <a:t> that tell the software how to draw shapes like </a:t>
            </a:r>
            <a:r>
              <a:rPr lang="en-US" sz="2000" b="1" dirty="0">
                <a:latin typeface="Times New Roman" panose="02020603050405020304" pitchFamily="18" charset="0"/>
                <a:cs typeface="Times New Roman" panose="02020603050405020304" pitchFamily="18" charset="0"/>
              </a:rPr>
              <a:t>points, lines, curves, and paths</a:t>
            </a:r>
            <a:r>
              <a:rPr lang="en-US" sz="2000" dirty="0">
                <a:latin typeface="Times New Roman" panose="02020603050405020304" pitchFamily="18" charset="0"/>
                <a:cs typeface="Times New Roman" panose="02020603050405020304" pitchFamily="18" charset="0"/>
              </a:rPr>
              <a:t>. Unlike bitmap images, which are made of pixels, vector images do not lose quality when resized — making them </a:t>
            </a:r>
            <a:r>
              <a:rPr lang="en-US" sz="2000" b="1" dirty="0">
                <a:latin typeface="Times New Roman" panose="02020603050405020304" pitchFamily="18" charset="0"/>
                <a:cs typeface="Times New Roman" panose="02020603050405020304" pitchFamily="18" charset="0"/>
              </a:rPr>
              <a:t>infinitely scalable</a:t>
            </a:r>
            <a:r>
              <a:rPr lang="en-US" sz="2000" dirty="0">
                <a:latin typeface="Times New Roman" panose="02020603050405020304" pitchFamily="18" charset="0"/>
                <a:cs typeface="Times New Roman" panose="02020603050405020304" pitchFamily="18" charset="0"/>
              </a:rPr>
              <a:t>.</a:t>
            </a:r>
          </a:p>
          <a:p>
            <a:pPr algn="just">
              <a:buNone/>
            </a:pPr>
            <a:r>
              <a:rPr lang="en-US" sz="2000" b="1" dirty="0">
                <a:latin typeface="Times New Roman" panose="02020603050405020304" pitchFamily="18" charset="0"/>
                <a:cs typeface="Times New Roman" panose="02020603050405020304" pitchFamily="18" charset="0"/>
              </a:rPr>
              <a:t>Advantages of Vector Images: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Scalable</a:t>
            </a:r>
            <a:r>
              <a:rPr lang="en-US" sz="2000" dirty="0">
                <a:latin typeface="Times New Roman" panose="02020603050405020304" pitchFamily="18" charset="0"/>
                <a:cs typeface="Times New Roman" panose="02020603050405020304" pitchFamily="18" charset="0"/>
              </a:rPr>
              <a:t> – No loss in quality when resized.</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Smaller file size</a:t>
            </a:r>
            <a:r>
              <a:rPr lang="en-US" sz="2000" dirty="0">
                <a:latin typeface="Times New Roman" panose="02020603050405020304" pitchFamily="18" charset="0"/>
                <a:cs typeface="Times New Roman" panose="02020603050405020304" pitchFamily="18" charset="0"/>
              </a:rPr>
              <a:t> compared to high-res bitmaps.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Supports transparent backgrounds.</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Ideal for </a:t>
            </a:r>
            <a:r>
              <a:rPr lang="en-US" sz="2000" b="1" dirty="0">
                <a:latin typeface="Times New Roman" panose="02020603050405020304" pitchFamily="18" charset="0"/>
                <a:cs typeface="Times New Roman" panose="02020603050405020304" pitchFamily="18" charset="0"/>
              </a:rPr>
              <a:t>logos, icons</a:t>
            </a:r>
            <a:r>
              <a:rPr lang="en-US" sz="2000" dirty="0">
                <a:latin typeface="Times New Roman" panose="02020603050405020304" pitchFamily="18" charset="0"/>
                <a:cs typeface="Times New Roman" panose="02020603050405020304" pitchFamily="18" charset="0"/>
              </a:rPr>
              <a:t>, and designs used at </a:t>
            </a:r>
            <a:r>
              <a:rPr lang="en-US" sz="2000" b="1" dirty="0">
                <a:latin typeface="Times New Roman" panose="02020603050405020304" pitchFamily="18" charset="0"/>
                <a:cs typeface="Times New Roman" panose="02020603050405020304" pitchFamily="18" charset="0"/>
              </a:rPr>
              <a:t>multiple sizes</a:t>
            </a:r>
            <a:r>
              <a:rPr lang="en-US" sz="20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buNone/>
            </a:pPr>
            <a:r>
              <a:rPr lang="en-US" sz="2000" b="1" dirty="0">
                <a:latin typeface="Times New Roman" panose="02020603050405020304" pitchFamily="18" charset="0"/>
                <a:cs typeface="Times New Roman" panose="02020603050405020304" pitchFamily="18" charset="0"/>
              </a:rPr>
              <a:t>Disadvantages of Vector Images: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Requires </a:t>
            </a:r>
            <a:r>
              <a:rPr lang="en-US" sz="2000" b="1" dirty="0">
                <a:latin typeface="Times New Roman" panose="02020603050405020304" pitchFamily="18" charset="0"/>
                <a:cs typeface="Times New Roman" panose="02020603050405020304" pitchFamily="18" charset="0"/>
              </a:rPr>
              <a:t>specialized software</a:t>
            </a:r>
            <a:r>
              <a:rPr lang="en-US" sz="2000" dirty="0">
                <a:latin typeface="Times New Roman" panose="02020603050405020304" pitchFamily="18" charset="0"/>
                <a:cs typeface="Times New Roman" panose="02020603050405020304" pitchFamily="18" charset="0"/>
              </a:rPr>
              <a:t> to create or edit.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Often demands </a:t>
            </a:r>
            <a:r>
              <a:rPr lang="en-US" sz="2000" b="1" dirty="0">
                <a:latin typeface="Times New Roman" panose="02020603050405020304" pitchFamily="18" charset="0"/>
                <a:cs typeface="Times New Roman" panose="02020603050405020304" pitchFamily="18" charset="0"/>
              </a:rPr>
              <a:t>more skill and training</a:t>
            </a:r>
            <a:r>
              <a:rPr lang="en-US" sz="2000" dirty="0">
                <a:latin typeface="Times New Roman" panose="02020603050405020304" pitchFamily="18" charset="0"/>
                <a:cs typeface="Times New Roman" panose="02020603050405020304" pitchFamily="18" charset="0"/>
              </a:rPr>
              <a:t> to design effectively.</a:t>
            </a:r>
          </a:p>
          <a:p>
            <a:endParaRPr lang="en-US" dirty="0"/>
          </a:p>
        </p:txBody>
      </p:sp>
    </p:spTree>
    <p:extLst>
      <p:ext uri="{BB962C8B-B14F-4D97-AF65-F5344CB8AC3E}">
        <p14:creationId xmlns:p14="http://schemas.microsoft.com/office/powerpoint/2010/main" val="3534833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31A57-0BC3-614F-B633-E322F4F98CA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B2FCF6B3-2A5A-D7C4-E7BC-C29EEF3FB718}"/>
              </a:ext>
            </a:extLst>
          </p:cNvPr>
          <p:cNvPicPr>
            <a:picLocks noGrp="1" noChangeAspect="1"/>
          </p:cNvPicPr>
          <p:nvPr>
            <p:ph idx="1"/>
          </p:nvPr>
        </p:nvPicPr>
        <p:blipFill>
          <a:blip r:embed="rId2"/>
          <a:stretch>
            <a:fillRect/>
          </a:stretch>
        </p:blipFill>
        <p:spPr>
          <a:xfrm>
            <a:off x="1498252" y="1660358"/>
            <a:ext cx="6955534" cy="4588042"/>
          </a:xfrm>
        </p:spPr>
      </p:pic>
    </p:spTree>
    <p:extLst>
      <p:ext uri="{BB962C8B-B14F-4D97-AF65-F5344CB8AC3E}">
        <p14:creationId xmlns:p14="http://schemas.microsoft.com/office/powerpoint/2010/main" val="3073625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94C84-07EB-53B9-E992-2AC4DE622D8C}"/>
              </a:ext>
            </a:extLst>
          </p:cNvPr>
          <p:cNvSpPr>
            <a:spLocks noGrp="1"/>
          </p:cNvSpPr>
          <p:nvPr>
            <p:ph type="title"/>
          </p:nvPr>
        </p:nvSpPr>
        <p:spPr/>
        <p:txBody>
          <a:bodyPr/>
          <a:lstStyle/>
          <a:p>
            <a:r>
              <a:rPr lang="en-US" dirty="0"/>
              <a:t>Use Color to Enhance Learning</a:t>
            </a:r>
          </a:p>
        </p:txBody>
      </p:sp>
      <p:sp>
        <p:nvSpPr>
          <p:cNvPr id="3" name="Content Placeholder 2">
            <a:extLst>
              <a:ext uri="{FF2B5EF4-FFF2-40B4-BE49-F238E27FC236}">
                <a16:creationId xmlns:a16="http://schemas.microsoft.com/office/drawing/2014/main" id="{4BEB8B71-1FB5-D9B1-57BC-E52BC58E4A56}"/>
              </a:ext>
            </a:extLst>
          </p:cNvPr>
          <p:cNvSpPr>
            <a:spLocks noGrp="1"/>
          </p:cNvSpPr>
          <p:nvPr>
            <p:ph idx="1"/>
          </p:nvPr>
        </p:nvSpPr>
        <p:spPr>
          <a:xfrm>
            <a:off x="677334" y="1780675"/>
            <a:ext cx="9044182" cy="4260688"/>
          </a:xfrm>
        </p:spPr>
        <p:txBody>
          <a:bodyPr>
            <a:normAutofit/>
          </a:bodyPr>
          <a:lstStyle/>
          <a:p>
            <a:r>
              <a:rPr lang="en-US" sz="2000" dirty="0">
                <a:latin typeface="Times New Roman" panose="02020603050405020304" pitchFamily="18" charset="0"/>
                <a:cs typeface="Times New Roman" panose="02020603050405020304" pitchFamily="18" charset="0"/>
              </a:rPr>
              <a:t>Color affects learning on both a </a:t>
            </a:r>
            <a:r>
              <a:rPr lang="en-US" sz="2000" b="1" dirty="0">
                <a:latin typeface="Times New Roman" panose="02020603050405020304" pitchFamily="18" charset="0"/>
                <a:cs typeface="Times New Roman" panose="02020603050405020304" pitchFamily="18" charset="0"/>
              </a:rPr>
              <a:t>psychological</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perceptual</a:t>
            </a:r>
            <a:r>
              <a:rPr lang="en-US" sz="2000" dirty="0">
                <a:latin typeface="Times New Roman" panose="02020603050405020304" pitchFamily="18" charset="0"/>
                <a:cs typeface="Times New Roman" panose="02020603050405020304" pitchFamily="18" charset="0"/>
              </a:rPr>
              <a:t> level. When used intentionally, color can </a:t>
            </a:r>
            <a:r>
              <a:rPr lang="en-US" sz="2000" b="1" dirty="0">
                <a:latin typeface="Times New Roman" panose="02020603050405020304" pitchFamily="18" charset="0"/>
                <a:cs typeface="Times New Roman" panose="02020603050405020304" pitchFamily="18" charset="0"/>
              </a:rPr>
              <a:t>boost motivation</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aid memory</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improve usability</a:t>
            </a:r>
            <a:r>
              <a:rPr lang="en-US" sz="2000" dirty="0">
                <a:latin typeface="Times New Roman" panose="02020603050405020304" pitchFamily="18" charset="0"/>
                <a:cs typeface="Times New Roman" panose="02020603050405020304" pitchFamily="18" charset="0"/>
              </a:rPr>
              <a:t> in learning materials. Some ways that color enhances meaning and improves learning are </a:t>
            </a:r>
          </a:p>
          <a:p>
            <a:r>
              <a:rPr lang="en-US" sz="2000" b="1" dirty="0">
                <a:latin typeface="Times New Roman" panose="02020603050405020304" pitchFamily="18" charset="0"/>
                <a:cs typeface="Times New Roman" panose="02020603050405020304" pitchFamily="18" charset="0"/>
              </a:rPr>
              <a:t>Color and Motivation</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Color can </a:t>
            </a:r>
            <a:r>
              <a:rPr lang="en-US" sz="2000" b="1" dirty="0">
                <a:latin typeface="Times New Roman" panose="02020603050405020304" pitchFamily="18" charset="0"/>
                <a:cs typeface="Times New Roman" panose="02020603050405020304" pitchFamily="18" charset="0"/>
              </a:rPr>
              <a:t>evoke positive emotions</a:t>
            </a:r>
            <a:r>
              <a:rPr lang="en-US" sz="2000" dirty="0">
                <a:latin typeface="Times New Roman" panose="02020603050405020304" pitchFamily="18" charset="0"/>
                <a:cs typeface="Times New Roman" panose="02020603050405020304" pitchFamily="18" charset="0"/>
              </a:rPr>
              <a:t>, which boost </a:t>
            </a:r>
            <a:r>
              <a:rPr lang="en-US" sz="2000" b="1" dirty="0">
                <a:latin typeface="Times New Roman" panose="02020603050405020304" pitchFamily="18" charset="0"/>
                <a:cs typeface="Times New Roman" panose="02020603050405020304" pitchFamily="18" charset="0"/>
              </a:rPr>
              <a:t>intrinsic motivation</a:t>
            </a:r>
            <a:r>
              <a:rPr lang="en-US" sz="2000" dirty="0">
                <a:latin typeface="Times New Roman" panose="02020603050405020304" pitchFamily="18" charset="0"/>
                <a:cs typeface="Times New Roman" panose="02020603050405020304" pitchFamily="18" charset="0"/>
              </a:rPr>
              <a:t> and make tasks feel </a:t>
            </a:r>
            <a:r>
              <a:rPr lang="en-US" sz="2000" b="1" dirty="0">
                <a:latin typeface="Times New Roman" panose="02020603050405020304" pitchFamily="18" charset="0"/>
                <a:cs typeface="Times New Roman" panose="02020603050405020304" pitchFamily="18" charset="0"/>
              </a:rPr>
              <a:t>less difficult</a:t>
            </a:r>
            <a:r>
              <a:rPr lang="en-US"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Learners </a:t>
            </a:r>
            <a:r>
              <a:rPr lang="en-US" sz="2000" b="1" dirty="0">
                <a:latin typeface="Times New Roman" panose="02020603050405020304" pitchFamily="18" charset="0"/>
                <a:cs typeface="Times New Roman" panose="02020603050405020304" pitchFamily="18" charset="0"/>
              </a:rPr>
              <a:t>prefer color graphics</a:t>
            </a:r>
            <a:r>
              <a:rPr lang="en-US" sz="2000" dirty="0">
                <a:latin typeface="Times New Roman" panose="02020603050405020304" pitchFamily="18" charset="0"/>
                <a:cs typeface="Times New Roman" panose="02020603050405020304" pitchFamily="18" charset="0"/>
              </a:rPr>
              <a:t> over black and white.</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Colored visuals</a:t>
            </a:r>
            <a:r>
              <a:rPr lang="en-US" sz="2000" dirty="0">
                <a:latin typeface="Times New Roman" panose="02020603050405020304" pitchFamily="18" charset="0"/>
                <a:cs typeface="Times New Roman" panose="02020603050405020304" pitchFamily="18" charset="0"/>
              </a:rPr>
              <a:t> sustain attention </a:t>
            </a:r>
            <a:r>
              <a:rPr lang="en-US" sz="2000" b="1" dirty="0">
                <a:latin typeface="Times New Roman" panose="02020603050405020304" pitchFamily="18" charset="0"/>
                <a:cs typeface="Times New Roman" panose="02020603050405020304" pitchFamily="18" charset="0"/>
              </a:rPr>
              <a:t>longer</a:t>
            </a:r>
            <a:r>
              <a:rPr lang="en-US" sz="2000" dirty="0">
                <a:latin typeface="Times New Roman" panose="02020603050405020304" pitchFamily="18" charset="0"/>
                <a:cs typeface="Times New Roman" panose="02020603050405020304" pitchFamily="18" charset="0"/>
              </a:rPr>
              <a:t> than black and white ones.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960081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5B24C-36A9-4E12-7D16-721795AA88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273D0B-6D0D-2C51-73AA-C44311B561C9}"/>
              </a:ext>
            </a:extLst>
          </p:cNvPr>
          <p:cNvSpPr>
            <a:spLocks noGrp="1"/>
          </p:cNvSpPr>
          <p:nvPr>
            <p:ph idx="1"/>
          </p:nvPr>
        </p:nvSpPr>
        <p:spPr>
          <a:xfrm>
            <a:off x="809681" y="2076367"/>
            <a:ext cx="8596668" cy="3880773"/>
          </a:xfrm>
        </p:spPr>
        <p:txBody>
          <a:bodyPr>
            <a:normAutofit fontScale="92500"/>
          </a:bodyPr>
          <a:lstStyle/>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Color and Meaning</a:t>
            </a:r>
          </a:p>
          <a:p>
            <a:pPr algn="just">
              <a:buNone/>
            </a:pPr>
            <a:r>
              <a:rPr lang="en-US" sz="2000" dirty="0">
                <a:latin typeface="Times New Roman" panose="02020603050405020304" pitchFamily="18" charset="0"/>
                <a:cs typeface="Times New Roman" panose="02020603050405020304" pitchFamily="18" charset="0"/>
              </a:rPr>
              <a:t>Color helps learners derive meaning and reduce cognitive load.</a:t>
            </a:r>
            <a:endParaRPr lang="en-US" sz="20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Improves visual discrimination</a:t>
            </a:r>
            <a:r>
              <a:rPr lang="en-US" sz="2000" dirty="0">
                <a:latin typeface="Times New Roman" panose="02020603050405020304" pitchFamily="18" charset="0"/>
                <a:cs typeface="Times New Roman" panose="02020603050405020304" pitchFamily="18" charset="0"/>
              </a:rPr>
              <a:t>: Helps highlight key details (e.g., in radiographs).</a:t>
            </a:r>
          </a:p>
          <a:p>
            <a:pPr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Color and Usability</a:t>
            </a:r>
          </a:p>
          <a:p>
            <a:pPr algn="just">
              <a:buNone/>
            </a:pPr>
            <a:r>
              <a:rPr lang="en-US" sz="2000" dirty="0">
                <a:latin typeface="Times New Roman" panose="02020603050405020304" pitchFamily="18" charset="0"/>
                <a:cs typeface="Times New Roman" panose="02020603050405020304" pitchFamily="18" charset="0"/>
              </a:rPr>
              <a:t>Usability = </a:t>
            </a:r>
            <a:r>
              <a:rPr lang="en-US" sz="2000" b="1" dirty="0">
                <a:latin typeface="Times New Roman" panose="02020603050405020304" pitchFamily="18" charset="0"/>
                <a:cs typeface="Times New Roman" panose="02020603050405020304" pitchFamily="18" charset="0"/>
              </a:rPr>
              <a:t>ease of use</a:t>
            </a:r>
            <a:r>
              <a:rPr lang="en-US" sz="2000"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positive experience</a:t>
            </a:r>
            <a:r>
              <a:rPr lang="en-US" sz="2000" dirty="0">
                <a:latin typeface="Times New Roman" panose="02020603050405020304" pitchFamily="18" charset="0"/>
                <a:cs typeface="Times New Roman" panose="02020603050405020304" pitchFamily="18" charset="0"/>
              </a:rPr>
              <a:t>. Color enhances both.</a:t>
            </a:r>
          </a:p>
          <a:p>
            <a:pPr algn="just">
              <a:buNone/>
            </a:pPr>
            <a:r>
              <a:rPr lang="en-US" sz="2000" b="1" dirty="0">
                <a:latin typeface="Times New Roman" panose="02020603050405020304" pitchFamily="18" charset="0"/>
                <a:cs typeface="Times New Roman" panose="02020603050405020304" pitchFamily="18" charset="0"/>
              </a:rPr>
              <a:t> Guidelines for improving usability with color:</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Use color consistently</a:t>
            </a:r>
            <a:r>
              <a:rPr lang="en-US" sz="2000" dirty="0">
                <a:latin typeface="Times New Roman" panose="02020603050405020304" pitchFamily="18" charset="0"/>
                <a:cs typeface="Times New Roman" panose="02020603050405020304" pitchFamily="18" charset="0"/>
              </a:rPr>
              <a:t>: Reinforces expectations (e.g., always use orange for feedback).</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Establish a visual hierarchy</a:t>
            </a:r>
            <a:r>
              <a:rPr lang="en-US" sz="2000" dirty="0">
                <a:latin typeface="Times New Roman" panose="02020603050405020304" pitchFamily="18" charset="0"/>
                <a:cs typeface="Times New Roman" panose="02020603050405020304" pitchFamily="18" charset="0"/>
              </a:rPr>
              <a:t>: Bright colors should highlight </a:t>
            </a:r>
            <a:r>
              <a:rPr lang="en-US" sz="2000" b="1" dirty="0">
                <a:latin typeface="Times New Roman" panose="02020603050405020304" pitchFamily="18" charset="0"/>
                <a:cs typeface="Times New Roman" panose="02020603050405020304" pitchFamily="18" charset="0"/>
              </a:rPr>
              <a:t>most important</a:t>
            </a:r>
            <a:r>
              <a:rPr lang="en-US" sz="2000" dirty="0">
                <a:latin typeface="Times New Roman" panose="02020603050405020304" pitchFamily="18" charset="0"/>
                <a:cs typeface="Times New Roman" panose="02020603050405020304" pitchFamily="18" charset="0"/>
              </a:rPr>
              <a:t> info.</a:t>
            </a:r>
          </a:p>
          <a:p>
            <a:endParaRPr lang="en-US" dirty="0"/>
          </a:p>
        </p:txBody>
      </p:sp>
    </p:spTree>
    <p:extLst>
      <p:ext uri="{BB962C8B-B14F-4D97-AF65-F5344CB8AC3E}">
        <p14:creationId xmlns:p14="http://schemas.microsoft.com/office/powerpoint/2010/main" val="42732040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623D-9F79-DF20-CDB7-D708AABE4148}"/>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Visual Hierarchy</a:t>
            </a:r>
            <a:br>
              <a:rPr lang="en-US" sz="3600"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46C5AA7-756B-0716-21F5-18CC569C0A6D}"/>
              </a:ext>
            </a:extLst>
          </p:cNvPr>
          <p:cNvSpPr>
            <a:spLocks noGrp="1"/>
          </p:cNvSpPr>
          <p:nvPr>
            <p:ph idx="1"/>
          </p:nvPr>
        </p:nvSpPr>
        <p:spPr>
          <a:xfrm>
            <a:off x="677334" y="1371600"/>
            <a:ext cx="8596668" cy="4669763"/>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Visual hierarchy</a:t>
            </a:r>
            <a:r>
              <a:rPr lang="en-US" sz="2000" dirty="0">
                <a:latin typeface="Times New Roman" panose="02020603050405020304" pitchFamily="18" charset="0"/>
                <a:cs typeface="Times New Roman" panose="02020603050405020304" pitchFamily="18" charset="0"/>
              </a:rPr>
              <a:t> is the arrangement of elements in a design in a way that </a:t>
            </a:r>
            <a:r>
              <a:rPr lang="en-US" sz="2000" b="1" dirty="0">
                <a:latin typeface="Times New Roman" panose="02020603050405020304" pitchFamily="18" charset="0"/>
                <a:cs typeface="Times New Roman" panose="02020603050405020304" pitchFamily="18" charset="0"/>
              </a:rPr>
              <a:t>guides the viewer's attention</a:t>
            </a:r>
            <a:r>
              <a:rPr lang="en-US" sz="2000" dirty="0">
                <a:latin typeface="Times New Roman" panose="02020603050405020304" pitchFamily="18" charset="0"/>
                <a:cs typeface="Times New Roman" panose="02020603050405020304" pitchFamily="18" charset="0"/>
              </a:rPr>
              <a:t>. It helps users </a:t>
            </a:r>
            <a:r>
              <a:rPr lang="en-US" sz="2000" b="1" dirty="0">
                <a:latin typeface="Times New Roman" panose="02020603050405020304" pitchFamily="18" charset="0"/>
                <a:cs typeface="Times New Roman" panose="02020603050405020304" pitchFamily="18" charset="0"/>
              </a:rPr>
              <a:t>know where to look first</a:t>
            </a:r>
            <a:r>
              <a:rPr lang="en-US" sz="2000" dirty="0">
                <a:latin typeface="Times New Roman" panose="02020603050405020304" pitchFamily="18" charset="0"/>
                <a:cs typeface="Times New Roman" panose="02020603050405020304" pitchFamily="18" charset="0"/>
              </a:rPr>
              <a:t>, what’s most important, and how to process information efficiently.</a:t>
            </a:r>
          </a:p>
          <a:p>
            <a:pPr algn="just"/>
            <a:r>
              <a:rPr lang="en-US" sz="2000" b="1" dirty="0">
                <a:latin typeface="Times New Roman" panose="02020603050405020304" pitchFamily="18" charset="0"/>
                <a:cs typeface="Times New Roman" panose="02020603050405020304" pitchFamily="18" charset="0"/>
              </a:rPr>
              <a:t>Purpose of a Visual Hierarchy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 hierarchy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tells the viewer two important things:</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What to look at first, second, and third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the eye travels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from one point to the next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a well-planned hierarchy,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you control the order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which viewers receive information.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helps ensure the audience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understands your message clearly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Without an intentional hierarchy, the viewer’s eyes may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wander randomly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searching for meaning and structure on the screen.</a:t>
            </a:r>
          </a:p>
          <a:p>
            <a:endParaRPr lang="en-US" dirty="0"/>
          </a:p>
        </p:txBody>
      </p:sp>
      <p:sp>
        <p:nvSpPr>
          <p:cNvPr id="4" name="Rectangle 1">
            <a:extLst>
              <a:ext uri="{FF2B5EF4-FFF2-40B4-BE49-F238E27FC236}">
                <a16:creationId xmlns:a16="http://schemas.microsoft.com/office/drawing/2014/main" id="{4CF11D9C-DBEB-1C1E-14CB-67A3409B0A64}"/>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9389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DF8FE-28CE-312D-0E2A-9364B41FCBC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C21E739-AEC7-F0BE-9434-81F331310424}"/>
              </a:ext>
            </a:extLst>
          </p:cNvPr>
          <p:cNvSpPr>
            <a:spLocks noGrp="1"/>
          </p:cNvSpPr>
          <p:nvPr>
            <p:ph idx="1"/>
          </p:nvPr>
        </p:nvSpPr>
        <p:spPr/>
        <p:txBody>
          <a:bodyPr>
            <a:normAutofit fontScale="25000" lnSpcReduction="20000"/>
          </a:bodyPr>
          <a:lstStyle/>
          <a:p>
            <a:pPr algn="just"/>
            <a:r>
              <a:rPr lang="en-US" sz="8000" dirty="0">
                <a:latin typeface="Times New Roman" panose="02020603050405020304" pitchFamily="18" charset="0"/>
                <a:cs typeface="Times New Roman" panose="02020603050405020304" pitchFamily="18" charset="0"/>
              </a:rPr>
              <a:t>How to Create a Visual Hierarchy</a:t>
            </a:r>
          </a:p>
          <a:p>
            <a:pPr algn="just">
              <a:buNone/>
            </a:pPr>
            <a:r>
              <a:rPr lang="en-US" sz="8000" b="1" dirty="0">
                <a:latin typeface="Times New Roman" panose="02020603050405020304" pitchFamily="18" charset="0"/>
                <a:cs typeface="Times New Roman" panose="02020603050405020304" pitchFamily="18" charset="0"/>
              </a:rPr>
              <a:t>Follow the Eyes: Common Eye-Scanning Patterns</a:t>
            </a:r>
          </a:p>
          <a:p>
            <a:pPr algn="just">
              <a:buNone/>
            </a:pPr>
            <a:r>
              <a:rPr lang="en-US" sz="8000" dirty="0">
                <a:latin typeface="Times New Roman" panose="02020603050405020304" pitchFamily="18" charset="0"/>
                <a:cs typeface="Times New Roman" panose="02020603050405020304" pitchFamily="18" charset="0"/>
              </a:rPr>
              <a:t>When scanning a screen or page, people tend to follow certain predictable eye movements. You can </a:t>
            </a:r>
            <a:r>
              <a:rPr lang="en-US" sz="8000" b="1" dirty="0">
                <a:latin typeface="Times New Roman" panose="02020603050405020304" pitchFamily="18" charset="0"/>
                <a:cs typeface="Times New Roman" panose="02020603050405020304" pitchFamily="18" charset="0"/>
              </a:rPr>
              <a:t>use these patterns</a:t>
            </a:r>
            <a:r>
              <a:rPr lang="en-US" sz="8000" dirty="0">
                <a:latin typeface="Times New Roman" panose="02020603050405020304" pitchFamily="18" charset="0"/>
                <a:cs typeface="Times New Roman" panose="02020603050405020304" pitchFamily="18" charset="0"/>
              </a:rPr>
              <a:t> by placing your most important information where their eyes are most likely to go.</a:t>
            </a:r>
          </a:p>
          <a:p>
            <a:pPr algn="just">
              <a:buNone/>
            </a:pPr>
            <a:r>
              <a:rPr lang="en-US" sz="8000" b="1" dirty="0">
                <a:latin typeface="Times New Roman" panose="02020603050405020304" pitchFamily="18" charset="0"/>
                <a:cs typeface="Times New Roman" panose="02020603050405020304" pitchFamily="18" charset="0"/>
              </a:rPr>
              <a:t>Two Common Eye-Scanning Patterns:</a:t>
            </a:r>
          </a:p>
          <a:p>
            <a:pPr algn="just">
              <a:buFont typeface="+mj-lt"/>
              <a:buAutoNum type="arabicPeriod"/>
            </a:pPr>
            <a:r>
              <a:rPr lang="en-US" sz="8000" b="1" dirty="0">
                <a:latin typeface="Times New Roman" panose="02020603050405020304" pitchFamily="18" charset="0"/>
                <a:cs typeface="Times New Roman" panose="02020603050405020304" pitchFamily="18" charset="0"/>
              </a:rPr>
              <a:t>F-Pattern</a:t>
            </a:r>
            <a:endParaRPr lang="en-US" sz="8000"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8000" dirty="0">
                <a:latin typeface="Times New Roman" panose="02020603050405020304" pitchFamily="18" charset="0"/>
                <a:cs typeface="Times New Roman" panose="02020603050405020304" pitchFamily="18" charset="0"/>
              </a:rPr>
              <a:t>Most common in web and digital content</a:t>
            </a:r>
          </a:p>
          <a:p>
            <a:pPr marL="742950" lvl="1" indent="-285750" algn="just">
              <a:buFont typeface="+mj-lt"/>
              <a:buAutoNum type="arabicPeriod"/>
            </a:pPr>
            <a:r>
              <a:rPr lang="en-US" sz="8000" dirty="0">
                <a:latin typeface="Times New Roman" panose="02020603050405020304" pitchFamily="18" charset="0"/>
                <a:cs typeface="Times New Roman" panose="02020603050405020304" pitchFamily="18" charset="0"/>
              </a:rPr>
              <a:t>Readers scan horizontally at the top, then down the left side with shorter horizontal movements—creating an “F” shape</a:t>
            </a:r>
          </a:p>
          <a:p>
            <a:pPr algn="just">
              <a:buFont typeface="+mj-lt"/>
              <a:buAutoNum type="arabicPeriod"/>
            </a:pPr>
            <a:r>
              <a:rPr lang="en-US" sz="8000" b="1" dirty="0">
                <a:latin typeface="Times New Roman" panose="02020603050405020304" pitchFamily="18" charset="0"/>
                <a:cs typeface="Times New Roman" panose="02020603050405020304" pitchFamily="18" charset="0"/>
              </a:rPr>
              <a:t>Z-Pattern</a:t>
            </a:r>
            <a:endParaRPr lang="en-US" sz="8000" dirty="0">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8000" dirty="0">
                <a:latin typeface="Times New Roman" panose="02020603050405020304" pitchFamily="18" charset="0"/>
                <a:cs typeface="Times New Roman" panose="02020603050405020304" pitchFamily="18" charset="0"/>
              </a:rPr>
              <a:t>Common in print materials like newspapers and magazines</a:t>
            </a:r>
          </a:p>
          <a:p>
            <a:pPr marL="742950" lvl="1" indent="-285750" algn="just">
              <a:buFont typeface="+mj-lt"/>
              <a:buAutoNum type="arabicPeriod"/>
            </a:pPr>
            <a:r>
              <a:rPr lang="en-US" sz="8000" dirty="0">
                <a:latin typeface="Times New Roman" panose="02020603050405020304" pitchFamily="18" charset="0"/>
                <a:cs typeface="Times New Roman" panose="02020603050405020304" pitchFamily="18" charset="0"/>
              </a:rPr>
              <a:t>Eyes move in a “Z” shape: across the top, diagonally down, and across the bottom</a:t>
            </a:r>
          </a:p>
          <a:p>
            <a:endParaRPr lang="en-US" dirty="0"/>
          </a:p>
        </p:txBody>
      </p:sp>
    </p:spTree>
    <p:extLst>
      <p:ext uri="{BB962C8B-B14F-4D97-AF65-F5344CB8AC3E}">
        <p14:creationId xmlns:p14="http://schemas.microsoft.com/office/powerpoint/2010/main" val="980730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7F276-7B2A-383D-3CC9-8FB088E085E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CFE2D9A-6A76-4444-845B-B12DA011C301}"/>
              </a:ext>
            </a:extLst>
          </p:cNvPr>
          <p:cNvPicPr>
            <a:picLocks noGrp="1" noChangeAspect="1"/>
          </p:cNvPicPr>
          <p:nvPr>
            <p:ph idx="1"/>
          </p:nvPr>
        </p:nvPicPr>
        <p:blipFill>
          <a:blip r:embed="rId2"/>
          <a:stretch>
            <a:fillRect/>
          </a:stretch>
        </p:blipFill>
        <p:spPr>
          <a:xfrm>
            <a:off x="1822351" y="2160588"/>
            <a:ext cx="6307335" cy="4087812"/>
          </a:xfrm>
        </p:spPr>
      </p:pic>
    </p:spTree>
    <p:extLst>
      <p:ext uri="{BB962C8B-B14F-4D97-AF65-F5344CB8AC3E}">
        <p14:creationId xmlns:p14="http://schemas.microsoft.com/office/powerpoint/2010/main" val="984938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2CD-0873-CCF0-601E-DCA3359BA6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8963F5-79A2-3AEA-AC7E-49F539BED598}"/>
              </a:ext>
            </a:extLst>
          </p:cNvPr>
          <p:cNvSpPr>
            <a:spLocks noGrp="1"/>
          </p:cNvSpPr>
          <p:nvPr>
            <p:ph idx="1"/>
          </p:nvPr>
        </p:nvSpPr>
        <p:spPr>
          <a:xfrm>
            <a:off x="677334" y="445168"/>
            <a:ext cx="8596668" cy="5967665"/>
          </a:xfrm>
        </p:spPr>
        <p:txBody>
          <a:bodyPr>
            <a:normAutofit/>
          </a:bodyPr>
          <a:lstStyle/>
          <a:p>
            <a:pPr algn="l"/>
            <a:endParaRPr lang="en-US" sz="1800" b="0" i="0" u="none" strike="noStrike" baseline="0" dirty="0">
              <a:solidFill>
                <a:srgbClr val="000000"/>
              </a:solidFill>
              <a:latin typeface="Calibri" panose="020F0502020204030204" pitchFamily="34" charset="0"/>
            </a:endParaRPr>
          </a:p>
          <a:p>
            <a:pPr algn="just"/>
            <a:r>
              <a:rPr lang="en-US" dirty="0"/>
              <a:t>What Happens When You Look at a Picture</a:t>
            </a:r>
            <a:endParaRPr lang="en-US"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US" sz="1800" b="0" i="0" u="none" strike="noStrike" baseline="0" dirty="0">
              <a:solidFill>
                <a:srgbClr val="000000"/>
              </a:solidFill>
              <a:latin typeface="Arial" panose="020B0604020202020204" pitchFamily="34" charset="0"/>
            </a:endParaRPr>
          </a:p>
          <a:p>
            <a:r>
              <a:rPr lang="en-US" dirty="0"/>
              <a:t>Eyes send info to sensory memory (lasts &lt;1 sec).</a:t>
            </a:r>
          </a:p>
          <a:p>
            <a:r>
              <a:rPr lang="en-US" dirty="0"/>
              <a:t>Info moves to working memory.</a:t>
            </a:r>
          </a:p>
          <a:p>
            <a:r>
              <a:rPr lang="en-US" dirty="0"/>
              <a:t>Brain selects what to focus on (pre-attentive &amp; attentive processing).</a:t>
            </a:r>
          </a:p>
          <a:p>
            <a:r>
              <a:rPr lang="en-US" dirty="0"/>
              <a:t>Visual chunks held for seconds; decoded using long-term memory.</a:t>
            </a:r>
          </a:p>
          <a:p>
            <a:r>
              <a:rPr lang="en-US" dirty="0"/>
              <a:t>If image is simple, it's processed faster than thinking</a:t>
            </a:r>
          </a:p>
        </p:txBody>
      </p:sp>
    </p:spTree>
    <p:extLst>
      <p:ext uri="{BB962C8B-B14F-4D97-AF65-F5344CB8AC3E}">
        <p14:creationId xmlns:p14="http://schemas.microsoft.com/office/powerpoint/2010/main" val="27988308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65A8-9E8C-C869-5F4B-FDF9DF00E346}"/>
              </a:ext>
            </a:extLst>
          </p:cNvPr>
          <p:cNvSpPr>
            <a:spLocks noGrp="1"/>
          </p:cNvSpPr>
          <p:nvPr>
            <p:ph type="title"/>
          </p:nvPr>
        </p:nvSpPr>
        <p:spPr>
          <a:xfrm>
            <a:off x="677334" y="609600"/>
            <a:ext cx="8596668" cy="31683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122D129D-6465-8861-5C10-C4B58A673D78}"/>
              </a:ext>
            </a:extLst>
          </p:cNvPr>
          <p:cNvSpPr>
            <a:spLocks noGrp="1"/>
          </p:cNvSpPr>
          <p:nvPr>
            <p:ph idx="1"/>
          </p:nvPr>
        </p:nvSpPr>
        <p:spPr>
          <a:xfrm>
            <a:off x="529389" y="1155032"/>
            <a:ext cx="9057434" cy="5450305"/>
          </a:xfrm>
        </p:spPr>
        <p:txBody>
          <a:bodyPr>
            <a:normAutofit fontScale="77500" lnSpcReduction="20000"/>
          </a:bodyPr>
          <a:lstStyle/>
          <a:p>
            <a:pPr>
              <a:buNone/>
            </a:pPr>
            <a:r>
              <a:rPr lang="en-US" sz="2900" b="1" dirty="0">
                <a:latin typeface="Times New Roman" panose="02020603050405020304" pitchFamily="18" charset="0"/>
                <a:cs typeface="Times New Roman" panose="02020603050405020304" pitchFamily="18" charset="0"/>
              </a:rPr>
              <a:t>Planning the Hierarchy (Design Basics for Screens/Slides)</a:t>
            </a:r>
          </a:p>
          <a:p>
            <a:pPr>
              <a:buNone/>
            </a:pPr>
            <a:r>
              <a:rPr lang="en-US" sz="2900" dirty="0">
                <a:latin typeface="Times New Roman" panose="02020603050405020304" pitchFamily="18" charset="0"/>
                <a:cs typeface="Times New Roman" panose="02020603050405020304" pitchFamily="18" charset="0"/>
              </a:rPr>
              <a:t>     Before you start designing a screen or slide, always plan </a:t>
            </a:r>
            <a:r>
              <a:rPr lang="en-US" sz="2900" b="1" dirty="0">
                <a:latin typeface="Times New Roman" panose="02020603050405020304" pitchFamily="18" charset="0"/>
                <a:cs typeface="Times New Roman" panose="02020603050405020304" pitchFamily="18" charset="0"/>
              </a:rPr>
              <a:t>what’s important </a:t>
            </a:r>
            <a:r>
              <a:rPr lang="en-US" sz="2900" dirty="0">
                <a:latin typeface="Times New Roman" panose="02020603050405020304" pitchFamily="18" charset="0"/>
                <a:cs typeface="Times New Roman" panose="02020603050405020304" pitchFamily="18" charset="0"/>
              </a:rPr>
              <a:t>and </a:t>
            </a:r>
            <a:r>
              <a:rPr lang="en-US" sz="2900" b="1" dirty="0">
                <a:latin typeface="Times New Roman" panose="02020603050405020304" pitchFamily="18" charset="0"/>
                <a:cs typeface="Times New Roman" panose="02020603050405020304" pitchFamily="18" charset="0"/>
              </a:rPr>
              <a:t>what should be seen first</a:t>
            </a:r>
            <a:r>
              <a:rPr lang="en-US" sz="2900" dirty="0">
                <a:latin typeface="Times New Roman" panose="02020603050405020304" pitchFamily="18" charset="0"/>
                <a:cs typeface="Times New Roman" panose="02020603050405020304" pitchFamily="18" charset="0"/>
              </a:rPr>
              <a:t>.</a:t>
            </a:r>
          </a:p>
          <a:p>
            <a:pPr>
              <a:buNone/>
            </a:pPr>
            <a:r>
              <a:rPr lang="en-US" sz="2900" b="1" dirty="0">
                <a:latin typeface="Times New Roman" panose="02020603050405020304" pitchFamily="18" charset="0"/>
                <a:cs typeface="Times New Roman" panose="02020603050405020304" pitchFamily="18" charset="0"/>
              </a:rPr>
              <a:t> Steps to Follow:</a:t>
            </a:r>
          </a:p>
          <a:p>
            <a:pPr>
              <a:buFont typeface="+mj-lt"/>
              <a:buAutoNum type="arabicPeriod"/>
            </a:pPr>
            <a:r>
              <a:rPr lang="en-US" sz="2900" b="1" dirty="0">
                <a:latin typeface="Times New Roman" panose="02020603050405020304" pitchFamily="18" charset="0"/>
                <a:cs typeface="Times New Roman" panose="02020603050405020304" pitchFamily="18" charset="0"/>
              </a:rPr>
              <a:t>Know the Purpose</a:t>
            </a:r>
            <a:endParaRPr lang="en-US" sz="29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900" dirty="0">
                <a:latin typeface="Times New Roman" panose="02020603050405020304" pitchFamily="18" charset="0"/>
                <a:cs typeface="Times New Roman" panose="02020603050405020304" pitchFamily="18" charset="0"/>
              </a:rPr>
              <a:t>What is this screen/slide for? (e.g., giving info, teaching, guiding)</a:t>
            </a:r>
          </a:p>
          <a:p>
            <a:pPr>
              <a:buFont typeface="+mj-lt"/>
              <a:buAutoNum type="arabicPeriod"/>
            </a:pPr>
            <a:r>
              <a:rPr lang="en-US" sz="2900" b="1" dirty="0">
                <a:latin typeface="Times New Roman" panose="02020603050405020304" pitchFamily="18" charset="0"/>
                <a:cs typeface="Times New Roman" panose="02020603050405020304" pitchFamily="18" charset="0"/>
              </a:rPr>
              <a:t>List the Content</a:t>
            </a:r>
            <a:endParaRPr lang="en-US" sz="29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900" dirty="0">
                <a:latin typeface="Times New Roman" panose="02020603050405020304" pitchFamily="18" charset="0"/>
                <a:cs typeface="Times New Roman" panose="02020603050405020304" pitchFamily="18" charset="0"/>
              </a:rPr>
              <a:t>What visuals or text will you use to fulfill that purpose?</a:t>
            </a:r>
          </a:p>
          <a:p>
            <a:pPr>
              <a:buFont typeface="+mj-lt"/>
              <a:buAutoNum type="arabicPeriod"/>
            </a:pPr>
            <a:r>
              <a:rPr lang="en-US" sz="2900" b="1" dirty="0">
                <a:latin typeface="Times New Roman" panose="02020603050405020304" pitchFamily="18" charset="0"/>
                <a:cs typeface="Times New Roman" panose="02020603050405020304" pitchFamily="18" charset="0"/>
              </a:rPr>
              <a:t>Assign a Rank</a:t>
            </a:r>
            <a:endParaRPr lang="en-US" sz="29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900" b="1" dirty="0">
                <a:latin typeface="Times New Roman" panose="02020603050405020304" pitchFamily="18" charset="0"/>
                <a:cs typeface="Times New Roman" panose="02020603050405020304" pitchFamily="18" charset="0"/>
              </a:rPr>
              <a:t>Primary</a:t>
            </a:r>
            <a:r>
              <a:rPr lang="en-US" sz="2900" dirty="0">
                <a:latin typeface="Times New Roman" panose="02020603050405020304" pitchFamily="18" charset="0"/>
                <a:cs typeface="Times New Roman" panose="02020603050405020304" pitchFamily="18" charset="0"/>
              </a:rPr>
              <a:t>: Most important element (e.g., title, main message)</a:t>
            </a:r>
          </a:p>
          <a:p>
            <a:pPr marL="742950" lvl="1" indent="-285750">
              <a:buFont typeface="+mj-lt"/>
              <a:buAutoNum type="arabicPeriod"/>
            </a:pPr>
            <a:r>
              <a:rPr lang="en-US" sz="2900" b="1" dirty="0">
                <a:latin typeface="Times New Roman" panose="02020603050405020304" pitchFamily="18" charset="0"/>
                <a:cs typeface="Times New Roman" panose="02020603050405020304" pitchFamily="18" charset="0"/>
              </a:rPr>
              <a:t>Secondary</a:t>
            </a:r>
            <a:r>
              <a:rPr lang="en-US" sz="2900" dirty="0">
                <a:latin typeface="Times New Roman" panose="02020603050405020304" pitchFamily="18" charset="0"/>
                <a:cs typeface="Times New Roman" panose="02020603050405020304" pitchFamily="18" charset="0"/>
              </a:rPr>
              <a:t>: Supports the main point (e.g., images, key data)</a:t>
            </a:r>
          </a:p>
          <a:p>
            <a:pPr marL="742950" lvl="1" indent="-285750">
              <a:buFont typeface="+mj-lt"/>
              <a:buAutoNum type="arabicPeriod"/>
            </a:pPr>
            <a:r>
              <a:rPr lang="en-US" sz="2900" b="1" dirty="0">
                <a:latin typeface="Times New Roman" panose="02020603050405020304" pitchFamily="18" charset="0"/>
                <a:cs typeface="Times New Roman" panose="02020603050405020304" pitchFamily="18" charset="0"/>
              </a:rPr>
              <a:t>Tertiary</a:t>
            </a:r>
            <a:r>
              <a:rPr lang="en-US" sz="2900" dirty="0">
                <a:latin typeface="Times New Roman" panose="02020603050405020304" pitchFamily="18" charset="0"/>
                <a:cs typeface="Times New Roman" panose="02020603050405020304" pitchFamily="18" charset="0"/>
              </a:rPr>
              <a:t>: Extra details (e.g., descriptions, instructions)</a:t>
            </a:r>
          </a:p>
          <a:p>
            <a:pPr>
              <a:buFont typeface="+mj-lt"/>
              <a:buAutoNum type="arabicPeriod"/>
            </a:pPr>
            <a:r>
              <a:rPr lang="en-US" sz="2900" b="1" dirty="0">
                <a:latin typeface="Times New Roman" panose="02020603050405020304" pitchFamily="18" charset="0"/>
                <a:cs typeface="Times New Roman" panose="02020603050405020304" pitchFamily="18" charset="0"/>
              </a:rPr>
              <a:t>Plan the Order</a:t>
            </a:r>
            <a:endParaRPr lang="en-US" sz="29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900" dirty="0">
                <a:latin typeface="Times New Roman" panose="02020603050405020304" pitchFamily="18" charset="0"/>
                <a:cs typeface="Times New Roman" panose="02020603050405020304" pitchFamily="18" charset="0"/>
              </a:rPr>
              <a:t>What should the viewer see first, second, and last?</a:t>
            </a:r>
          </a:p>
          <a:p>
            <a:endParaRPr lang="en-US" dirty="0"/>
          </a:p>
        </p:txBody>
      </p:sp>
    </p:spTree>
    <p:extLst>
      <p:ext uri="{BB962C8B-B14F-4D97-AF65-F5344CB8AC3E}">
        <p14:creationId xmlns:p14="http://schemas.microsoft.com/office/powerpoint/2010/main" val="1325935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3F80-F801-F3B8-ADE1-6A6966A12E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3E7E3A-55FF-EECE-73D0-535A1C8D35D6}"/>
              </a:ext>
            </a:extLst>
          </p:cNvPr>
          <p:cNvSpPr>
            <a:spLocks noGrp="1"/>
          </p:cNvSpPr>
          <p:nvPr>
            <p:ph idx="1"/>
          </p:nvPr>
        </p:nvSpPr>
        <p:spPr/>
        <p:txBody>
          <a:bodyPr>
            <a:noAutofit/>
          </a:bodyPr>
          <a:lstStyle/>
          <a:p>
            <a:pPr algn="just"/>
            <a:r>
              <a:rPr lang="en-US" sz="2400" b="1" i="0" u="none" strike="noStrike" baseline="0" dirty="0">
                <a:solidFill>
                  <a:srgbClr val="000000"/>
                </a:solidFill>
                <a:latin typeface="Times New Roman" panose="02020603050405020304" pitchFamily="18" charset="0"/>
                <a:cs typeface="Times New Roman" panose="02020603050405020304" pitchFamily="18" charset="0"/>
              </a:rPr>
              <a:t>Considerations for the Hierarchy</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1. What is the instructional or informational point of the screen or slide?</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2. Then, what does the audience need to see, understand, or do first?</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 3. What element (visuals or text) provides the greatest support for what the audience needs to see or do first? </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4. In what sequence do learners need to interact with the remainder of the content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141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3118-B0D6-B4B9-E640-1DD13D64B9F5}"/>
              </a:ext>
            </a:extLst>
          </p:cNvPr>
          <p:cNvSpPr>
            <a:spLocks noGrp="1"/>
          </p:cNvSpPr>
          <p:nvPr>
            <p:ph type="title"/>
          </p:nvPr>
        </p:nvSpPr>
        <p:spPr/>
        <p:txBody>
          <a:bodyPr/>
          <a:lstStyle/>
          <a:p>
            <a:r>
              <a:rPr lang="en-US" b="1" dirty="0"/>
              <a:t>Techniques for Creating Emphasis</a:t>
            </a:r>
            <a:endParaRPr lang="en-US" dirty="0"/>
          </a:p>
        </p:txBody>
      </p:sp>
      <p:sp>
        <p:nvSpPr>
          <p:cNvPr id="3" name="Content Placeholder 2">
            <a:extLst>
              <a:ext uri="{FF2B5EF4-FFF2-40B4-BE49-F238E27FC236}">
                <a16:creationId xmlns:a16="http://schemas.microsoft.com/office/drawing/2014/main" id="{521E10F7-F513-D803-74F8-55D6F84D7FB2}"/>
              </a:ext>
            </a:extLst>
          </p:cNvPr>
          <p:cNvSpPr>
            <a:spLocks noGrp="1"/>
          </p:cNvSpPr>
          <p:nvPr>
            <p:ph idx="1"/>
          </p:nvPr>
        </p:nvSpPr>
        <p:spPr>
          <a:xfrm>
            <a:off x="677334" y="1251284"/>
            <a:ext cx="9946550" cy="5883442"/>
          </a:xfrm>
        </p:spPr>
        <p:txBody>
          <a:bodyPr>
            <a:normAutofit fontScale="47500" lnSpcReduction="20000"/>
          </a:bodyPr>
          <a:lstStyle/>
          <a:p>
            <a:pPr>
              <a:buFont typeface="+mj-lt"/>
              <a:buAutoNum type="arabicPeriod"/>
            </a:pPr>
            <a:r>
              <a:rPr lang="en-US" sz="5600" b="1" dirty="0">
                <a:latin typeface="Times New Roman" panose="02020603050405020304" pitchFamily="18" charset="0"/>
                <a:cs typeface="Times New Roman" panose="02020603050405020304" pitchFamily="18" charset="0"/>
              </a:rPr>
              <a:t>Position</a:t>
            </a:r>
            <a:endParaRPr lang="en-US" sz="5600" dirty="0">
              <a:latin typeface="Times New Roman" panose="02020603050405020304" pitchFamily="18" charset="0"/>
              <a:cs typeface="Times New Roman" panose="02020603050405020304" pitchFamily="18" charset="0"/>
            </a:endParaRPr>
          </a:p>
          <a:p>
            <a:pPr marL="457200" lvl="1" indent="0">
              <a:buNone/>
            </a:pPr>
            <a:r>
              <a:rPr lang="en-US" sz="5600" dirty="0">
                <a:latin typeface="Times New Roman" panose="02020603050405020304" pitchFamily="18" charset="0"/>
                <a:cs typeface="Times New Roman" panose="02020603050405020304" pitchFamily="18" charset="0"/>
              </a:rPr>
              <a:t>Put important stuff at the </a:t>
            </a:r>
            <a:r>
              <a:rPr lang="en-US" sz="5600" b="1" dirty="0">
                <a:latin typeface="Times New Roman" panose="02020603050405020304" pitchFamily="18" charset="0"/>
                <a:cs typeface="Times New Roman" panose="02020603050405020304" pitchFamily="18" charset="0"/>
              </a:rPr>
              <a:t>top or left side</a:t>
            </a:r>
            <a:r>
              <a:rPr lang="en-US" sz="5600" dirty="0">
                <a:latin typeface="Times New Roman" panose="02020603050405020304" pitchFamily="18" charset="0"/>
                <a:cs typeface="Times New Roman" panose="02020603050405020304" pitchFamily="18" charset="0"/>
              </a:rPr>
              <a:t>—people look there first.</a:t>
            </a:r>
          </a:p>
          <a:p>
            <a:pPr>
              <a:buFont typeface="+mj-lt"/>
              <a:buAutoNum type="arabicPeriod"/>
            </a:pPr>
            <a:r>
              <a:rPr lang="en-US" sz="5600" b="1" dirty="0">
                <a:latin typeface="Times New Roman" panose="02020603050405020304" pitchFamily="18" charset="0"/>
                <a:cs typeface="Times New Roman" panose="02020603050405020304" pitchFamily="18" charset="0"/>
              </a:rPr>
              <a:t>Color</a:t>
            </a:r>
            <a:endParaRPr lang="en-US" sz="5600" dirty="0">
              <a:latin typeface="Times New Roman" panose="02020603050405020304" pitchFamily="18" charset="0"/>
              <a:cs typeface="Times New Roman" panose="02020603050405020304" pitchFamily="18" charset="0"/>
            </a:endParaRPr>
          </a:p>
          <a:p>
            <a:pPr marL="457200" lvl="1" indent="0">
              <a:buNone/>
            </a:pPr>
            <a:r>
              <a:rPr lang="en-US" sz="5600" dirty="0">
                <a:latin typeface="Times New Roman" panose="02020603050405020304" pitchFamily="18" charset="0"/>
                <a:cs typeface="Times New Roman" panose="02020603050405020304" pitchFamily="18" charset="0"/>
              </a:rPr>
              <a:t>Use </a:t>
            </a:r>
            <a:r>
              <a:rPr lang="en-US" sz="5600" b="1" dirty="0">
                <a:latin typeface="Times New Roman" panose="02020603050405020304" pitchFamily="18" charset="0"/>
                <a:cs typeface="Times New Roman" panose="02020603050405020304" pitchFamily="18" charset="0"/>
              </a:rPr>
              <a:t>bright colors</a:t>
            </a:r>
            <a:r>
              <a:rPr lang="en-US" sz="5600" dirty="0">
                <a:latin typeface="Times New Roman" panose="02020603050405020304" pitchFamily="18" charset="0"/>
                <a:cs typeface="Times New Roman" panose="02020603050405020304" pitchFamily="18" charset="0"/>
              </a:rPr>
              <a:t> (like red, yellow, orange) to grab attention.</a:t>
            </a:r>
          </a:p>
          <a:p>
            <a:pPr>
              <a:buFont typeface="+mj-lt"/>
              <a:buAutoNum type="arabicPeriod"/>
            </a:pPr>
            <a:r>
              <a:rPr lang="en-US" sz="5600" b="1" dirty="0">
                <a:latin typeface="Times New Roman" panose="02020603050405020304" pitchFamily="18" charset="0"/>
                <a:cs typeface="Times New Roman" panose="02020603050405020304" pitchFamily="18" charset="0"/>
              </a:rPr>
              <a:t>Images</a:t>
            </a:r>
            <a:endParaRPr lang="en-US" sz="5600" dirty="0">
              <a:latin typeface="Times New Roman" panose="02020603050405020304" pitchFamily="18" charset="0"/>
              <a:cs typeface="Times New Roman" panose="02020603050405020304" pitchFamily="18" charset="0"/>
            </a:endParaRPr>
          </a:p>
          <a:p>
            <a:pPr marL="457200" lvl="1" indent="0">
              <a:buNone/>
            </a:pPr>
            <a:r>
              <a:rPr lang="en-US" sz="5600" dirty="0">
                <a:latin typeface="Times New Roman" panose="02020603050405020304" pitchFamily="18" charset="0"/>
                <a:cs typeface="Times New Roman" panose="02020603050405020304" pitchFamily="18" charset="0"/>
              </a:rPr>
              <a:t>Pictures catch the eye faster than text—especially </a:t>
            </a:r>
            <a:r>
              <a:rPr lang="en-US" sz="5600" b="1" dirty="0">
                <a:latin typeface="Times New Roman" panose="02020603050405020304" pitchFamily="18" charset="0"/>
                <a:cs typeface="Times New Roman" panose="02020603050405020304" pitchFamily="18" charset="0"/>
              </a:rPr>
              <a:t>photos of people</a:t>
            </a:r>
            <a:r>
              <a:rPr lang="en-US" sz="5600" dirty="0">
                <a:latin typeface="Times New Roman" panose="02020603050405020304" pitchFamily="18" charset="0"/>
                <a:cs typeface="Times New Roman" panose="02020603050405020304" pitchFamily="18" charset="0"/>
              </a:rPr>
              <a:t>.</a:t>
            </a:r>
          </a:p>
          <a:p>
            <a:pPr>
              <a:buFont typeface="+mj-lt"/>
              <a:buAutoNum type="arabicPeriod"/>
            </a:pPr>
            <a:r>
              <a:rPr lang="en-US" sz="5600" b="1" dirty="0">
                <a:latin typeface="Times New Roman" panose="02020603050405020304" pitchFamily="18" charset="0"/>
                <a:cs typeface="Times New Roman" panose="02020603050405020304" pitchFamily="18" charset="0"/>
              </a:rPr>
              <a:t>Size (Scale)</a:t>
            </a:r>
            <a:endParaRPr lang="en-US" sz="5600" dirty="0">
              <a:latin typeface="Times New Roman" panose="02020603050405020304" pitchFamily="18" charset="0"/>
              <a:cs typeface="Times New Roman" panose="02020603050405020304" pitchFamily="18" charset="0"/>
            </a:endParaRPr>
          </a:p>
          <a:p>
            <a:pPr marL="457200" lvl="1" indent="0">
              <a:buNone/>
            </a:pPr>
            <a:r>
              <a:rPr lang="en-US" sz="5600" b="1" dirty="0">
                <a:latin typeface="Times New Roman" panose="02020603050405020304" pitchFamily="18" charset="0"/>
                <a:cs typeface="Times New Roman" panose="02020603050405020304" pitchFamily="18" charset="0"/>
              </a:rPr>
              <a:t>Bigger things</a:t>
            </a:r>
            <a:r>
              <a:rPr lang="en-US" sz="5600" dirty="0">
                <a:latin typeface="Times New Roman" panose="02020603050405020304" pitchFamily="18" charset="0"/>
                <a:cs typeface="Times New Roman" panose="02020603050405020304" pitchFamily="18" charset="0"/>
              </a:rPr>
              <a:t> look more important.</a:t>
            </a:r>
          </a:p>
          <a:p>
            <a:pPr>
              <a:buFont typeface="+mj-lt"/>
              <a:buAutoNum type="arabicPeriod"/>
            </a:pPr>
            <a:r>
              <a:rPr lang="en-US" sz="5600" b="1" dirty="0">
                <a:latin typeface="Times New Roman" panose="02020603050405020304" pitchFamily="18" charset="0"/>
                <a:cs typeface="Times New Roman" panose="02020603050405020304" pitchFamily="18" charset="0"/>
              </a:rPr>
              <a:t>White Space (Isolation)</a:t>
            </a:r>
            <a:endParaRPr lang="en-US" sz="5600" dirty="0">
              <a:latin typeface="Times New Roman" panose="02020603050405020304" pitchFamily="18" charset="0"/>
              <a:cs typeface="Times New Roman" panose="02020603050405020304" pitchFamily="18" charset="0"/>
            </a:endParaRPr>
          </a:p>
          <a:p>
            <a:pPr marL="457200" lvl="1" indent="0">
              <a:buNone/>
            </a:pPr>
            <a:r>
              <a:rPr lang="en-US" sz="5600" dirty="0">
                <a:latin typeface="Times New Roman" panose="02020603050405020304" pitchFamily="18" charset="0"/>
                <a:cs typeface="Times New Roman" panose="02020603050405020304" pitchFamily="18" charset="0"/>
              </a:rPr>
              <a:t>Leave </a:t>
            </a:r>
            <a:r>
              <a:rPr lang="en-US" sz="5600" b="1" dirty="0">
                <a:latin typeface="Times New Roman" panose="02020603050405020304" pitchFamily="18" charset="0"/>
                <a:cs typeface="Times New Roman" panose="02020603050405020304" pitchFamily="18" charset="0"/>
              </a:rPr>
              <a:t>empty space</a:t>
            </a:r>
            <a:r>
              <a:rPr lang="en-US" sz="5600" dirty="0">
                <a:latin typeface="Times New Roman" panose="02020603050405020304" pitchFamily="18" charset="0"/>
                <a:cs typeface="Times New Roman" panose="02020603050405020304" pitchFamily="18" charset="0"/>
              </a:rPr>
              <a:t> around something to make it stand out.</a:t>
            </a:r>
          </a:p>
          <a:p>
            <a:pPr>
              <a:buFont typeface="+mj-lt"/>
              <a:buAutoNum type="arabicPeriod"/>
            </a:pPr>
            <a:endParaRPr lang="en-US" sz="56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440343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BF78C-42C6-72D6-450B-F1EA0B305696}"/>
              </a:ext>
            </a:extLst>
          </p:cNvPr>
          <p:cNvSpPr>
            <a:spLocks noGrp="1"/>
          </p:cNvSpPr>
          <p:nvPr>
            <p:ph type="title"/>
          </p:nvPr>
        </p:nvSpPr>
        <p:spPr>
          <a:xfrm>
            <a:off x="677334" y="609600"/>
            <a:ext cx="8596668" cy="449179"/>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BF8A693F-E0A6-EC23-C182-E1EF56341DF5}"/>
              </a:ext>
            </a:extLst>
          </p:cNvPr>
          <p:cNvSpPr>
            <a:spLocks noGrp="1"/>
          </p:cNvSpPr>
          <p:nvPr>
            <p:ph idx="1"/>
          </p:nvPr>
        </p:nvSpPr>
        <p:spPr>
          <a:xfrm>
            <a:off x="677334" y="1564105"/>
            <a:ext cx="8596668" cy="4477257"/>
          </a:xfrm>
        </p:spPr>
        <p:txBody>
          <a:bodyPr>
            <a:normAutofit fontScale="40000" lnSpcReduction="20000"/>
          </a:bodyPr>
          <a:lstStyle/>
          <a:p>
            <a:pPr marL="0" indent="0">
              <a:buNone/>
            </a:pPr>
            <a:r>
              <a:rPr lang="en-US" sz="5600" b="1" dirty="0">
                <a:latin typeface="Times New Roman" panose="02020603050405020304" pitchFamily="18" charset="0"/>
                <a:cs typeface="Times New Roman" panose="02020603050405020304" pitchFamily="18" charset="0"/>
              </a:rPr>
              <a:t>6.Grouping (Density)</a:t>
            </a:r>
            <a:endParaRPr lang="en-US" sz="5600" dirty="0">
              <a:latin typeface="Times New Roman" panose="02020603050405020304" pitchFamily="18" charset="0"/>
              <a:cs typeface="Times New Roman" panose="02020603050405020304" pitchFamily="18" charset="0"/>
            </a:endParaRPr>
          </a:p>
          <a:p>
            <a:pPr marL="457200" lvl="1" indent="0">
              <a:buNone/>
            </a:pPr>
            <a:r>
              <a:rPr lang="en-US" sz="5600" dirty="0">
                <a:latin typeface="Times New Roman" panose="02020603050405020304" pitchFamily="18" charset="0"/>
                <a:cs typeface="Times New Roman" panose="02020603050405020304" pitchFamily="18" charset="0"/>
              </a:rPr>
              <a:t>Put things </a:t>
            </a:r>
            <a:r>
              <a:rPr lang="en-US" sz="5600" b="1" dirty="0">
                <a:latin typeface="Times New Roman" panose="02020603050405020304" pitchFamily="18" charset="0"/>
                <a:cs typeface="Times New Roman" panose="02020603050405020304" pitchFamily="18" charset="0"/>
              </a:rPr>
              <a:t>close together</a:t>
            </a:r>
            <a:r>
              <a:rPr lang="en-US" sz="5600" dirty="0">
                <a:latin typeface="Times New Roman" panose="02020603050405020304" pitchFamily="18" charset="0"/>
                <a:cs typeface="Times New Roman" panose="02020603050405020304" pitchFamily="18" charset="0"/>
              </a:rPr>
              <a:t> to show they are important or connected.</a:t>
            </a:r>
          </a:p>
          <a:p>
            <a:pPr marL="0" indent="0">
              <a:buNone/>
            </a:pPr>
            <a:r>
              <a:rPr lang="en-US" sz="5600" b="1" dirty="0">
                <a:latin typeface="Times New Roman" panose="02020603050405020304" pitchFamily="18" charset="0"/>
                <a:cs typeface="Times New Roman" panose="02020603050405020304" pitchFamily="18" charset="0"/>
              </a:rPr>
              <a:t>7.Motion</a:t>
            </a:r>
            <a:endParaRPr lang="en-US" sz="5600" dirty="0">
              <a:latin typeface="Times New Roman" panose="02020603050405020304" pitchFamily="18" charset="0"/>
              <a:cs typeface="Times New Roman" panose="02020603050405020304" pitchFamily="18" charset="0"/>
            </a:endParaRPr>
          </a:p>
          <a:p>
            <a:pPr marL="457200" lvl="1" indent="0">
              <a:buNone/>
            </a:pPr>
            <a:r>
              <a:rPr lang="en-US" sz="5600" dirty="0">
                <a:latin typeface="Times New Roman" panose="02020603050405020304" pitchFamily="18" charset="0"/>
                <a:cs typeface="Times New Roman" panose="02020603050405020304" pitchFamily="18" charset="0"/>
              </a:rPr>
              <a:t>Moving things or action images get noticed fast (but don’t overdo it).</a:t>
            </a:r>
          </a:p>
          <a:p>
            <a:pPr marL="0" indent="0">
              <a:buNone/>
            </a:pPr>
            <a:r>
              <a:rPr lang="en-US" sz="5600" b="1" dirty="0">
                <a:latin typeface="Times New Roman" panose="02020603050405020304" pitchFamily="18" charset="0"/>
                <a:cs typeface="Times New Roman" panose="02020603050405020304" pitchFamily="18" charset="0"/>
              </a:rPr>
              <a:t>8.Arrows or Signs (Visual Cues)</a:t>
            </a:r>
            <a:endParaRPr lang="en-US" sz="5600" dirty="0">
              <a:latin typeface="Times New Roman" panose="02020603050405020304" pitchFamily="18" charset="0"/>
              <a:cs typeface="Times New Roman" panose="02020603050405020304" pitchFamily="18" charset="0"/>
            </a:endParaRPr>
          </a:p>
          <a:p>
            <a:pPr marL="457200" lvl="1" indent="0">
              <a:buNone/>
            </a:pPr>
            <a:r>
              <a:rPr lang="en-US" sz="5600" dirty="0">
                <a:latin typeface="Times New Roman" panose="02020603050405020304" pitchFamily="18" charset="0"/>
                <a:cs typeface="Times New Roman" panose="02020603050405020304" pitchFamily="18" charset="0"/>
              </a:rPr>
              <a:t>Use arrows or lines to point to important parts.</a:t>
            </a:r>
          </a:p>
          <a:p>
            <a:pPr marL="0" indent="0">
              <a:buNone/>
            </a:pPr>
            <a:r>
              <a:rPr lang="en-US" sz="5600" b="1" dirty="0">
                <a:latin typeface="Times New Roman" panose="02020603050405020304" pitchFamily="18" charset="0"/>
                <a:cs typeface="Times New Roman" panose="02020603050405020304" pitchFamily="18" charset="0"/>
              </a:rPr>
              <a:t>9.Numbering</a:t>
            </a:r>
            <a:endParaRPr lang="en-US" sz="5600" dirty="0">
              <a:latin typeface="Times New Roman" panose="02020603050405020304" pitchFamily="18" charset="0"/>
              <a:cs typeface="Times New Roman" panose="02020603050405020304" pitchFamily="18" charset="0"/>
            </a:endParaRPr>
          </a:p>
          <a:p>
            <a:pPr marL="457200" lvl="1" indent="0">
              <a:buNone/>
            </a:pPr>
            <a:r>
              <a:rPr lang="en-US" sz="5600" dirty="0">
                <a:latin typeface="Times New Roman" panose="02020603050405020304" pitchFamily="18" charset="0"/>
                <a:cs typeface="Times New Roman" panose="02020603050405020304" pitchFamily="18" charset="0"/>
              </a:rPr>
              <a:t>Use </a:t>
            </a:r>
            <a:r>
              <a:rPr lang="en-US" sz="5600" b="1" dirty="0">
                <a:latin typeface="Times New Roman" panose="02020603050405020304" pitchFamily="18" charset="0"/>
                <a:cs typeface="Times New Roman" panose="02020603050405020304" pitchFamily="18" charset="0"/>
              </a:rPr>
              <a:t>1, 2, 3</a:t>
            </a:r>
            <a:r>
              <a:rPr lang="en-US" sz="5600" dirty="0">
                <a:latin typeface="Times New Roman" panose="02020603050405020304" pitchFamily="18" charset="0"/>
                <a:cs typeface="Times New Roman" panose="02020603050405020304" pitchFamily="18" charset="0"/>
              </a:rPr>
              <a:t> to show order—people always start at number 1.</a:t>
            </a:r>
          </a:p>
          <a:p>
            <a:pPr marL="0" indent="0">
              <a:buNone/>
            </a:pPr>
            <a:r>
              <a:rPr lang="en-US" sz="5600" b="1" dirty="0">
                <a:latin typeface="Times New Roman" panose="02020603050405020304" pitchFamily="18" charset="0"/>
                <a:cs typeface="Times New Roman" panose="02020603050405020304" pitchFamily="18" charset="0"/>
              </a:rPr>
              <a:t>10.Short Phrases</a:t>
            </a:r>
            <a:endParaRPr lang="en-US" sz="5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5600" dirty="0">
                <a:latin typeface="Times New Roman" panose="02020603050405020304" pitchFamily="18" charset="0"/>
                <a:cs typeface="Times New Roman" panose="02020603050405020304" pitchFamily="18" charset="0"/>
              </a:rPr>
              <a:t>Use short text like </a:t>
            </a:r>
            <a:r>
              <a:rPr lang="en-US" sz="5600" b="1" dirty="0">
                <a:latin typeface="Times New Roman" panose="02020603050405020304" pitchFamily="18" charset="0"/>
                <a:cs typeface="Times New Roman" panose="02020603050405020304" pitchFamily="18" charset="0"/>
              </a:rPr>
              <a:t>“Click Here”</a:t>
            </a:r>
            <a:r>
              <a:rPr lang="en-US" sz="5600" dirty="0">
                <a:latin typeface="Times New Roman" panose="02020603050405020304" pitchFamily="18" charset="0"/>
                <a:cs typeface="Times New Roman" panose="02020603050405020304" pitchFamily="18" charset="0"/>
              </a:rPr>
              <a:t> or </a:t>
            </a:r>
            <a:r>
              <a:rPr lang="en-US" sz="5600" b="1" dirty="0">
                <a:latin typeface="Times New Roman" panose="02020603050405020304" pitchFamily="18" charset="0"/>
                <a:cs typeface="Times New Roman" panose="02020603050405020304" pitchFamily="18" charset="0"/>
              </a:rPr>
              <a:t>“Learn More”</a:t>
            </a:r>
            <a:r>
              <a:rPr lang="en-US" sz="5600" dirty="0">
                <a:latin typeface="Times New Roman" panose="02020603050405020304" pitchFamily="18" charset="0"/>
                <a:cs typeface="Times New Roman" panose="02020603050405020304" pitchFamily="18" charset="0"/>
              </a:rPr>
              <a:t>—easy to read and eye-catching</a:t>
            </a:r>
            <a:r>
              <a:rPr lang="en-US" sz="55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34224612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6897-1AC2-52DB-5F6C-5BFA5569D2BF}"/>
              </a:ext>
            </a:extLst>
          </p:cNvPr>
          <p:cNvSpPr>
            <a:spLocks noGrp="1"/>
          </p:cNvSpPr>
          <p:nvPr>
            <p:ph type="title"/>
          </p:nvPr>
        </p:nvSpPr>
        <p:spPr/>
        <p:txBody>
          <a:bodyPr>
            <a:normAutofit/>
          </a:bodyPr>
          <a:lstStyle/>
          <a:p>
            <a:r>
              <a:rPr lang="en-US" sz="2400" dirty="0">
                <a:solidFill>
                  <a:srgbClr val="000000"/>
                </a:solidFill>
                <a:latin typeface="Calibri" panose="020F0502020204030204" pitchFamily="34" charset="0"/>
              </a:rPr>
              <a:t>T</a:t>
            </a:r>
            <a:r>
              <a:rPr lang="en-US" sz="2400" b="0" i="0" u="none" strike="noStrike" baseline="0" dirty="0">
                <a:solidFill>
                  <a:srgbClr val="000000"/>
                </a:solidFill>
                <a:latin typeface="Calibri" panose="020F0502020204030204" pitchFamily="34" charset="0"/>
              </a:rPr>
              <a:t>echniques to create dominant and subordinate elements using typography</a:t>
            </a:r>
            <a:endParaRPr lang="en-US" sz="2400" dirty="0"/>
          </a:p>
        </p:txBody>
      </p:sp>
      <p:sp>
        <p:nvSpPr>
          <p:cNvPr id="3" name="Content Placeholder 2">
            <a:extLst>
              <a:ext uri="{FF2B5EF4-FFF2-40B4-BE49-F238E27FC236}">
                <a16:creationId xmlns:a16="http://schemas.microsoft.com/office/drawing/2014/main" id="{41DA58FC-E8EA-3FC2-D427-2FAEB13AC2CB}"/>
              </a:ext>
            </a:extLst>
          </p:cNvPr>
          <p:cNvSpPr>
            <a:spLocks noGrp="1"/>
          </p:cNvSpPr>
          <p:nvPr>
            <p:ph idx="1"/>
          </p:nvPr>
        </p:nvSpPr>
        <p:spPr>
          <a:xfrm>
            <a:off x="677334" y="1383632"/>
            <a:ext cx="8596668" cy="5113421"/>
          </a:xfrm>
        </p:spPr>
        <p:txBody>
          <a:bodyPr>
            <a:normAutofit/>
          </a:bodyPr>
          <a:lstStyle/>
          <a:p>
            <a:pPr algn="l"/>
            <a:endParaRPr lang="en-US" sz="1800" b="0" i="0" u="none" strike="noStrike" baseline="0" dirty="0">
              <a:solidFill>
                <a:srgbClr val="000000"/>
              </a:solidFill>
              <a:latin typeface="Calibri" panose="020F0502020204030204" pitchFamily="34" charset="0"/>
            </a:endParaRPr>
          </a:p>
          <a:p>
            <a:pPr algn="just"/>
            <a:r>
              <a:rPr lang="en-US" sz="2000" b="1" i="0" u="none" strike="noStrike" baseline="0" dirty="0">
                <a:solidFill>
                  <a:srgbClr val="000000"/>
                </a:solidFill>
                <a:latin typeface="Times New Roman" panose="02020603050405020304" pitchFamily="18" charset="0"/>
                <a:cs typeface="Times New Roman" panose="02020603050405020304" pitchFamily="18" charset="0"/>
              </a:rPr>
              <a:t>Contrasting typeface</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Use a contrasting display typeface to bring attention to a headline or title</a:t>
            </a:r>
          </a:p>
          <a:p>
            <a:pPr algn="just"/>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Type weight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The darkest text on the lightest background will establish prominence because it has the greatest contrast. For titles and subtitles, you can invert the text by placing light text on a dark background for a striking effect. </a:t>
            </a:r>
          </a:p>
          <a:p>
            <a:pPr algn="just"/>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Rules</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you can use horizontal lines, also known as rules, to separate an area of space and draw attention to the text in that space. Rules are more effective than underlines because they provide a noticeable structure to the graphic space </a:t>
            </a:r>
          </a:p>
          <a:p>
            <a:pPr algn="just"/>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sz="2000" b="1" i="0" u="none" strike="noStrike" baseline="0" dirty="0">
                <a:solidFill>
                  <a:srgbClr val="000000"/>
                </a:solidFill>
                <a:latin typeface="Times New Roman" panose="02020603050405020304" pitchFamily="18" charset="0"/>
                <a:cs typeface="Times New Roman" panose="02020603050405020304" pitchFamily="18" charset="0"/>
              </a:rPr>
              <a:t>White space.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Use space to establish a hierarchy by grouping blocks of related text together. </a:t>
            </a:r>
          </a:p>
          <a:p>
            <a:endParaRPr lang="en-US" sz="1800" b="0" i="0" u="none" strike="noStrike" baseline="0" dirty="0">
              <a:solidFill>
                <a:srgbClr val="000000"/>
              </a:solidFill>
              <a:latin typeface="Arial" panose="020B0604020202020204" pitchFamily="34" charset="0"/>
            </a:endParaRPr>
          </a:p>
          <a:p>
            <a:endParaRPr lang="en-US" dirty="0"/>
          </a:p>
        </p:txBody>
      </p:sp>
    </p:spTree>
    <p:extLst>
      <p:ext uri="{BB962C8B-B14F-4D97-AF65-F5344CB8AC3E}">
        <p14:creationId xmlns:p14="http://schemas.microsoft.com/office/powerpoint/2010/main" val="10711980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E1DE-B32A-52BE-5673-77EEFCB696E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E362C0C-2FB0-F9B7-AECE-A8F18891FCA0}"/>
              </a:ext>
            </a:extLst>
          </p:cNvPr>
          <p:cNvSpPr>
            <a:spLocks noGrp="1"/>
          </p:cNvSpPr>
          <p:nvPr>
            <p:ph idx="1"/>
          </p:nvPr>
        </p:nvSpPr>
        <p:spPr/>
        <p:txBody>
          <a:bodyPr/>
          <a:lstStyle/>
          <a:p>
            <a:pPr algn="just"/>
            <a:r>
              <a:rPr lang="en-US" sz="2000" b="0" i="0" u="none" strike="noStrike" baseline="0">
                <a:solidFill>
                  <a:srgbClr val="000000"/>
                </a:solidFill>
                <a:latin typeface="Times New Roman" panose="02020603050405020304" pitchFamily="18" charset="0"/>
                <a:cs typeface="Times New Roman" panose="02020603050405020304" pitchFamily="18" charset="0"/>
              </a:rPr>
              <a:t>•</a:t>
            </a:r>
            <a:r>
              <a:rPr lang="en-US" sz="2000" b="1" i="0" u="none" strike="noStrike" baseline="0">
                <a:solidFill>
                  <a:srgbClr val="000000"/>
                </a:solidFill>
                <a:latin typeface="Times New Roman" panose="02020603050405020304" pitchFamily="18" charset="0"/>
                <a:cs typeface="Times New Roman" panose="02020603050405020304" pitchFamily="18" charset="0"/>
              </a:rPr>
              <a:t>Indentation </a:t>
            </a:r>
            <a:r>
              <a:rPr lang="en-US" sz="2000" b="0" i="0" u="none" strike="noStrike" baseline="0">
                <a:solidFill>
                  <a:srgbClr val="000000"/>
                </a:solidFill>
                <a:latin typeface="Times New Roman" panose="02020603050405020304" pitchFamily="18" charset="0"/>
                <a:cs typeface="Times New Roman" panose="02020603050405020304" pitchFamily="18" charset="0"/>
              </a:rPr>
              <a:t>Indenting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text is a simple way to create differentiation and adds to a hierarchy, showing where new paragraphs or sections of text begin. </a:t>
            </a:r>
          </a:p>
          <a:p>
            <a:pPr algn="just"/>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Short text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Shorter text is read more often than longer blocks of text. Short text can be scanned more quickly. </a:t>
            </a:r>
          </a:p>
          <a:p>
            <a:pPr algn="just"/>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Pull quote</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This is a quote taken from the main text that is set in a larger point size or contrasting typeface and placed outside of the text block in such a way that it captures attention. Pull quotes may be set in a different color than the body text and in a bold or italic style</a:t>
            </a:r>
          </a:p>
          <a:p>
            <a:pPr algn="just"/>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Drop capital.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“drop cap” is a way to create prominence by setting the initial letter of the first word in a paragraph in a larger point size than the rest of the paragraph </a:t>
            </a:r>
          </a:p>
          <a:p>
            <a:endParaRPr lang="en-US" dirty="0"/>
          </a:p>
        </p:txBody>
      </p:sp>
    </p:spTree>
    <p:extLst>
      <p:ext uri="{BB962C8B-B14F-4D97-AF65-F5344CB8AC3E}">
        <p14:creationId xmlns:p14="http://schemas.microsoft.com/office/powerpoint/2010/main" val="21946565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4614E-5AE9-EC4C-6D08-761CE901FD26}"/>
              </a:ext>
            </a:extLst>
          </p:cNvPr>
          <p:cNvSpPr>
            <a:spLocks noGrp="1"/>
          </p:cNvSpPr>
          <p:nvPr>
            <p:ph type="title"/>
          </p:nvPr>
        </p:nvSpPr>
        <p:spPr/>
        <p:txBody>
          <a:bodyPr/>
          <a:lstStyle/>
          <a:p>
            <a:r>
              <a:rPr lang="en-US" sz="3600" b="0" i="0" u="none" strike="noStrike" baseline="0" dirty="0">
                <a:solidFill>
                  <a:srgbClr val="000000"/>
                </a:solidFill>
                <a:latin typeface="Calibri" panose="020F0502020204030204" pitchFamily="34" charset="0"/>
              </a:rPr>
              <a:t>Establishing Visual Hierarchy</a:t>
            </a:r>
            <a:endParaRPr lang="en-US" dirty="0"/>
          </a:p>
        </p:txBody>
      </p:sp>
      <p:sp>
        <p:nvSpPr>
          <p:cNvPr id="3" name="Content Placeholder 2">
            <a:extLst>
              <a:ext uri="{FF2B5EF4-FFF2-40B4-BE49-F238E27FC236}">
                <a16:creationId xmlns:a16="http://schemas.microsoft.com/office/drawing/2014/main" id="{512AC1F0-77D5-0653-9460-E8C808C4F8AA}"/>
              </a:ext>
            </a:extLst>
          </p:cNvPr>
          <p:cNvSpPr>
            <a:spLocks noGrp="1"/>
          </p:cNvSpPr>
          <p:nvPr>
            <p:ph idx="1"/>
          </p:nvPr>
        </p:nvSpPr>
        <p:spPr>
          <a:xfrm>
            <a:off x="677334" y="2160589"/>
            <a:ext cx="8596668" cy="4324617"/>
          </a:xfrm>
        </p:spPr>
        <p:txBody>
          <a:bodyPr>
            <a:normAutofit/>
          </a:bodyPr>
          <a:lstStyle/>
          <a:p>
            <a:pPr algn="just"/>
            <a:r>
              <a:rPr lang="en-US" sz="1800" b="0" i="0" u="none" strike="noStrike" baseline="0" dirty="0">
                <a:solidFill>
                  <a:srgbClr val="000000"/>
                </a:solidFill>
                <a:latin typeface="Times New Roman" panose="02020603050405020304" pitchFamily="18" charset="0"/>
                <a:cs typeface="Times New Roman" panose="02020603050405020304" pitchFamily="18" charset="0"/>
              </a:rPr>
              <a:t>•A visual hierarchy provides a way to navigate content and define the order of importance in which visual elements should be viewed. </a:t>
            </a:r>
          </a:p>
          <a:p>
            <a:pPr algn="just"/>
            <a:r>
              <a:rPr lang="en-US" sz="1800" b="0" i="0" u="none" strike="noStrike" baseline="0" dirty="0">
                <a:solidFill>
                  <a:srgbClr val="000000"/>
                </a:solidFill>
                <a:latin typeface="Times New Roman" panose="02020603050405020304" pitchFamily="18" charset="0"/>
                <a:cs typeface="Times New Roman" panose="02020603050405020304" pitchFamily="18" charset="0"/>
              </a:rPr>
              <a:t>•Two common eye-movement patterns that people use to scan a screen or page are the F-pattern and the Z-pattern. </a:t>
            </a:r>
          </a:p>
          <a:p>
            <a:pPr algn="just"/>
            <a:r>
              <a:rPr lang="en-US" sz="1800" b="0" i="0" u="none" strike="noStrike" baseline="0" dirty="0">
                <a:solidFill>
                  <a:srgbClr val="000000"/>
                </a:solidFill>
                <a:latin typeface="Times New Roman" panose="02020603050405020304" pitchFamily="18" charset="0"/>
                <a:cs typeface="Times New Roman" panose="02020603050405020304" pitchFamily="18" charset="0"/>
              </a:rPr>
              <a:t>•To plan a visual hierarchy, identify the purpose of the screen and then determine what the viewer will need to look at first, second, and third to convey the message. </a:t>
            </a:r>
          </a:p>
          <a:p>
            <a:pPr algn="just"/>
            <a:r>
              <a:rPr lang="en-US" sz="1800" b="0" i="0" u="none" strike="noStrike" baseline="0" dirty="0">
                <a:solidFill>
                  <a:srgbClr val="000000"/>
                </a:solidFill>
                <a:latin typeface="Times New Roman" panose="02020603050405020304" pitchFamily="18" charset="0"/>
                <a:cs typeface="Times New Roman" panose="02020603050405020304" pitchFamily="18" charset="0"/>
              </a:rPr>
              <a:t>•You can create a dominant to subordinate visual hierarchy through position, color, use of images, scale, isolation, density, motion, visual cues, numbering, and use of short phrases. </a:t>
            </a:r>
          </a:p>
          <a:p>
            <a:pPr algn="just"/>
            <a:r>
              <a:rPr lang="en-US" sz="1800" b="0" i="0" u="none" strike="noStrike" baseline="0" dirty="0">
                <a:solidFill>
                  <a:srgbClr val="000000"/>
                </a:solidFill>
                <a:latin typeface="Times New Roman" panose="02020603050405020304" pitchFamily="18" charset="0"/>
                <a:cs typeface="Times New Roman" panose="02020603050405020304" pitchFamily="18" charset="0"/>
              </a:rPr>
              <a:t>•Some techniques for creating prominence that are specific to text include use of a contrasting typeface, separating the text with rules (horizontal lines), using pull quotes, and drop caps. </a:t>
            </a:r>
          </a:p>
          <a:p>
            <a:endParaRPr lang="en-US" dirty="0"/>
          </a:p>
        </p:txBody>
      </p:sp>
    </p:spTree>
    <p:extLst>
      <p:ext uri="{BB962C8B-B14F-4D97-AF65-F5344CB8AC3E}">
        <p14:creationId xmlns:p14="http://schemas.microsoft.com/office/powerpoint/2010/main" val="30015663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0B981-EE39-4DCA-2CC4-4C109098BBDC}"/>
              </a:ext>
            </a:extLst>
          </p:cNvPr>
          <p:cNvSpPr>
            <a:spLocks noGrp="1"/>
          </p:cNvSpPr>
          <p:nvPr>
            <p:ph type="title"/>
          </p:nvPr>
        </p:nvSpPr>
        <p:spPr/>
        <p:txBody>
          <a:bodyPr>
            <a:normAutofit/>
          </a:bodyPr>
          <a:lstStyle/>
          <a:p>
            <a:r>
              <a:rPr lang="en-US" sz="2800" b="0" i="0" u="none" strike="noStrike" baseline="0" dirty="0">
                <a:solidFill>
                  <a:srgbClr val="000000"/>
                </a:solidFill>
                <a:latin typeface="Times New Roman" panose="02020603050405020304" pitchFamily="18" charset="0"/>
                <a:cs typeface="Times New Roman" panose="02020603050405020304" pitchFamily="18" charset="0"/>
              </a:rPr>
              <a:t>visual storytelling</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2D04CC-CE2D-9C9D-C65A-F80016A2BA26}"/>
              </a:ext>
            </a:extLst>
          </p:cNvPr>
          <p:cNvSpPr>
            <a:spLocks noGrp="1"/>
          </p:cNvSpPr>
          <p:nvPr>
            <p:ph idx="1"/>
          </p:nvPr>
        </p:nvSpPr>
        <p:spPr>
          <a:xfrm>
            <a:off x="677334" y="1434905"/>
            <a:ext cx="9113780" cy="4813495"/>
          </a:xfrm>
        </p:spPr>
        <p:txBody>
          <a:bodyPr>
            <a:normAutofit lnSpcReduction="10000"/>
          </a:bodyPr>
          <a:lstStyle/>
          <a:p>
            <a:pPr algn="l"/>
            <a:endParaRPr lang="en-US" sz="1800" b="0" i="0" u="none" strike="noStrike" baseline="0" dirty="0">
              <a:solidFill>
                <a:srgbClr val="000000"/>
              </a:solidFill>
              <a:latin typeface="Calibri" panose="020F0502020204030204" pitchFamily="34" charset="0"/>
            </a:endParaRP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visual storytelling, it is a sequence of images, usually accompanied by text. </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•this sequence of events is intentionally structured to tell a story. It has a beginning, a middle, and an end </a:t>
            </a:r>
          </a:p>
          <a:p>
            <a:pPr algn="just"/>
            <a:r>
              <a:rPr lang="en-US" sz="2400" b="1" i="0" u="none" strike="noStrike" baseline="0" dirty="0">
                <a:solidFill>
                  <a:srgbClr val="000000"/>
                </a:solidFill>
                <a:latin typeface="Times New Roman" panose="02020603050405020304" pitchFamily="18" charset="0"/>
                <a:cs typeface="Times New Roman" panose="02020603050405020304" pitchFamily="18" charset="0"/>
              </a:rPr>
              <a:t>BENEFITS OF VISUAL STORYTELLING</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Visual Stories Chunk Information: Visual stories are often divided into panels—smaller segments on the screen</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Visual Stories Provide a Common Understanding</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Visual Stories Evoke Emotions</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Visual Stories Arouse Curiosity </a:t>
            </a:r>
          </a:p>
          <a:p>
            <a:endParaRPr lang="en-US" dirty="0"/>
          </a:p>
        </p:txBody>
      </p:sp>
    </p:spTree>
    <p:extLst>
      <p:ext uri="{BB962C8B-B14F-4D97-AF65-F5344CB8AC3E}">
        <p14:creationId xmlns:p14="http://schemas.microsoft.com/office/powerpoint/2010/main" val="33931536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1F4AD-9DE3-13D3-7C93-9A22B3B809FA}"/>
              </a:ext>
            </a:extLst>
          </p:cNvPr>
          <p:cNvSpPr>
            <a:spLocks noGrp="1"/>
          </p:cNvSpPr>
          <p:nvPr>
            <p:ph type="title"/>
          </p:nvPr>
        </p:nvSpPr>
        <p:spPr/>
        <p:txBody>
          <a:bodyPr/>
          <a:lstStyle/>
          <a:p>
            <a:r>
              <a:rPr lang="en-US" dirty="0"/>
              <a:t>Visual Story Formats for Learning</a:t>
            </a:r>
          </a:p>
        </p:txBody>
      </p:sp>
      <p:sp>
        <p:nvSpPr>
          <p:cNvPr id="3" name="Content Placeholder 2">
            <a:extLst>
              <a:ext uri="{FF2B5EF4-FFF2-40B4-BE49-F238E27FC236}">
                <a16:creationId xmlns:a16="http://schemas.microsoft.com/office/drawing/2014/main" id="{20FFE2F3-D075-E788-CE58-F797C6106B35}"/>
              </a:ext>
            </a:extLst>
          </p:cNvPr>
          <p:cNvSpPr>
            <a:spLocks noGrp="1"/>
          </p:cNvSpPr>
          <p:nvPr>
            <p:ph idx="1"/>
          </p:nvPr>
        </p:nvSpPr>
        <p:spPr>
          <a:xfrm>
            <a:off x="677334" y="1350498"/>
            <a:ext cx="8596668" cy="5078437"/>
          </a:xfrm>
        </p:spPr>
        <p:txBody>
          <a:bodyPr>
            <a:normAutofit fontScale="85000" lnSpcReduction="20000"/>
          </a:bodyPr>
          <a:lstStyle/>
          <a:p>
            <a:pPr algn="l"/>
            <a:endParaRPr lang="en-US" sz="1800" b="0" i="0" u="none" strike="noStrike" baseline="0" dirty="0">
              <a:solidFill>
                <a:srgbClr val="000000"/>
              </a:solidFill>
              <a:latin typeface="Calibri" panose="020F0502020204030204" pitchFamily="34" charset="0"/>
            </a:endParaRPr>
          </a:p>
          <a:p>
            <a:r>
              <a:rPr lang="en-US" sz="2400" b="1" i="0" u="none" strike="noStrike" baseline="0" dirty="0">
                <a:solidFill>
                  <a:srgbClr val="000000"/>
                </a:solidFill>
                <a:latin typeface="Times New Roman" panose="02020603050405020304" pitchFamily="18" charset="0"/>
                <a:cs typeface="Times New Roman" panose="02020603050405020304" pitchFamily="18" charset="0"/>
              </a:rPr>
              <a:t>Realistic Illustrations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Realistic drawings are usually rendered by a professional illustrator </a:t>
            </a:r>
          </a:p>
          <a:p>
            <a:r>
              <a:rPr lang="en-US" sz="2400" b="1" i="0" u="none" strike="noStrike" baseline="0" dirty="0">
                <a:solidFill>
                  <a:srgbClr val="000000"/>
                </a:solidFill>
                <a:latin typeface="Times New Roman" panose="02020603050405020304" pitchFamily="18" charset="0"/>
                <a:cs typeface="Times New Roman" panose="02020603050405020304" pitchFamily="18" charset="0"/>
              </a:rPr>
              <a:t>Cartoon Illustrations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Cartoon characters are simpler than realistic illustrations and often have exaggerated features </a:t>
            </a:r>
          </a:p>
          <a:p>
            <a:pPr algn="l"/>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1" i="0" u="none" strike="noStrike" baseline="0" dirty="0">
                <a:solidFill>
                  <a:srgbClr val="000000"/>
                </a:solidFill>
                <a:latin typeface="Times New Roman" panose="02020603050405020304" pitchFamily="18" charset="0"/>
                <a:cs typeface="Times New Roman" panose="02020603050405020304" pitchFamily="18" charset="0"/>
              </a:rPr>
              <a:t>Stock Photo Characters </a:t>
            </a:r>
          </a:p>
          <a:p>
            <a:pPr marL="0" indent="0">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•Another image style for visual storytelling is to use photographed eLearning characters </a:t>
            </a:r>
          </a:p>
          <a:p>
            <a:pPr marL="0" indent="0">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•These stock photo cutouts come in assorted poses that express varied gestures and emotions suitable for storytelling. </a:t>
            </a:r>
          </a:p>
          <a:p>
            <a:pPr algn="l"/>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1" i="0" u="none" strike="noStrike" baseline="0" dirty="0">
                <a:solidFill>
                  <a:srgbClr val="000000"/>
                </a:solidFill>
                <a:latin typeface="Times New Roman" panose="02020603050405020304" pitchFamily="18" charset="0"/>
                <a:cs typeface="Times New Roman" panose="02020603050405020304" pitchFamily="18" charset="0"/>
              </a:rPr>
              <a:t>Custom Photos</a:t>
            </a:r>
          </a:p>
          <a:p>
            <a:pPr marL="0" indent="0">
              <a:buNone/>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•If your story and content require custom characters or a unique setting, you can also arrange your own photo shoot. </a:t>
            </a:r>
          </a:p>
          <a:p>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501840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D4038-362F-B764-AB80-9B26776CA6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C47508-336B-6DE5-FA29-4863922A20D3}"/>
              </a:ext>
            </a:extLst>
          </p:cNvPr>
          <p:cNvSpPr>
            <a:spLocks noGrp="1"/>
          </p:cNvSpPr>
          <p:nvPr>
            <p:ph idx="1"/>
          </p:nvPr>
        </p:nvSpPr>
        <p:spPr>
          <a:xfrm>
            <a:off x="677334" y="1800665"/>
            <a:ext cx="8596668" cy="4240697"/>
          </a:xfrm>
        </p:spPr>
        <p:txBody>
          <a:bodyPr>
            <a:normAutofit fontScale="92500" lnSpcReduction="10000"/>
          </a:bodyPr>
          <a:lstStyle/>
          <a:p>
            <a:pPr algn="l"/>
            <a:endParaRPr lang="en-US" sz="1800" b="0" i="0" u="none" strike="noStrike" baseline="0" dirty="0">
              <a:solidFill>
                <a:srgbClr val="0000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Photo Album Effect </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A casual effect for a visual story is to make the images appear as though they are part of a photo album. </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To achieve this, place a thick white border around the photographs—a leftover convention of how photographs used to be developed. </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Another is to place the images in a slightly angled or overlapping position, which gives the sense that the photos were placed somewhat randomly. </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You can add captions to the bottom of the photos to support a narrated story </a:t>
            </a:r>
          </a:p>
          <a:p>
            <a:pPr algn="l"/>
            <a:endParaRPr lang="en-US" sz="1800" b="0" i="0" u="none" strike="noStrike" baseline="0" dirty="0">
              <a:solidFill>
                <a:srgbClr val="000000"/>
              </a:solidFill>
              <a:latin typeface="Calibri" panose="020F0502020204030204" pitchFamily="34" charset="0"/>
            </a:endParaRPr>
          </a:p>
          <a:p>
            <a:r>
              <a:rPr lang="en-US" sz="1800" b="1" i="0" u="none" strike="noStrike" baseline="0" dirty="0">
                <a:solidFill>
                  <a:srgbClr val="000000"/>
                </a:solidFill>
                <a:latin typeface="Calibri" panose="020F0502020204030204" pitchFamily="34" charset="0"/>
              </a:rPr>
              <a:t>Photo Essay Technique</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Calibri" panose="020F0502020204030204" pitchFamily="34" charset="0"/>
              </a:rPr>
              <a:t>When images can carry most of the information, you may want to tell a story with a photo essay</a:t>
            </a:r>
          </a:p>
          <a:p>
            <a:endParaRPr lang="en-US" dirty="0"/>
          </a:p>
        </p:txBody>
      </p:sp>
    </p:spTree>
    <p:extLst>
      <p:ext uri="{BB962C8B-B14F-4D97-AF65-F5344CB8AC3E}">
        <p14:creationId xmlns:p14="http://schemas.microsoft.com/office/powerpoint/2010/main" val="150065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122EA-D4C2-45D5-7954-550A1A1C2B71}"/>
              </a:ext>
            </a:extLst>
          </p:cNvPr>
          <p:cNvSpPr>
            <a:spLocks noGrp="1"/>
          </p:cNvSpPr>
          <p:nvPr>
            <p:ph type="title"/>
          </p:nvPr>
        </p:nvSpPr>
        <p:spPr>
          <a:xfrm>
            <a:off x="677334" y="609600"/>
            <a:ext cx="8596668" cy="196516"/>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37430965-D308-8A0C-B931-F7FBA9414233}"/>
              </a:ext>
            </a:extLst>
          </p:cNvPr>
          <p:cNvSpPr>
            <a:spLocks noGrp="1"/>
          </p:cNvSpPr>
          <p:nvPr>
            <p:ph idx="1"/>
          </p:nvPr>
        </p:nvSpPr>
        <p:spPr>
          <a:xfrm>
            <a:off x="677334" y="938463"/>
            <a:ext cx="8596668" cy="5919537"/>
          </a:xfrm>
        </p:spPr>
        <p:txBody>
          <a:bodyPr>
            <a:normAutofit/>
          </a:bodyPr>
          <a:lstStyle/>
          <a:p>
            <a:pPr algn="l"/>
            <a:endParaRPr lang="en-US" sz="1800" b="0" i="0" u="none" strike="noStrike" baseline="0" dirty="0">
              <a:solidFill>
                <a:srgbClr val="000000"/>
              </a:solidFill>
              <a:latin typeface="Calibri" panose="020F0502020204030204" pitchFamily="34" charset="0"/>
            </a:endParaRPr>
          </a:p>
          <a:p>
            <a:endParaRPr lang="en-US" sz="1800" b="0" i="0" u="none" strike="noStrike" baseline="0" dirty="0">
              <a:solidFill>
                <a:srgbClr val="000000"/>
              </a:solidFill>
              <a:latin typeface="Calibri" panose="020F0502020204030204" pitchFamily="34" charset="0"/>
            </a:endParaRPr>
          </a:p>
          <a:p>
            <a:r>
              <a:rPr lang="en-US" dirty="0"/>
              <a:t>Why Are Pictures So Powerful</a:t>
            </a:r>
          </a:p>
          <a:p>
            <a:r>
              <a:rPr lang="en-US" sz="1800" b="0" i="0" u="none" strike="noStrike" baseline="0" dirty="0">
                <a:solidFill>
                  <a:srgbClr val="000000"/>
                </a:solidFill>
                <a:latin typeface="Arial" panose="020B0604020202020204" pitchFamily="34" charset="0"/>
              </a:rPr>
              <a:t> </a:t>
            </a:r>
            <a:r>
              <a:rPr lang="en-US" dirty="0"/>
              <a:t>🔹 Grab Attention: Faces, colors, motion attract us.</a:t>
            </a:r>
          </a:p>
          <a:p>
            <a:r>
              <a:rPr lang="en-US" dirty="0"/>
              <a:t>🔹 Help Memory: Pictures are easier to remember than abstract words.</a:t>
            </a:r>
          </a:p>
          <a:p>
            <a:r>
              <a:rPr lang="en-US" dirty="0"/>
              <a:t>🔹 Improve Understanding: Show relationships and structure.</a:t>
            </a:r>
          </a:p>
          <a:p>
            <a:r>
              <a:rPr lang="en-US" dirty="0"/>
              <a:t>🔹 Help Inference: Diagrams and infographics support problem-solving.</a:t>
            </a:r>
          </a:p>
          <a:p>
            <a:r>
              <a:rPr lang="en-US"/>
              <a:t>🔹 Aid Skill Learning: Step-by-step visuals + text = better learning</a:t>
            </a:r>
            <a:endParaRPr lang="en-US" sz="1800" b="0" i="0" u="none" strike="noStrike" baseline="0" dirty="0">
              <a:solidFill>
                <a:srgbClr val="000000"/>
              </a:solidFill>
              <a:latin typeface="Arial" panose="020B0604020202020204" pitchFamily="34" charset="0"/>
            </a:endParaRPr>
          </a:p>
          <a:p>
            <a:endParaRPr lang="en-US" sz="1800" b="0" i="0" u="none" strike="noStrike" baseline="0" dirty="0">
              <a:solidFill>
                <a:srgbClr val="000000"/>
              </a:solidFill>
              <a:latin typeface="Arial" panose="020B0604020202020204" pitchFamily="34" charset="0"/>
            </a:endParaRPr>
          </a:p>
          <a:p>
            <a:endParaRPr lang="en-US" sz="1800" b="0" i="0" u="none" strike="noStrike" baseline="0" dirty="0">
              <a:solidFill>
                <a:srgbClr val="000000"/>
              </a:solidFill>
              <a:latin typeface="Arial" panose="020B0604020202020204" pitchFamily="34" charset="0"/>
            </a:endParaRPr>
          </a:p>
          <a:p>
            <a:endParaRPr lang="en-US" dirty="0"/>
          </a:p>
        </p:txBody>
      </p:sp>
    </p:spTree>
    <p:extLst>
      <p:ext uri="{BB962C8B-B14F-4D97-AF65-F5344CB8AC3E}">
        <p14:creationId xmlns:p14="http://schemas.microsoft.com/office/powerpoint/2010/main" val="10502555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10D2-04D5-8A73-A46C-E31EE0FCB8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63BF7E-97EE-8B4B-E5F6-901A95951EC8}"/>
              </a:ext>
            </a:extLst>
          </p:cNvPr>
          <p:cNvSpPr>
            <a:spLocks noGrp="1"/>
          </p:cNvSpPr>
          <p:nvPr>
            <p:ph idx="1"/>
          </p:nvPr>
        </p:nvSpPr>
        <p:spPr/>
        <p:txBody>
          <a:bodyPr/>
          <a:lstStyle/>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DESIGNING THE VISUAL STORY</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•Panel Layout</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•Placing Word Balloons </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•Image Detail</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•Comic Typefaces</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•Text and Image Balance </a:t>
            </a:r>
          </a:p>
          <a:p>
            <a:pPr algn="just"/>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6180198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E7078-13EB-F27D-A64A-AFF1E417EA3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D079F9F-DED8-5B29-F44D-E2DE62A1D629}"/>
              </a:ext>
            </a:extLst>
          </p:cNvPr>
          <p:cNvPicPr>
            <a:picLocks noGrp="1" noChangeAspect="1"/>
          </p:cNvPicPr>
          <p:nvPr>
            <p:ph idx="1"/>
          </p:nvPr>
        </p:nvPicPr>
        <p:blipFill>
          <a:blip r:embed="rId2"/>
          <a:stretch>
            <a:fillRect/>
          </a:stretch>
        </p:blipFill>
        <p:spPr>
          <a:xfrm>
            <a:off x="1941441" y="2160588"/>
            <a:ext cx="6069155" cy="3881437"/>
          </a:xfrm>
        </p:spPr>
      </p:pic>
    </p:spTree>
    <p:extLst>
      <p:ext uri="{BB962C8B-B14F-4D97-AF65-F5344CB8AC3E}">
        <p14:creationId xmlns:p14="http://schemas.microsoft.com/office/powerpoint/2010/main" val="17236345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3E4F7-6AEF-A64D-FE0C-55D13C74F1B2}"/>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1FC1EE56-F425-69B5-3063-92A0D8675CB1}"/>
              </a:ext>
            </a:extLst>
          </p:cNvPr>
          <p:cNvPicPr>
            <a:picLocks noGrp="1" noChangeAspect="1"/>
          </p:cNvPicPr>
          <p:nvPr>
            <p:ph idx="1"/>
          </p:nvPr>
        </p:nvPicPr>
        <p:blipFill>
          <a:blip r:embed="rId2"/>
          <a:stretch>
            <a:fillRect/>
          </a:stretch>
        </p:blipFill>
        <p:spPr>
          <a:xfrm>
            <a:off x="1730326" y="2160588"/>
            <a:ext cx="6386731" cy="3881437"/>
          </a:xfrm>
        </p:spPr>
      </p:pic>
    </p:spTree>
    <p:extLst>
      <p:ext uri="{BB962C8B-B14F-4D97-AF65-F5344CB8AC3E}">
        <p14:creationId xmlns:p14="http://schemas.microsoft.com/office/powerpoint/2010/main" val="1172696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EAF4F-F18F-42C9-E3B9-08D2DAEC53B2}"/>
              </a:ext>
            </a:extLst>
          </p:cNvPr>
          <p:cNvSpPr>
            <a:spLocks noGrp="1"/>
          </p:cNvSpPr>
          <p:nvPr>
            <p:ph type="title"/>
          </p:nvPr>
        </p:nvSpPr>
        <p:spPr/>
        <p:txBody>
          <a:bodyPr/>
          <a:lstStyle/>
          <a:p>
            <a:r>
              <a:rPr lang="en-US" sz="1800" b="0" i="0" u="none" strike="noStrike" baseline="0" dirty="0">
                <a:solidFill>
                  <a:srgbClr val="000000"/>
                </a:solidFill>
                <a:latin typeface="Calibri" panose="020F0502020204030204" pitchFamily="34" charset="0"/>
              </a:rPr>
              <a:t>CAMERA SHOTS AND ANGLE</a:t>
            </a:r>
            <a:endParaRPr lang="en-US" dirty="0"/>
          </a:p>
        </p:txBody>
      </p:sp>
      <p:sp>
        <p:nvSpPr>
          <p:cNvPr id="3" name="Content Placeholder 2">
            <a:extLst>
              <a:ext uri="{FF2B5EF4-FFF2-40B4-BE49-F238E27FC236}">
                <a16:creationId xmlns:a16="http://schemas.microsoft.com/office/drawing/2014/main" id="{4768F125-C825-1561-2D15-521756B23790}"/>
              </a:ext>
            </a:extLst>
          </p:cNvPr>
          <p:cNvSpPr>
            <a:spLocks noGrp="1"/>
          </p:cNvSpPr>
          <p:nvPr>
            <p:ph idx="1"/>
          </p:nvPr>
        </p:nvSpPr>
        <p:spPr>
          <a:xfrm>
            <a:off x="677334" y="1026943"/>
            <a:ext cx="9268524" cy="5500466"/>
          </a:xfrm>
        </p:spPr>
        <p:txBody>
          <a:bodyPr>
            <a:normAutofit/>
          </a:bodyPr>
          <a:lstStyle/>
          <a:p>
            <a:pPr algn="just"/>
            <a:endParaRPr lang="en-US" sz="1800" b="0" i="0" u="none" strike="noStrike" baseline="0" dirty="0">
              <a:solidFill>
                <a:srgbClr val="000000"/>
              </a:solidFill>
            </a:endParaRP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Camera shots refer to the scale of what is shown in the frame .</a:t>
            </a:r>
          </a:p>
          <a:p>
            <a:pPr algn="just"/>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Extreme Close-Up (ECU). A very tight shot that shows a very narrow field of view. For example, it only shows the character’s eyes or mouth. </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•Close-Up (CU). A tight shot, but the view is pulled back a little so that the frame is cropped at a character’s head and shoulders. </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•Medium Shot (MS). The camera has a wider and longer field of view. If a character is in the scene, he or she is shown from the waist up. </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•Long Shot (LS) or Wide Shot (WS). The view often shows the full body of a character in his or her surroundings. </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•Two Shot. This shot shows two people in the frame .</a:t>
            </a:r>
          </a:p>
          <a:p>
            <a:pPr algn="just"/>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37328754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72C3D-2BFD-0D64-A517-34C652D8599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6C2F742-B67F-B58B-6F8B-06B5AA950CF2}"/>
              </a:ext>
            </a:extLst>
          </p:cNvPr>
          <p:cNvPicPr>
            <a:picLocks noGrp="1" noChangeAspect="1"/>
          </p:cNvPicPr>
          <p:nvPr>
            <p:ph idx="1"/>
          </p:nvPr>
        </p:nvPicPr>
        <p:blipFill>
          <a:blip r:embed="rId2"/>
          <a:stretch>
            <a:fillRect/>
          </a:stretch>
        </p:blipFill>
        <p:spPr>
          <a:xfrm>
            <a:off x="1969477" y="1406769"/>
            <a:ext cx="5809957" cy="5331655"/>
          </a:xfrm>
        </p:spPr>
      </p:pic>
    </p:spTree>
    <p:extLst>
      <p:ext uri="{BB962C8B-B14F-4D97-AF65-F5344CB8AC3E}">
        <p14:creationId xmlns:p14="http://schemas.microsoft.com/office/powerpoint/2010/main" val="39306444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EB45F-6C47-4498-DED4-72ABC2C49613}"/>
              </a:ext>
            </a:extLst>
          </p:cNvPr>
          <p:cNvSpPr>
            <a:spLocks noGrp="1"/>
          </p:cNvSpPr>
          <p:nvPr>
            <p:ph type="title"/>
          </p:nvPr>
        </p:nvSpPr>
        <p:spPr/>
        <p:txBody>
          <a:bodyPr/>
          <a:lstStyle/>
          <a:p>
            <a:r>
              <a:rPr lang="en-IN" dirty="0"/>
              <a:t>Camera Angles</a:t>
            </a:r>
            <a:endParaRPr lang="en-US" dirty="0"/>
          </a:p>
        </p:txBody>
      </p:sp>
      <p:sp>
        <p:nvSpPr>
          <p:cNvPr id="3" name="Content Placeholder 2">
            <a:extLst>
              <a:ext uri="{FF2B5EF4-FFF2-40B4-BE49-F238E27FC236}">
                <a16:creationId xmlns:a16="http://schemas.microsoft.com/office/drawing/2014/main" id="{7450C9F6-587D-0B95-CD16-640E7C355220}"/>
              </a:ext>
            </a:extLst>
          </p:cNvPr>
          <p:cNvSpPr>
            <a:spLocks noGrp="1"/>
          </p:cNvSpPr>
          <p:nvPr>
            <p:ph idx="1"/>
          </p:nvPr>
        </p:nvSpPr>
        <p:spPr>
          <a:xfrm>
            <a:off x="677334" y="1322364"/>
            <a:ext cx="8596668" cy="4656406"/>
          </a:xfrm>
        </p:spPr>
        <p:txBody>
          <a:bodyPr/>
          <a:lstStyle/>
          <a:p>
            <a:pPr algn="l"/>
            <a:endParaRPr lang="en-US" sz="18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sz="2000" b="0" i="0" u="none" strike="noStrike" baseline="0" dirty="0">
                <a:solidFill>
                  <a:srgbClr val="000000"/>
                </a:solidFill>
                <a:latin typeface="Times New Roman" panose="02020603050405020304" pitchFamily="18" charset="0"/>
                <a:cs typeface="Times New Roman" panose="02020603050405020304" pitchFamily="18" charset="0"/>
              </a:rPr>
              <a:t>Eye-Level Shot. The eye-level view depicts everything from the perspective of the other characters. This angle is the most common one for storytelling. </a:t>
            </a:r>
          </a:p>
          <a:p>
            <a:pPr algn="just"/>
            <a:r>
              <a:rPr lang="en-US" sz="2000" b="0" i="0" u="none" strike="noStrike" baseline="0" dirty="0">
                <a:solidFill>
                  <a:srgbClr val="000000"/>
                </a:solidFill>
                <a:latin typeface="Times New Roman" panose="02020603050405020304" pitchFamily="18" charset="0"/>
                <a:cs typeface="Times New Roman" panose="02020603050405020304" pitchFamily="18" charset="0"/>
              </a:rPr>
              <a:t>•Worm’s-Eye View. You can make characters appear important or ominous by showing them from a worm’s-eye view, which is below eye level. Worm’s-eye often distorts the size of a character, making him or her look larger. </a:t>
            </a:r>
          </a:p>
          <a:p>
            <a:pPr algn="just"/>
            <a:r>
              <a:rPr lang="en-US" sz="2000" b="0" i="0" u="none" strike="noStrike" baseline="0" dirty="0">
                <a:solidFill>
                  <a:srgbClr val="000000"/>
                </a:solidFill>
                <a:latin typeface="Times New Roman" panose="02020603050405020304" pitchFamily="18" charset="0"/>
                <a:cs typeface="Times New Roman" panose="02020603050405020304" pitchFamily="18" charset="0"/>
              </a:rPr>
              <a:t>•Bird’s-Eye View. The high-level vantage point has the opposite effect of the worms-eye view, by showing a scene from above eye level. This point of view provides an overview of a scene, which is good for an establishing shot.</a:t>
            </a:r>
          </a:p>
          <a:p>
            <a:pPr algn="just"/>
            <a:r>
              <a:rPr lang="en-US" sz="2000" b="0" i="0" u="none" strike="noStrike" baseline="0" dirty="0">
                <a:solidFill>
                  <a:srgbClr val="000000"/>
                </a:solidFill>
                <a:latin typeface="Times New Roman" panose="02020603050405020304" pitchFamily="18" charset="0"/>
                <a:cs typeface="Times New Roman" panose="02020603050405020304" pitchFamily="18" charset="0"/>
              </a:rPr>
              <a:t>•Tilted. Depicting a scene from an angle that is tilted to the vertical lines of the frame makes the panel dramatic and dynamic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34981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A7DAE-704E-72E3-ED02-15DBCAAFE17B}"/>
              </a:ext>
            </a:extLst>
          </p:cNvPr>
          <p:cNvSpPr>
            <a:spLocks noGrp="1"/>
          </p:cNvSpPr>
          <p:nvPr>
            <p:ph type="title"/>
          </p:nvPr>
        </p:nvSpPr>
        <p:spPr/>
        <p:txBody>
          <a:bodyPr/>
          <a:lstStyle/>
          <a:p>
            <a:r>
              <a:rPr lang="en-US" dirty="0"/>
              <a:t>Anatomy of a Typeface </a:t>
            </a:r>
          </a:p>
        </p:txBody>
      </p:sp>
      <p:sp>
        <p:nvSpPr>
          <p:cNvPr id="3" name="Content Placeholder 2">
            <a:extLst>
              <a:ext uri="{FF2B5EF4-FFF2-40B4-BE49-F238E27FC236}">
                <a16:creationId xmlns:a16="http://schemas.microsoft.com/office/drawing/2014/main" id="{6A024B84-6D23-AD02-8540-DAD3328CAA12}"/>
              </a:ext>
            </a:extLst>
          </p:cNvPr>
          <p:cNvSpPr>
            <a:spLocks noGrp="1"/>
          </p:cNvSpPr>
          <p:nvPr>
            <p:ph idx="1"/>
          </p:nvPr>
        </p:nvSpPr>
        <p:spPr>
          <a:xfrm>
            <a:off x="677334" y="1547447"/>
            <a:ext cx="8596668" cy="4493916"/>
          </a:xfrm>
        </p:spPr>
        <p:txBody>
          <a:bodyPr>
            <a:normAutofit lnSpcReduction="10000"/>
          </a:bodyPr>
          <a:lstStyle/>
          <a:p>
            <a:pPr>
              <a:buNone/>
            </a:pPr>
            <a:r>
              <a:rPr lang="en-US" b="1" dirty="0"/>
              <a:t>Key Terms from Typeface Anatomy:</a:t>
            </a:r>
          </a:p>
          <a:p>
            <a:pPr>
              <a:buFont typeface="Arial" panose="020B0604020202020204" pitchFamily="34" charset="0"/>
              <a:buChar char="•"/>
            </a:pPr>
            <a:r>
              <a:rPr lang="en-US" b="1" dirty="0"/>
              <a:t>Baseline</a:t>
            </a:r>
            <a:r>
              <a:rPr lang="en-US" dirty="0"/>
              <a:t> – Where all letters sit. It gives alignment and structure.</a:t>
            </a:r>
          </a:p>
          <a:p>
            <a:pPr>
              <a:buFont typeface="Arial" panose="020B0604020202020204" pitchFamily="34" charset="0"/>
              <a:buChar char="•"/>
            </a:pPr>
            <a:r>
              <a:rPr lang="en-US" b="1" dirty="0"/>
              <a:t>X-height</a:t>
            </a:r>
            <a:r>
              <a:rPr lang="en-US" dirty="0"/>
              <a:t> – The height of lowercase letters like “x.” It affects how readable a typeface feels.</a:t>
            </a:r>
          </a:p>
          <a:p>
            <a:pPr>
              <a:buFont typeface="Arial" panose="020B0604020202020204" pitchFamily="34" charset="0"/>
              <a:buChar char="•"/>
            </a:pPr>
            <a:r>
              <a:rPr lang="en-US" b="1" dirty="0"/>
              <a:t>Ascenders &amp; Descenders</a:t>
            </a:r>
            <a:r>
              <a:rPr lang="en-US" dirty="0"/>
              <a:t> – Parts of letters that extend above (like in "b" or "h") or below (like in "g" or "y") the body of the text.</a:t>
            </a:r>
          </a:p>
          <a:p>
            <a:pPr>
              <a:buFont typeface="Arial" panose="020B0604020202020204" pitchFamily="34" charset="0"/>
              <a:buChar char="•"/>
            </a:pPr>
            <a:r>
              <a:rPr lang="en-US" b="1" dirty="0"/>
              <a:t>Strokes</a:t>
            </a:r>
            <a:r>
              <a:rPr lang="en-US" dirty="0"/>
              <a:t> – The lines that form a letter. They can be straight, curved, thick, or thin.</a:t>
            </a:r>
          </a:p>
          <a:p>
            <a:pPr>
              <a:buFont typeface="Arial" panose="020B0604020202020204" pitchFamily="34" charset="0"/>
              <a:buChar char="•"/>
            </a:pPr>
            <a:r>
              <a:rPr lang="en-US" b="1" dirty="0"/>
              <a:t>Counters</a:t>
            </a:r>
            <a:r>
              <a:rPr lang="en-US" dirty="0"/>
              <a:t> – The empty spaces inside letters (like in “o” or “e”). More open counters make a font easier to read.</a:t>
            </a:r>
          </a:p>
          <a:p>
            <a:pPr>
              <a:buFont typeface="Arial" panose="020B0604020202020204" pitchFamily="34" charset="0"/>
              <a:buChar char="•"/>
            </a:pPr>
            <a:r>
              <a:rPr lang="en-US" b="1" dirty="0"/>
              <a:t>Serifs</a:t>
            </a:r>
            <a:r>
              <a:rPr lang="en-US" dirty="0"/>
              <a:t> – The small finishing strokes on letters. Serif fonts are often seen as formal or traditional, while sans-serif fonts feel clean and modern.</a:t>
            </a:r>
          </a:p>
          <a:p>
            <a:pPr>
              <a:buFont typeface="Arial" panose="020B0604020202020204" pitchFamily="34" charset="0"/>
              <a:buChar char="•"/>
            </a:pPr>
            <a:r>
              <a:rPr lang="en-US" b="1" dirty="0"/>
              <a:t>Terminals</a:t>
            </a:r>
            <a:r>
              <a:rPr lang="en-US" dirty="0"/>
              <a:t> – The ends of strokes, especially in sans-serif typefaces. Their shape can influence tone (soft, sharp, friendly).</a:t>
            </a:r>
          </a:p>
          <a:p>
            <a:endParaRPr lang="en-US" dirty="0"/>
          </a:p>
        </p:txBody>
      </p:sp>
    </p:spTree>
    <p:extLst>
      <p:ext uri="{BB962C8B-B14F-4D97-AF65-F5344CB8AC3E}">
        <p14:creationId xmlns:p14="http://schemas.microsoft.com/office/powerpoint/2010/main" val="19433004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2FC41-1CDF-4B08-3081-06BD4F8074E9}"/>
              </a:ext>
            </a:extLst>
          </p:cNvPr>
          <p:cNvSpPr>
            <a:spLocks noGrp="1"/>
          </p:cNvSpPr>
          <p:nvPr>
            <p:ph type="title"/>
          </p:nvPr>
        </p:nvSpPr>
        <p:spPr/>
        <p:txBody>
          <a:bodyPr/>
          <a:lstStyle/>
          <a:p>
            <a:r>
              <a:rPr lang="en-US" dirty="0"/>
              <a:t>Color Theory</a:t>
            </a:r>
          </a:p>
        </p:txBody>
      </p:sp>
      <p:sp>
        <p:nvSpPr>
          <p:cNvPr id="4" name="Rectangle 1">
            <a:extLst>
              <a:ext uri="{FF2B5EF4-FFF2-40B4-BE49-F238E27FC236}">
                <a16:creationId xmlns:a16="http://schemas.microsoft.com/office/drawing/2014/main" id="{C0949B86-7EF2-FD65-0F7A-A9C20F6889F0}"/>
              </a:ext>
            </a:extLst>
          </p:cNvPr>
          <p:cNvSpPr>
            <a:spLocks noGrp="1" noChangeArrowheads="1"/>
          </p:cNvSpPr>
          <p:nvPr>
            <p:ph idx="1"/>
          </p:nvPr>
        </p:nvSpPr>
        <p:spPr bwMode="auto">
          <a:xfrm>
            <a:off x="677334" y="-2680353"/>
            <a:ext cx="10315196" cy="13562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color theory helps us understand how colors interact and influence design.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It’s used to create harmony, attract attention, and express emotions in visual communication.</a:t>
            </a:r>
          </a:p>
          <a:p>
            <a:pPr>
              <a:buNone/>
            </a:pPr>
            <a:r>
              <a:rPr lang="en-US" b="1" dirty="0"/>
              <a:t>The Color Wheel</a:t>
            </a:r>
          </a:p>
          <a:p>
            <a:pPr>
              <a:buFont typeface="Arial" panose="020B0604020202020204" pitchFamily="34" charset="0"/>
              <a:buChar char="•"/>
            </a:pPr>
            <a:r>
              <a:rPr lang="en-US" b="1" dirty="0"/>
              <a:t>Primary Colors:</a:t>
            </a:r>
            <a:r>
              <a:rPr lang="en-US" dirty="0"/>
              <a:t> Red, Blue, Yellow</a:t>
            </a:r>
          </a:p>
          <a:p>
            <a:pPr>
              <a:buFont typeface="Arial" panose="020B0604020202020204" pitchFamily="34" charset="0"/>
              <a:buChar char="•"/>
            </a:pPr>
            <a:r>
              <a:rPr lang="en-US" b="1" dirty="0"/>
              <a:t>Secondary Colors:</a:t>
            </a:r>
            <a:r>
              <a:rPr lang="en-US" dirty="0"/>
              <a:t> Green, Orange, Purple</a:t>
            </a:r>
          </a:p>
          <a:p>
            <a:pPr>
              <a:buFont typeface="Arial" panose="020B0604020202020204" pitchFamily="34" charset="0"/>
              <a:buChar char="•"/>
            </a:pPr>
            <a:r>
              <a:rPr lang="en-US" b="1" dirty="0"/>
              <a:t>Tertiary Colors:</a:t>
            </a:r>
            <a:r>
              <a:rPr lang="en-US" dirty="0"/>
              <a:t> Mix of primary and secondary colors (e.g., Red-Orange)</a:t>
            </a:r>
          </a:p>
          <a:p>
            <a:pPr>
              <a:buFont typeface="Arial" panose="020B0604020202020204" pitchFamily="34" charset="0"/>
              <a:buChar char="•"/>
            </a:pPr>
            <a:endParaRPr lang="en-US" dirty="0"/>
          </a:p>
          <a:p>
            <a:pPr>
              <a:buNone/>
            </a:pPr>
            <a:r>
              <a:rPr lang="en-US" b="1" dirty="0"/>
              <a:t>Color in Visual Design</a:t>
            </a:r>
          </a:p>
          <a:p>
            <a:pPr>
              <a:buFont typeface="Arial" panose="020B0604020202020204" pitchFamily="34" charset="0"/>
              <a:buChar char="•"/>
            </a:pPr>
            <a:r>
              <a:rPr lang="en-US" b="1" dirty="0"/>
              <a:t>Brand Identity:</a:t>
            </a:r>
            <a:r>
              <a:rPr lang="en-US" dirty="0"/>
              <a:t> Colors help define a brand’s personality.</a:t>
            </a:r>
          </a:p>
          <a:p>
            <a:pPr>
              <a:buFont typeface="Arial" panose="020B0604020202020204" pitchFamily="34" charset="0"/>
              <a:buChar char="•"/>
            </a:pPr>
            <a:r>
              <a:rPr lang="en-US" b="1" dirty="0"/>
              <a:t>Emotional Impact:</a:t>
            </a:r>
            <a:r>
              <a:rPr lang="en-US" dirty="0"/>
              <a:t> Colors influence how we feel (e.g., red for urgency, blue for trust).</a:t>
            </a:r>
          </a:p>
          <a:p>
            <a:pPr>
              <a:buFont typeface="Arial" panose="020B0604020202020204" pitchFamily="34" charset="0"/>
              <a:buChar char="•"/>
            </a:pPr>
            <a:r>
              <a:rPr lang="en-US" b="1"/>
              <a:t>Contrast :</a:t>
            </a:r>
            <a:r>
              <a:rPr lang="en-US"/>
              <a:t> </a:t>
            </a:r>
            <a:r>
              <a:rPr lang="en-US" dirty="0"/>
              <a:t>Ensure good contrast for readability.</a:t>
            </a:r>
          </a:p>
          <a:p>
            <a:pPr>
              <a:buFont typeface="Arial" panose="020B0604020202020204" pitchFamily="34" charset="0"/>
              <a:buChar char="•"/>
            </a:pPr>
            <a:r>
              <a:rPr lang="en-US" b="1" dirty="0"/>
              <a:t>Hierarchy &amp; Focus:</a:t>
            </a:r>
            <a:r>
              <a:rPr lang="en-US" dirty="0"/>
              <a:t> Use color to guide attention (e.g., call-to-action buttons in bright colors).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17625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12C5-D599-A2F2-AAA9-3E9E21D5E279}"/>
              </a:ext>
            </a:extLst>
          </p:cNvPr>
          <p:cNvSpPr>
            <a:spLocks noGrp="1"/>
          </p:cNvSpPr>
          <p:nvPr>
            <p:ph type="title"/>
          </p:nvPr>
        </p:nvSpPr>
        <p:spPr>
          <a:xfrm>
            <a:off x="677334" y="609600"/>
            <a:ext cx="8596668" cy="487680"/>
          </a:xfrm>
        </p:spPr>
        <p:txBody>
          <a:bodyPr>
            <a:normAutofit fontScale="90000"/>
          </a:bodyPr>
          <a:lstStyle/>
          <a:p>
            <a:r>
              <a:rPr lang="en-US" dirty="0"/>
              <a:t>Visual Weight</a:t>
            </a:r>
          </a:p>
        </p:txBody>
      </p:sp>
      <p:sp>
        <p:nvSpPr>
          <p:cNvPr id="3" name="Content Placeholder 2">
            <a:extLst>
              <a:ext uri="{FF2B5EF4-FFF2-40B4-BE49-F238E27FC236}">
                <a16:creationId xmlns:a16="http://schemas.microsoft.com/office/drawing/2014/main" id="{7EBAD3C4-6448-827C-D277-C3AC583C43CD}"/>
              </a:ext>
            </a:extLst>
          </p:cNvPr>
          <p:cNvSpPr>
            <a:spLocks noGrp="1"/>
          </p:cNvSpPr>
          <p:nvPr>
            <p:ph idx="1"/>
          </p:nvPr>
        </p:nvSpPr>
        <p:spPr>
          <a:xfrm>
            <a:off x="677334" y="1448972"/>
            <a:ext cx="9366998" cy="4994031"/>
          </a:xfrm>
        </p:spPr>
        <p:txBody>
          <a:bodyPr>
            <a:normAutofit fontScale="47500" lnSpcReduction="20000"/>
          </a:bodyPr>
          <a:lstStyle/>
          <a:p>
            <a:pPr>
              <a:buNone/>
            </a:pPr>
            <a:r>
              <a:rPr lang="en-US" sz="3600" b="1" dirty="0">
                <a:latin typeface="Times New Roman" panose="02020603050405020304" pitchFamily="18" charset="0"/>
                <a:cs typeface="Times New Roman" panose="02020603050405020304" pitchFamily="18" charset="0"/>
              </a:rPr>
              <a:t>Factors That Affect Visual Weight:</a:t>
            </a:r>
          </a:p>
          <a:p>
            <a:pPr>
              <a:buFont typeface="+mj-lt"/>
              <a:buAutoNum type="arabicPeriod"/>
            </a:pPr>
            <a:r>
              <a:rPr lang="en-US" sz="3600" b="1" dirty="0">
                <a:latin typeface="Times New Roman" panose="02020603050405020304" pitchFamily="18" charset="0"/>
                <a:cs typeface="Times New Roman" panose="02020603050405020304" pitchFamily="18" charset="0"/>
              </a:rPr>
              <a:t>Size</a:t>
            </a:r>
            <a:endParaRPr lang="en-US" sz="3600" dirty="0">
              <a:latin typeface="Times New Roman" panose="02020603050405020304" pitchFamily="18" charset="0"/>
              <a:cs typeface="Times New Roman" panose="02020603050405020304" pitchFamily="18" charset="0"/>
            </a:endParaRPr>
          </a:p>
          <a:p>
            <a:pPr marL="457200" lvl="1" indent="0">
              <a:buNone/>
            </a:pPr>
            <a:r>
              <a:rPr lang="en-US" sz="3600" dirty="0">
                <a:latin typeface="Times New Roman" panose="02020603050405020304" pitchFamily="18" charset="0"/>
                <a:cs typeface="Times New Roman" panose="02020603050405020304" pitchFamily="18" charset="0"/>
              </a:rPr>
              <a:t>Bigger things are heavier.</a:t>
            </a:r>
          </a:p>
          <a:p>
            <a:pPr>
              <a:buFont typeface="+mj-lt"/>
              <a:buAutoNum type="arabicPeriod"/>
            </a:pPr>
            <a:r>
              <a:rPr lang="en-US" sz="3600" b="1" dirty="0">
                <a:latin typeface="Times New Roman" panose="02020603050405020304" pitchFamily="18" charset="0"/>
                <a:cs typeface="Times New Roman" panose="02020603050405020304" pitchFamily="18" charset="0"/>
              </a:rPr>
              <a:t>Color</a:t>
            </a:r>
            <a:endParaRPr lang="en-US" sz="3600" dirty="0">
              <a:latin typeface="Times New Roman" panose="02020603050405020304" pitchFamily="18" charset="0"/>
              <a:cs typeface="Times New Roman" panose="02020603050405020304" pitchFamily="18" charset="0"/>
            </a:endParaRPr>
          </a:p>
          <a:p>
            <a:pPr marL="457200" lvl="1" indent="0">
              <a:buNone/>
            </a:pPr>
            <a:r>
              <a:rPr lang="en-US" sz="3600" dirty="0">
                <a:latin typeface="Times New Roman" panose="02020603050405020304" pitchFamily="18" charset="0"/>
                <a:cs typeface="Times New Roman" panose="02020603050405020304" pitchFamily="18" charset="0"/>
              </a:rPr>
              <a:t>Bright colors or dark colors are heavier</a:t>
            </a:r>
          </a:p>
          <a:p>
            <a:pPr>
              <a:buFont typeface="+mj-lt"/>
              <a:buAutoNum type="arabicPeriod"/>
            </a:pPr>
            <a:r>
              <a:rPr lang="en-US" sz="3600" b="1" dirty="0">
                <a:latin typeface="Times New Roman" panose="02020603050405020304" pitchFamily="18" charset="0"/>
                <a:cs typeface="Times New Roman" panose="02020603050405020304" pitchFamily="18" charset="0"/>
              </a:rPr>
              <a:t>Contrast</a:t>
            </a:r>
            <a:endParaRPr lang="en-US" sz="3600" dirty="0">
              <a:latin typeface="Times New Roman" panose="02020603050405020304" pitchFamily="18" charset="0"/>
              <a:cs typeface="Times New Roman" panose="02020603050405020304" pitchFamily="18" charset="0"/>
            </a:endParaRPr>
          </a:p>
          <a:p>
            <a:pPr marL="457200" lvl="1" indent="0">
              <a:buNone/>
            </a:pPr>
            <a:r>
              <a:rPr lang="en-US" sz="3600" dirty="0">
                <a:latin typeface="Times New Roman" panose="02020603050405020304" pitchFamily="18" charset="0"/>
                <a:cs typeface="Times New Roman" panose="02020603050405020304" pitchFamily="18" charset="0"/>
              </a:rPr>
              <a:t>High contrast between something and the background makes it feel heavier.</a:t>
            </a:r>
          </a:p>
          <a:p>
            <a:pPr marL="457200" lvl="1" indent="0">
              <a:buNone/>
            </a:pPr>
            <a:endParaRPr lang="en-US" sz="3600" dirty="0">
              <a:latin typeface="Times New Roman" panose="02020603050405020304" pitchFamily="18" charset="0"/>
              <a:cs typeface="Times New Roman" panose="02020603050405020304" pitchFamily="18" charset="0"/>
            </a:endParaRPr>
          </a:p>
          <a:p>
            <a:pPr>
              <a:buFont typeface="+mj-lt"/>
              <a:buAutoNum type="arabicPeriod"/>
            </a:pPr>
            <a:r>
              <a:rPr lang="en-US" sz="3600" b="1" dirty="0">
                <a:latin typeface="Times New Roman" panose="02020603050405020304" pitchFamily="18" charset="0"/>
                <a:cs typeface="Times New Roman" panose="02020603050405020304" pitchFamily="18" charset="0"/>
              </a:rPr>
              <a:t>Position</a:t>
            </a:r>
            <a:endParaRPr lang="en-US" sz="3600" dirty="0">
              <a:latin typeface="Times New Roman" panose="02020603050405020304" pitchFamily="18" charset="0"/>
              <a:cs typeface="Times New Roman" panose="02020603050405020304" pitchFamily="18" charset="0"/>
            </a:endParaRPr>
          </a:p>
          <a:p>
            <a:pPr marL="457200" lvl="1" indent="0">
              <a:buNone/>
            </a:pPr>
            <a:r>
              <a:rPr lang="en-US" sz="3600" dirty="0">
                <a:latin typeface="Times New Roman" panose="02020603050405020304" pitchFamily="18" charset="0"/>
                <a:cs typeface="Times New Roman" panose="02020603050405020304" pitchFamily="18" charset="0"/>
              </a:rPr>
              <a:t>Items in the center or middle of the design feel heavier.</a:t>
            </a:r>
          </a:p>
          <a:p>
            <a:pPr marL="457200" lvl="1" indent="0">
              <a:buNone/>
            </a:pPr>
            <a:endParaRPr lang="en-US" sz="3600" dirty="0">
              <a:latin typeface="Times New Roman" panose="02020603050405020304" pitchFamily="18" charset="0"/>
              <a:cs typeface="Times New Roman" panose="02020603050405020304" pitchFamily="18" charset="0"/>
            </a:endParaRPr>
          </a:p>
          <a:p>
            <a:pPr>
              <a:buFont typeface="+mj-lt"/>
              <a:buAutoNum type="arabicPeriod"/>
            </a:pPr>
            <a:r>
              <a:rPr lang="en-US" sz="3600" b="1" dirty="0">
                <a:latin typeface="Times New Roman" panose="02020603050405020304" pitchFamily="18" charset="0"/>
                <a:cs typeface="Times New Roman" panose="02020603050405020304" pitchFamily="18" charset="0"/>
              </a:rPr>
              <a:t>Shape</a:t>
            </a:r>
            <a:endParaRPr lang="en-US" sz="3600" dirty="0">
              <a:latin typeface="Times New Roman" panose="02020603050405020304" pitchFamily="18" charset="0"/>
              <a:cs typeface="Times New Roman" panose="02020603050405020304" pitchFamily="18" charset="0"/>
            </a:endParaRPr>
          </a:p>
          <a:p>
            <a:pPr marL="457200" lvl="1" indent="0">
              <a:buNone/>
            </a:pPr>
            <a:r>
              <a:rPr lang="en-US" sz="3600" dirty="0">
                <a:latin typeface="Times New Roman" panose="02020603050405020304" pitchFamily="18" charset="0"/>
                <a:cs typeface="Times New Roman" panose="02020603050405020304" pitchFamily="18" charset="0"/>
              </a:rPr>
              <a:t>Irregular or complex shapes are heavier than simple shapes</a:t>
            </a:r>
          </a:p>
          <a:p>
            <a:pPr>
              <a:buFont typeface="+mj-lt"/>
              <a:buAutoNum type="arabicPeriod"/>
            </a:pPr>
            <a:r>
              <a:rPr lang="en-US" sz="3600" b="1" dirty="0">
                <a:latin typeface="Times New Roman" panose="02020603050405020304" pitchFamily="18" charset="0"/>
                <a:cs typeface="Times New Roman" panose="02020603050405020304" pitchFamily="18" charset="0"/>
              </a:rPr>
              <a:t>Space</a:t>
            </a:r>
            <a:endParaRPr lang="en-US" sz="3600" dirty="0">
              <a:latin typeface="Times New Roman" panose="02020603050405020304" pitchFamily="18" charset="0"/>
              <a:cs typeface="Times New Roman" panose="02020603050405020304" pitchFamily="18" charset="0"/>
            </a:endParaRPr>
          </a:p>
          <a:p>
            <a:pPr marL="457200" lvl="1" indent="0">
              <a:buNone/>
            </a:pPr>
            <a:r>
              <a:rPr lang="en-US" sz="3600" dirty="0">
                <a:latin typeface="Times New Roman" panose="02020603050405020304" pitchFamily="18" charset="0"/>
                <a:cs typeface="Times New Roman" panose="02020603050405020304" pitchFamily="18" charset="0"/>
              </a:rPr>
              <a:t>Things with space around them feel heavier.</a:t>
            </a:r>
          </a:p>
          <a:p>
            <a:endParaRPr lang="en-US" dirty="0"/>
          </a:p>
        </p:txBody>
      </p:sp>
    </p:spTree>
    <p:extLst>
      <p:ext uri="{BB962C8B-B14F-4D97-AF65-F5344CB8AC3E}">
        <p14:creationId xmlns:p14="http://schemas.microsoft.com/office/powerpoint/2010/main" val="39435829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7A7AE-F5F3-BF76-8161-F1154D5CB4E3}"/>
              </a:ext>
            </a:extLst>
          </p:cNvPr>
          <p:cNvSpPr>
            <a:spLocks noGrp="1"/>
          </p:cNvSpPr>
          <p:nvPr>
            <p:ph type="title"/>
          </p:nvPr>
        </p:nvSpPr>
        <p:spPr/>
        <p:txBody>
          <a:bodyPr/>
          <a:lstStyle/>
          <a:p>
            <a:r>
              <a:rPr lang="en-US" dirty="0"/>
              <a:t>Visual Design Tools</a:t>
            </a:r>
          </a:p>
        </p:txBody>
      </p:sp>
      <p:sp>
        <p:nvSpPr>
          <p:cNvPr id="3" name="Content Placeholder 2">
            <a:extLst>
              <a:ext uri="{FF2B5EF4-FFF2-40B4-BE49-F238E27FC236}">
                <a16:creationId xmlns:a16="http://schemas.microsoft.com/office/drawing/2014/main" id="{34A0151D-0154-F33B-2839-F24F4228D931}"/>
              </a:ext>
            </a:extLst>
          </p:cNvPr>
          <p:cNvSpPr>
            <a:spLocks noGrp="1"/>
          </p:cNvSpPr>
          <p:nvPr>
            <p:ph idx="1"/>
          </p:nvPr>
        </p:nvSpPr>
        <p:spPr>
          <a:xfrm>
            <a:off x="677334" y="1364567"/>
            <a:ext cx="8596668" cy="5247248"/>
          </a:xfrm>
        </p:spPr>
        <p:txBody>
          <a:bodyPr/>
          <a:lstStyle/>
          <a:p>
            <a:pPr>
              <a:buNone/>
            </a:pPr>
            <a:r>
              <a:rPr lang="en-US" b="1" dirty="0"/>
              <a:t>Visual Design Tools</a:t>
            </a:r>
          </a:p>
          <a:p>
            <a:pPr>
              <a:buFont typeface="Arial" panose="020B0604020202020204" pitchFamily="34" charset="0"/>
              <a:buChar char="•"/>
            </a:pPr>
            <a:r>
              <a:rPr lang="en-US" dirty="0"/>
              <a:t>Help designers </a:t>
            </a:r>
            <a:r>
              <a:rPr lang="en-US" b="1" dirty="0"/>
              <a:t>create, edit, and optimize</a:t>
            </a:r>
            <a:r>
              <a:rPr lang="en-US" dirty="0"/>
              <a:t> graphics, illustrations, and interfaces.</a:t>
            </a:r>
          </a:p>
          <a:p>
            <a:pPr>
              <a:buFont typeface="Arial" panose="020B0604020202020204" pitchFamily="34" charset="0"/>
              <a:buChar char="•"/>
            </a:pPr>
            <a:r>
              <a:rPr lang="en-US" dirty="0"/>
              <a:t>Ensure </a:t>
            </a:r>
            <a:r>
              <a:rPr lang="en-US" b="1" dirty="0"/>
              <a:t>high-quality</a:t>
            </a:r>
            <a:r>
              <a:rPr lang="en-US" dirty="0"/>
              <a:t> and </a:t>
            </a:r>
            <a:r>
              <a:rPr lang="en-US" b="1" dirty="0"/>
              <a:t>visually compelling</a:t>
            </a:r>
            <a:r>
              <a:rPr lang="en-US" dirty="0"/>
              <a:t> content.</a:t>
            </a:r>
          </a:p>
          <a:p>
            <a:pPr>
              <a:buFont typeface="Arial" panose="020B0604020202020204" pitchFamily="34" charset="0"/>
              <a:buChar char="•"/>
            </a:pPr>
            <a:endParaRPr lang="en-US" dirty="0"/>
          </a:p>
          <a:p>
            <a:pPr>
              <a:buNone/>
            </a:pPr>
            <a:r>
              <a:rPr lang="en-US" b="1" dirty="0"/>
              <a:t>Photoshop</a:t>
            </a:r>
          </a:p>
          <a:p>
            <a:pPr>
              <a:buFont typeface="Arial" panose="020B0604020202020204" pitchFamily="34" charset="0"/>
              <a:buChar char="•"/>
            </a:pPr>
            <a:r>
              <a:rPr lang="en-US" dirty="0"/>
              <a:t>Widely used across </a:t>
            </a:r>
            <a:r>
              <a:rPr lang="en-US" b="1" dirty="0"/>
              <a:t>graphic design disciplines</a:t>
            </a:r>
            <a:r>
              <a:rPr lang="en-US" dirty="0"/>
              <a:t>.</a:t>
            </a:r>
          </a:p>
          <a:p>
            <a:pPr>
              <a:buFont typeface="Arial" panose="020B0604020202020204" pitchFamily="34" charset="0"/>
              <a:buChar char="•"/>
            </a:pPr>
            <a:r>
              <a:rPr lang="en-US" dirty="0"/>
              <a:t>Available on </a:t>
            </a:r>
            <a:r>
              <a:rPr lang="en-US" b="1" dirty="0"/>
              <a:t>Windows</a:t>
            </a:r>
            <a:r>
              <a:rPr lang="en-US" dirty="0"/>
              <a:t> and other platforms.</a:t>
            </a:r>
          </a:p>
          <a:p>
            <a:pPr>
              <a:buFont typeface="Arial" panose="020B0604020202020204" pitchFamily="34" charset="0"/>
              <a:buChar char="•"/>
            </a:pPr>
            <a:r>
              <a:rPr lang="en-US" dirty="0"/>
              <a:t>Industry-leading </a:t>
            </a:r>
            <a:r>
              <a:rPr lang="en-US" b="1" dirty="0"/>
              <a:t>image manipulation tool</a:t>
            </a:r>
            <a:r>
              <a:rPr lang="en-US" dirty="0"/>
              <a:t> for both design and photography.</a:t>
            </a:r>
          </a:p>
          <a:p>
            <a:pPr>
              <a:buFont typeface="Arial" panose="020B0604020202020204" pitchFamily="34" charset="0"/>
              <a:buChar char="•"/>
            </a:pPr>
            <a:r>
              <a:rPr lang="en-US" dirty="0"/>
              <a:t>Offers </a:t>
            </a:r>
            <a:r>
              <a:rPr lang="en-US" b="1" dirty="0"/>
              <a:t>powerful editing features</a:t>
            </a:r>
            <a:r>
              <a:rPr lang="en-US" dirty="0"/>
              <a:t> with great depth.</a:t>
            </a:r>
          </a:p>
          <a:p>
            <a:pPr>
              <a:buFont typeface="Arial" panose="020B0604020202020204" pitchFamily="34" charset="0"/>
              <a:buChar char="•"/>
            </a:pPr>
            <a:r>
              <a:rPr lang="en-US" dirty="0"/>
              <a:t>Abundant </a:t>
            </a:r>
            <a:r>
              <a:rPr lang="en-US" b="1" dirty="0"/>
              <a:t>learning resources</a:t>
            </a:r>
            <a:r>
              <a:rPr lang="en-US" dirty="0"/>
              <a:t> are available for beginners.</a:t>
            </a:r>
          </a:p>
          <a:p>
            <a:pPr>
              <a:buFont typeface="Arial" panose="020B0604020202020204" pitchFamily="34" charset="0"/>
              <a:buChar char="•"/>
            </a:pPr>
            <a:r>
              <a:rPr lang="en-US" b="1" dirty="0"/>
              <a:t>Worth the time and effort</a:t>
            </a:r>
            <a:r>
              <a:rPr lang="en-US" dirty="0"/>
              <a:t> to learn for aspiring designers.</a:t>
            </a:r>
          </a:p>
          <a:p>
            <a:endParaRPr lang="en-US" dirty="0"/>
          </a:p>
        </p:txBody>
      </p:sp>
    </p:spTree>
    <p:extLst>
      <p:ext uri="{BB962C8B-B14F-4D97-AF65-F5344CB8AC3E}">
        <p14:creationId xmlns:p14="http://schemas.microsoft.com/office/powerpoint/2010/main" val="18018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D8621-2DEE-CF80-ECE5-A4ABACE89F7F}"/>
              </a:ext>
            </a:extLst>
          </p:cNvPr>
          <p:cNvSpPr>
            <a:spLocks noGrp="1"/>
          </p:cNvSpPr>
          <p:nvPr>
            <p:ph type="title"/>
          </p:nvPr>
        </p:nvSpPr>
        <p:spPr/>
        <p:txBody>
          <a:bodyPr/>
          <a:lstStyle/>
          <a:p>
            <a:r>
              <a:rPr lang="en-US" dirty="0"/>
              <a:t>The Picture Superiority Effect</a:t>
            </a:r>
          </a:p>
        </p:txBody>
      </p:sp>
      <p:sp>
        <p:nvSpPr>
          <p:cNvPr id="3" name="Content Placeholder 2">
            <a:extLst>
              <a:ext uri="{FF2B5EF4-FFF2-40B4-BE49-F238E27FC236}">
                <a16:creationId xmlns:a16="http://schemas.microsoft.com/office/drawing/2014/main" id="{394F72D9-0C95-217D-AE28-F4A0AFCDE8B8}"/>
              </a:ext>
            </a:extLst>
          </p:cNvPr>
          <p:cNvSpPr>
            <a:spLocks noGrp="1"/>
          </p:cNvSpPr>
          <p:nvPr>
            <p:ph idx="1"/>
          </p:nvPr>
        </p:nvSpPr>
        <p:spPr>
          <a:xfrm>
            <a:off x="677334" y="2160589"/>
            <a:ext cx="8596668" cy="4360527"/>
          </a:xfrm>
        </p:spPr>
        <p:txBody>
          <a:bodyPr>
            <a:normAutofit lnSpcReduction="10000"/>
          </a:bodyPr>
          <a:lstStyle/>
          <a:p>
            <a:r>
              <a:rPr lang="en-US" dirty="0"/>
              <a:t>Pictures are remembered better than words.</a:t>
            </a:r>
          </a:p>
          <a:p>
            <a:r>
              <a:rPr lang="en-US" dirty="0"/>
              <a:t> This is called the Picture Superiority Effect.</a:t>
            </a:r>
          </a:p>
          <a:p>
            <a:r>
              <a:rPr lang="en-US" dirty="0"/>
              <a:t> Supported by research on memory and recall.</a:t>
            </a:r>
          </a:p>
          <a:p>
            <a:pPr marL="0" indent="0">
              <a:buNone/>
            </a:pPr>
            <a:r>
              <a:rPr lang="en-US" b="1" dirty="0"/>
              <a:t>Why Pictures Are Superior</a:t>
            </a:r>
          </a:p>
          <a:p>
            <a:r>
              <a:rPr lang="en-US" b="1" dirty="0"/>
              <a:t>Dual Coding Theory:</a:t>
            </a:r>
          </a:p>
          <a:p>
            <a:r>
              <a:rPr lang="en-US" dirty="0"/>
              <a:t>- Info is stored in both visual and verbal form.</a:t>
            </a:r>
          </a:p>
          <a:p>
            <a:r>
              <a:rPr lang="en-US" dirty="0"/>
              <a:t>- Increases memory recall chances.</a:t>
            </a:r>
          </a:p>
          <a:p>
            <a:endParaRPr lang="en-US" dirty="0"/>
          </a:p>
          <a:p>
            <a:r>
              <a:rPr lang="en-US" b="1" dirty="0"/>
              <a:t>Perceptual Distinctiveness:</a:t>
            </a:r>
          </a:p>
          <a:p>
            <a:r>
              <a:rPr lang="en-US" dirty="0"/>
              <a:t>- Pictures have more unique details than words.</a:t>
            </a:r>
          </a:p>
          <a:p>
            <a:r>
              <a:rPr lang="en-US" dirty="0"/>
              <a:t>- Visual variety makes them easier to remember</a:t>
            </a:r>
          </a:p>
        </p:txBody>
      </p:sp>
    </p:spTree>
    <p:extLst>
      <p:ext uri="{BB962C8B-B14F-4D97-AF65-F5344CB8AC3E}">
        <p14:creationId xmlns:p14="http://schemas.microsoft.com/office/powerpoint/2010/main" val="39327660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4AECD-6C8A-FDD0-1E4C-C79B509C5F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1619B8-7495-7DA1-99C6-0887FA2305EA}"/>
              </a:ext>
            </a:extLst>
          </p:cNvPr>
          <p:cNvSpPr>
            <a:spLocks noGrp="1"/>
          </p:cNvSpPr>
          <p:nvPr>
            <p:ph idx="1"/>
          </p:nvPr>
        </p:nvSpPr>
        <p:spPr>
          <a:xfrm>
            <a:off x="677334" y="1930401"/>
            <a:ext cx="8596668" cy="4110962"/>
          </a:xfrm>
        </p:spPr>
        <p:txBody>
          <a:bodyPr/>
          <a:lstStyle/>
          <a:p>
            <a:pPr algn="just">
              <a:buNone/>
            </a:pPr>
            <a:r>
              <a:rPr lang="en-US" sz="2000" b="1" dirty="0">
                <a:latin typeface="Times New Roman" panose="02020603050405020304" pitchFamily="18" charset="0"/>
                <a:cs typeface="Times New Roman" panose="02020603050405020304" pitchFamily="18" charset="0"/>
              </a:rPr>
              <a:t>Illustrator</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vector graphics and design program</a:t>
            </a:r>
            <a:r>
              <a:rPr lang="en-US" sz="2000" dirty="0">
                <a:latin typeface="Times New Roman" panose="02020603050405020304" pitchFamily="18" charset="0"/>
                <a:cs typeface="Times New Roman" panose="02020603050405020304" pitchFamily="18" charset="0"/>
              </a:rPr>
              <a:t>, part of Adobe Creative Suite.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Available for </a:t>
            </a:r>
            <a:r>
              <a:rPr lang="en-US" sz="2000" b="1" dirty="0">
                <a:latin typeface="Times New Roman" panose="02020603050405020304" pitchFamily="18" charset="0"/>
                <a:cs typeface="Times New Roman" panose="02020603050405020304" pitchFamily="18" charset="0"/>
              </a:rPr>
              <a:t>Windows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macOS</a:t>
            </a:r>
            <a:r>
              <a:rPr lang="en-US" sz="20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powerful tool</a:t>
            </a:r>
            <a:r>
              <a:rPr lang="en-US" sz="2000" dirty="0">
                <a:latin typeface="Times New Roman" panose="02020603050405020304" pitchFamily="18" charset="0"/>
                <a:cs typeface="Times New Roman" panose="02020603050405020304" pitchFamily="18" charset="0"/>
              </a:rPr>
              <a:t> for creating </a:t>
            </a:r>
            <a:r>
              <a:rPr lang="en-US" sz="2000" b="1" dirty="0">
                <a:latin typeface="Times New Roman" panose="02020603050405020304" pitchFamily="18" charset="0"/>
                <a:cs typeface="Times New Roman" panose="02020603050405020304" pitchFamily="18" charset="0"/>
              </a:rPr>
              <a:t>web graphics</a:t>
            </a:r>
            <a:r>
              <a:rPr lang="en-US" sz="2000" dirty="0">
                <a:latin typeface="Times New Roman" panose="02020603050405020304" pitchFamily="18" charset="0"/>
                <a:cs typeface="Times New Roman" panose="02020603050405020304" pitchFamily="18" charset="0"/>
              </a:rPr>
              <a:t>, icons, and UI elements.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Widely used across the </a:t>
            </a:r>
            <a:r>
              <a:rPr lang="en-US" sz="2000" b="1" dirty="0">
                <a:latin typeface="Times New Roman" panose="02020603050405020304" pitchFamily="18" charset="0"/>
                <a:cs typeface="Times New Roman" panose="02020603050405020304" pitchFamily="18" charset="0"/>
              </a:rPr>
              <a:t>design industry</a:t>
            </a:r>
            <a:r>
              <a:rPr lang="en-US" sz="2000" dirty="0">
                <a:latin typeface="Times New Roman" panose="02020603050405020304" pitchFamily="18" charset="0"/>
                <a:cs typeface="Times New Roman" panose="02020603050405020304" pitchFamily="18" charset="0"/>
              </a:rPr>
              <a:t>.</a:t>
            </a:r>
          </a:p>
          <a:p>
            <a:pPr algn="just">
              <a:buNone/>
            </a:pPr>
            <a:r>
              <a:rPr lang="en-US" sz="2000" b="1" dirty="0">
                <a:latin typeface="Times New Roman" panose="02020603050405020304" pitchFamily="18" charset="0"/>
                <a:cs typeface="Times New Roman" panose="02020603050405020304" pitchFamily="18" charset="0"/>
              </a:rPr>
              <a:t>Key Features: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Creates </a:t>
            </a:r>
            <a:r>
              <a:rPr lang="en-US" sz="2000" b="1" dirty="0">
                <a:latin typeface="Times New Roman" panose="02020603050405020304" pitchFamily="18" charset="0"/>
                <a:cs typeface="Times New Roman" panose="02020603050405020304" pitchFamily="18" charset="0"/>
              </a:rPr>
              <a:t>vector graphics</a:t>
            </a:r>
            <a:r>
              <a:rPr lang="en-US" sz="2000" dirty="0">
                <a:latin typeface="Times New Roman" panose="02020603050405020304" pitchFamily="18" charset="0"/>
                <a:cs typeface="Times New Roman" panose="02020603050405020304" pitchFamily="18" charset="0"/>
              </a:rPr>
              <a:t> that can be resized without loss of quality.</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Ideal for </a:t>
            </a:r>
            <a:r>
              <a:rPr lang="en-US" sz="2000" b="1" dirty="0">
                <a:latin typeface="Times New Roman" panose="02020603050405020304" pitchFamily="18" charset="0"/>
                <a:cs typeface="Times New Roman" panose="02020603050405020304" pitchFamily="18" charset="0"/>
              </a:rPr>
              <a:t>logos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websites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apps</a:t>
            </a:r>
            <a:r>
              <a:rPr lang="en-US" sz="20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Excellent for creating </a:t>
            </a:r>
            <a:r>
              <a:rPr lang="en-US" sz="2000" b="1" dirty="0">
                <a:latin typeface="Times New Roman" panose="02020603050405020304" pitchFamily="18" charset="0"/>
                <a:cs typeface="Times New Roman" panose="02020603050405020304" pitchFamily="18" charset="0"/>
              </a:rPr>
              <a:t>scalable designs</a:t>
            </a:r>
            <a:r>
              <a:rPr lang="en-US" sz="20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8186174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67018-BF42-F9ED-7E2C-255555DFB896}"/>
              </a:ext>
            </a:extLst>
          </p:cNvPr>
          <p:cNvSpPr>
            <a:spLocks noGrp="1"/>
          </p:cNvSpPr>
          <p:nvPr>
            <p:ph type="title"/>
          </p:nvPr>
        </p:nvSpPr>
        <p:spPr>
          <a:xfrm>
            <a:off x="677334" y="609600"/>
            <a:ext cx="8596668" cy="965982"/>
          </a:xfrm>
        </p:spPr>
        <p:txBody>
          <a:bodyPr/>
          <a:lstStyle/>
          <a:p>
            <a:r>
              <a:rPr lang="en-IN" dirty="0"/>
              <a:t>Iconography</a:t>
            </a:r>
            <a:endParaRPr lang="en-US" dirty="0"/>
          </a:p>
        </p:txBody>
      </p:sp>
      <p:sp>
        <p:nvSpPr>
          <p:cNvPr id="3" name="Content Placeholder 2">
            <a:extLst>
              <a:ext uri="{FF2B5EF4-FFF2-40B4-BE49-F238E27FC236}">
                <a16:creationId xmlns:a16="http://schemas.microsoft.com/office/drawing/2014/main" id="{1E237979-F831-DE01-CD2A-85912C79DC7E}"/>
              </a:ext>
            </a:extLst>
          </p:cNvPr>
          <p:cNvSpPr>
            <a:spLocks noGrp="1"/>
          </p:cNvSpPr>
          <p:nvPr>
            <p:ph idx="1"/>
          </p:nvPr>
        </p:nvSpPr>
        <p:spPr>
          <a:xfrm>
            <a:off x="677333" y="1125416"/>
            <a:ext cx="9324795" cy="5570806"/>
          </a:xfrm>
        </p:spPr>
        <p:txBody>
          <a:bodyPr>
            <a:normAutofit fontScale="92500" lnSpcReduction="20000"/>
          </a:bodyPr>
          <a:lstStyle/>
          <a:p>
            <a:pPr>
              <a:buNone/>
            </a:pPr>
            <a:endParaRPr lang="en-US" dirty="0"/>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Iconography is a visual language used to represent features, functionality, or content in digital designs. It involves using simple, visual symbols (icons) that are easy to recognize and understand.</a:t>
            </a:r>
          </a:p>
          <a:p>
            <a:pPr>
              <a:buNone/>
            </a:pPr>
            <a:r>
              <a:rPr lang="en-US" sz="2200" b="1" dirty="0">
                <a:latin typeface="Times New Roman" panose="02020603050405020304" pitchFamily="18" charset="0"/>
                <a:cs typeface="Times New Roman" panose="02020603050405020304" pitchFamily="18" charset="0"/>
              </a:rPr>
              <a:t>Role of Icons:</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Icons help users navigate through digital interfaces quickly and efficiently.</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They make the design more intuitive by providing recognizable, consistent symbols for common actions or objects.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Icons are essential in </a:t>
            </a:r>
            <a:r>
              <a:rPr lang="en-US" sz="2200" b="1" dirty="0">
                <a:latin typeface="Times New Roman" panose="02020603050405020304" pitchFamily="18" charset="0"/>
                <a:cs typeface="Times New Roman" panose="02020603050405020304" pitchFamily="18" charset="0"/>
              </a:rPr>
              <a:t>design systems</a:t>
            </a:r>
            <a:r>
              <a:rPr lang="en-US" sz="2200" dirty="0">
                <a:latin typeface="Times New Roman" panose="02020603050405020304" pitchFamily="18" charset="0"/>
                <a:cs typeface="Times New Roman" panose="02020603050405020304" pitchFamily="18" charset="0"/>
              </a:rPr>
              <a:t> because they improve usability and enhance the user experience.</a:t>
            </a:r>
          </a:p>
          <a:p>
            <a:pPr>
              <a:buNone/>
            </a:pPr>
            <a:r>
              <a:rPr lang="en-US" sz="2200" b="1" dirty="0">
                <a:latin typeface="Times New Roman" panose="02020603050405020304" pitchFamily="18" charset="0"/>
                <a:cs typeface="Times New Roman" panose="02020603050405020304" pitchFamily="18" charset="0"/>
              </a:rPr>
              <a:t>Designer’s Role in Iconography:</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Designers are responsible for creating clear, simple icons and illustrations that guide users across platforms.</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Key responsibilities</a:t>
            </a:r>
            <a:r>
              <a:rPr lang="en-US" sz="22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Make icons </a:t>
            </a:r>
            <a:r>
              <a:rPr lang="en-US" sz="2200" b="1" dirty="0">
                <a:latin typeface="Times New Roman" panose="02020603050405020304" pitchFamily="18" charset="0"/>
                <a:cs typeface="Times New Roman" panose="02020603050405020304" pitchFamily="18" charset="0"/>
              </a:rPr>
              <a:t>instantly recognizable</a:t>
            </a:r>
            <a:r>
              <a:rPr lang="en-US" sz="2200" dirty="0">
                <a:latin typeface="Times New Roman" panose="02020603050405020304" pitchFamily="18" charset="0"/>
                <a:cs typeface="Times New Roman" panose="02020603050405020304" pitchFamily="18" charset="0"/>
              </a:rPr>
              <a:t> and easy to understand.</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Ensure that icons help build </a:t>
            </a:r>
            <a:r>
              <a:rPr lang="en-US" sz="2200" b="1" dirty="0">
                <a:latin typeface="Times New Roman" panose="02020603050405020304" pitchFamily="18" charset="0"/>
                <a:cs typeface="Times New Roman" panose="02020603050405020304" pitchFamily="18" charset="0"/>
              </a:rPr>
              <a:t>visual muscle memory</a:t>
            </a:r>
            <a:r>
              <a:rPr lang="en-US" sz="2200" dirty="0">
                <a:latin typeface="Times New Roman" panose="02020603050405020304" pitchFamily="18" charset="0"/>
                <a:cs typeface="Times New Roman" panose="02020603050405020304" pitchFamily="18" charset="0"/>
              </a:rPr>
              <a:t>, allowing users to recognize and use them without effort.</a:t>
            </a:r>
          </a:p>
          <a:p>
            <a:endParaRPr lang="en-US" dirty="0"/>
          </a:p>
        </p:txBody>
      </p:sp>
    </p:spTree>
    <p:extLst>
      <p:ext uri="{BB962C8B-B14F-4D97-AF65-F5344CB8AC3E}">
        <p14:creationId xmlns:p14="http://schemas.microsoft.com/office/powerpoint/2010/main" val="278642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4524E-C855-A369-CF4B-2CC583690A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8D4274-E830-6960-4B2A-FE396E19F073}"/>
              </a:ext>
            </a:extLst>
          </p:cNvPr>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layout</a:t>
            </a:r>
            <a:r>
              <a:rPr lang="en-US" sz="2000" dirty="0">
                <a:latin typeface="Times New Roman" panose="02020603050405020304" pitchFamily="18" charset="0"/>
                <a:cs typeface="Times New Roman" panose="02020603050405020304" pitchFamily="18" charset="0"/>
              </a:rPr>
              <a:t> is how visual elements (text, images, shapes) are arranged on a page or screen to guide the viewer’s eye and communicate a message clearly.</a:t>
            </a:r>
          </a:p>
          <a:p>
            <a:pPr algn="just">
              <a:buNone/>
            </a:pPr>
            <a:r>
              <a:rPr lang="en-US" sz="2000" b="1" dirty="0">
                <a:latin typeface="Times New Roman" panose="02020603050405020304" pitchFamily="18" charset="0"/>
                <a:cs typeface="Times New Roman" panose="02020603050405020304" pitchFamily="18" charset="0"/>
              </a:rPr>
              <a:t>Basic Layout Principles</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Alignment</a:t>
            </a:r>
            <a:r>
              <a:rPr lang="en-US" sz="2000" dirty="0">
                <a:latin typeface="Times New Roman" panose="02020603050405020304" pitchFamily="18" charset="0"/>
                <a:cs typeface="Times New Roman" panose="02020603050405020304" pitchFamily="18" charset="0"/>
              </a:rPr>
              <a:t> – Make sure everything lines up. Use grids and guides.</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Hierarchy</a:t>
            </a:r>
            <a:r>
              <a:rPr lang="en-US" sz="2000" dirty="0">
                <a:latin typeface="Times New Roman" panose="02020603050405020304" pitchFamily="18" charset="0"/>
                <a:cs typeface="Times New Roman" panose="02020603050405020304" pitchFamily="18" charset="0"/>
              </a:rPr>
              <a:t> – Show what's most important (titles big, body text small).</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Balance</a:t>
            </a:r>
            <a:r>
              <a:rPr lang="en-US" sz="2000" dirty="0">
                <a:latin typeface="Times New Roman" panose="02020603050405020304" pitchFamily="18" charset="0"/>
                <a:cs typeface="Times New Roman" panose="02020603050405020304" pitchFamily="18" charset="0"/>
              </a:rPr>
              <a:t> – Distribute elements evenly; avoid crowding one side.</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Contrast</a:t>
            </a:r>
            <a:r>
              <a:rPr lang="en-US" sz="2000" dirty="0">
                <a:latin typeface="Times New Roman" panose="02020603050405020304" pitchFamily="18" charset="0"/>
                <a:cs typeface="Times New Roman" panose="02020603050405020304" pitchFamily="18" charset="0"/>
              </a:rPr>
              <a:t> – Use different sizes, colors, or fonts to highlight important parts.</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Repetition</a:t>
            </a:r>
            <a:r>
              <a:rPr lang="en-US" sz="2000" dirty="0">
                <a:latin typeface="Times New Roman" panose="02020603050405020304" pitchFamily="18" charset="0"/>
                <a:cs typeface="Times New Roman" panose="02020603050405020304" pitchFamily="18" charset="0"/>
              </a:rPr>
              <a:t> – Repeat styles or elements to create unity.</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White Space</a:t>
            </a:r>
            <a:r>
              <a:rPr lang="en-US" sz="2000" dirty="0">
                <a:latin typeface="Times New Roman" panose="02020603050405020304" pitchFamily="18" charset="0"/>
                <a:cs typeface="Times New Roman" panose="02020603050405020304" pitchFamily="18" charset="0"/>
              </a:rPr>
              <a:t> – Leave some empty space; it helps things breathe.</a:t>
            </a:r>
          </a:p>
          <a:p>
            <a:endParaRPr lang="en-US" dirty="0"/>
          </a:p>
        </p:txBody>
      </p:sp>
    </p:spTree>
    <p:extLst>
      <p:ext uri="{BB962C8B-B14F-4D97-AF65-F5344CB8AC3E}">
        <p14:creationId xmlns:p14="http://schemas.microsoft.com/office/powerpoint/2010/main" val="28543916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94FC-ACB6-9370-46F3-E7AD3B134EB5}"/>
              </a:ext>
            </a:extLst>
          </p:cNvPr>
          <p:cNvSpPr>
            <a:spLocks noGrp="1"/>
          </p:cNvSpPr>
          <p:nvPr>
            <p:ph type="title"/>
          </p:nvPr>
        </p:nvSpPr>
        <p:spPr/>
        <p:txBody>
          <a:bodyPr/>
          <a:lstStyle/>
          <a:p>
            <a:r>
              <a:rPr lang="en-US" dirty="0"/>
              <a:t>Digital Color Scheme</a:t>
            </a:r>
          </a:p>
        </p:txBody>
      </p:sp>
      <p:sp>
        <p:nvSpPr>
          <p:cNvPr id="3" name="Content Placeholder 2">
            <a:extLst>
              <a:ext uri="{FF2B5EF4-FFF2-40B4-BE49-F238E27FC236}">
                <a16:creationId xmlns:a16="http://schemas.microsoft.com/office/drawing/2014/main" id="{8AA0AC1F-70E0-4614-91F0-C6917972DEA0}"/>
              </a:ext>
            </a:extLst>
          </p:cNvPr>
          <p:cNvSpPr>
            <a:spLocks noGrp="1"/>
          </p:cNvSpPr>
          <p:nvPr>
            <p:ph idx="1"/>
          </p:nvPr>
        </p:nvSpPr>
        <p:spPr>
          <a:xfrm>
            <a:off x="677334" y="1195754"/>
            <a:ext cx="8596668" cy="4845609"/>
          </a:xfrm>
        </p:spPr>
        <p:txBody>
          <a:bodyPr/>
          <a:lstStyle/>
          <a:p>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digital color scheme</a:t>
            </a:r>
            <a:r>
              <a:rPr lang="en-US" sz="2000" dirty="0">
                <a:latin typeface="Times New Roman" panose="02020603050405020304" pitchFamily="18" charset="0"/>
                <a:cs typeface="Times New Roman" panose="02020603050405020304" pitchFamily="18" charset="0"/>
              </a:rPr>
              <a:t> is a carefully chosen set of colors used in </a:t>
            </a:r>
            <a:r>
              <a:rPr lang="en-US" sz="2000" b="1" dirty="0">
                <a:latin typeface="Times New Roman" panose="02020603050405020304" pitchFamily="18" charset="0"/>
                <a:cs typeface="Times New Roman" panose="02020603050405020304" pitchFamily="18" charset="0"/>
              </a:rPr>
              <a:t>websites, apps, interfaces, posters, or digital products</a:t>
            </a:r>
            <a:r>
              <a:rPr lang="en-US" sz="2000" dirty="0">
                <a:latin typeface="Times New Roman" panose="02020603050405020304" pitchFamily="18" charset="0"/>
                <a:cs typeface="Times New Roman" panose="02020603050405020304" pitchFamily="18" charset="0"/>
              </a:rPr>
              <a:t> to create visual harmony, guide user attention, and build brand identity.</a:t>
            </a:r>
          </a:p>
          <a:p>
            <a:r>
              <a:rPr lang="en-US" dirty="0"/>
              <a:t>Types of Color Schemes </a:t>
            </a:r>
          </a:p>
          <a:p>
            <a:endParaRPr lang="en-US" dirty="0"/>
          </a:p>
        </p:txBody>
      </p:sp>
      <p:graphicFrame>
        <p:nvGraphicFramePr>
          <p:cNvPr id="7" name="Table 6">
            <a:extLst>
              <a:ext uri="{FF2B5EF4-FFF2-40B4-BE49-F238E27FC236}">
                <a16:creationId xmlns:a16="http://schemas.microsoft.com/office/drawing/2014/main" id="{8A1AE5AE-537A-3547-B3BF-1C52A8411351}"/>
              </a:ext>
            </a:extLst>
          </p:cNvPr>
          <p:cNvGraphicFramePr>
            <a:graphicFrameLocks noGrp="1"/>
          </p:cNvGraphicFramePr>
          <p:nvPr>
            <p:extLst>
              <p:ext uri="{D42A27DB-BD31-4B8C-83A1-F6EECF244321}">
                <p14:modId xmlns:p14="http://schemas.microsoft.com/office/powerpoint/2010/main" val="3687392671"/>
              </p:ext>
            </p:extLst>
          </p:nvPr>
        </p:nvGraphicFramePr>
        <p:xfrm>
          <a:off x="1009764" y="2685367"/>
          <a:ext cx="7932510" cy="3968653"/>
        </p:xfrm>
        <a:graphic>
          <a:graphicData uri="http://schemas.openxmlformats.org/drawingml/2006/table">
            <a:tbl>
              <a:tblPr/>
              <a:tblGrid>
                <a:gridCol w="2644170">
                  <a:extLst>
                    <a:ext uri="{9D8B030D-6E8A-4147-A177-3AD203B41FA5}">
                      <a16:colId xmlns:a16="http://schemas.microsoft.com/office/drawing/2014/main" val="1085533879"/>
                    </a:ext>
                  </a:extLst>
                </a:gridCol>
                <a:gridCol w="2644170">
                  <a:extLst>
                    <a:ext uri="{9D8B030D-6E8A-4147-A177-3AD203B41FA5}">
                      <a16:colId xmlns:a16="http://schemas.microsoft.com/office/drawing/2014/main" val="3293927161"/>
                    </a:ext>
                  </a:extLst>
                </a:gridCol>
                <a:gridCol w="2644170">
                  <a:extLst>
                    <a:ext uri="{9D8B030D-6E8A-4147-A177-3AD203B41FA5}">
                      <a16:colId xmlns:a16="http://schemas.microsoft.com/office/drawing/2014/main" val="3829869442"/>
                    </a:ext>
                  </a:extLst>
                </a:gridCol>
              </a:tblGrid>
              <a:tr h="344323">
                <a:tc>
                  <a:txBody>
                    <a:bodyPr/>
                    <a:lstStyle/>
                    <a:p>
                      <a:r>
                        <a:rPr lang="en-US" sz="1700" dirty="0"/>
                        <a:t>Scheme Type</a:t>
                      </a:r>
                    </a:p>
                  </a:txBody>
                  <a:tcPr marL="84379" marR="84379" marT="42190" marB="42190" anchor="ctr">
                    <a:lnL>
                      <a:noFill/>
                    </a:lnL>
                    <a:lnR>
                      <a:noFill/>
                    </a:lnR>
                    <a:lnT>
                      <a:noFill/>
                    </a:lnT>
                    <a:lnB>
                      <a:noFill/>
                    </a:lnB>
                    <a:noFill/>
                  </a:tcPr>
                </a:tc>
                <a:tc>
                  <a:txBody>
                    <a:bodyPr/>
                    <a:lstStyle/>
                    <a:p>
                      <a:r>
                        <a:rPr lang="en-US" sz="1700" dirty="0"/>
                        <a:t>How It Works</a:t>
                      </a:r>
                    </a:p>
                  </a:txBody>
                  <a:tcPr marL="84379" marR="84379" marT="42190" marB="42190" anchor="ctr">
                    <a:lnL>
                      <a:noFill/>
                    </a:lnL>
                    <a:lnR>
                      <a:noFill/>
                    </a:lnR>
                    <a:lnT>
                      <a:noFill/>
                    </a:lnT>
                    <a:lnB>
                      <a:noFill/>
                    </a:lnB>
                    <a:noFill/>
                  </a:tcPr>
                </a:tc>
                <a:tc>
                  <a:txBody>
                    <a:bodyPr/>
                    <a:lstStyle/>
                    <a:p>
                      <a:r>
                        <a:rPr lang="en-US" sz="1700"/>
                        <a:t>Example</a:t>
                      </a:r>
                    </a:p>
                  </a:txBody>
                  <a:tcPr marL="84379" marR="84379" marT="42190" marB="42190" anchor="ctr">
                    <a:lnL>
                      <a:noFill/>
                    </a:lnL>
                    <a:lnR>
                      <a:noFill/>
                    </a:lnR>
                    <a:lnT>
                      <a:noFill/>
                    </a:lnT>
                    <a:lnB>
                      <a:noFill/>
                    </a:lnB>
                    <a:noFill/>
                  </a:tcPr>
                </a:tc>
                <a:extLst>
                  <a:ext uri="{0D108BD9-81ED-4DB2-BD59-A6C34878D82A}">
                    <a16:rowId xmlns:a16="http://schemas.microsoft.com/office/drawing/2014/main" val="3970436636"/>
                  </a:ext>
                </a:extLst>
              </a:tr>
              <a:tr h="604055">
                <a:tc>
                  <a:txBody>
                    <a:bodyPr/>
                    <a:lstStyle/>
                    <a:p>
                      <a:r>
                        <a:rPr lang="en-US" sz="1700" b="1"/>
                        <a:t>Monochromatic</a:t>
                      </a:r>
                      <a:endParaRPr lang="en-US" sz="1700"/>
                    </a:p>
                  </a:txBody>
                  <a:tcPr marL="84379" marR="84379" marT="42190" marB="42190" anchor="ctr">
                    <a:lnL>
                      <a:noFill/>
                    </a:lnL>
                    <a:lnR>
                      <a:noFill/>
                    </a:lnR>
                    <a:lnT>
                      <a:noFill/>
                    </a:lnT>
                    <a:lnB>
                      <a:noFill/>
                    </a:lnB>
                    <a:noFill/>
                  </a:tcPr>
                </a:tc>
                <a:tc>
                  <a:txBody>
                    <a:bodyPr/>
                    <a:lstStyle/>
                    <a:p>
                      <a:r>
                        <a:rPr lang="en-US" sz="1700"/>
                        <a:t>One base color with shades/tints</a:t>
                      </a:r>
                    </a:p>
                  </a:txBody>
                  <a:tcPr marL="84379" marR="84379" marT="42190" marB="42190" anchor="ctr">
                    <a:lnL>
                      <a:noFill/>
                    </a:lnL>
                    <a:lnR>
                      <a:noFill/>
                    </a:lnR>
                    <a:lnT>
                      <a:noFill/>
                    </a:lnT>
                    <a:lnB>
                      <a:noFill/>
                    </a:lnB>
                    <a:noFill/>
                  </a:tcPr>
                </a:tc>
                <a:tc>
                  <a:txBody>
                    <a:bodyPr/>
                    <a:lstStyle/>
                    <a:p>
                      <a:r>
                        <a:rPr lang="en-US" sz="1700"/>
                        <a:t>Blue, light blue, navy</a:t>
                      </a:r>
                    </a:p>
                  </a:txBody>
                  <a:tcPr marL="84379" marR="84379" marT="42190" marB="42190" anchor="ctr">
                    <a:lnL>
                      <a:noFill/>
                    </a:lnL>
                    <a:lnR>
                      <a:noFill/>
                    </a:lnR>
                    <a:lnT>
                      <a:noFill/>
                    </a:lnT>
                    <a:lnB>
                      <a:noFill/>
                    </a:lnB>
                    <a:noFill/>
                  </a:tcPr>
                </a:tc>
                <a:extLst>
                  <a:ext uri="{0D108BD9-81ED-4DB2-BD59-A6C34878D82A}">
                    <a16:rowId xmlns:a16="http://schemas.microsoft.com/office/drawing/2014/main" val="3880993776"/>
                  </a:ext>
                </a:extLst>
              </a:tr>
              <a:tr h="604055">
                <a:tc>
                  <a:txBody>
                    <a:bodyPr/>
                    <a:lstStyle/>
                    <a:p>
                      <a:r>
                        <a:rPr lang="en-US" sz="1700" b="1"/>
                        <a:t>Analogous</a:t>
                      </a:r>
                      <a:endParaRPr lang="en-US" sz="1700"/>
                    </a:p>
                  </a:txBody>
                  <a:tcPr marL="84379" marR="84379" marT="42190" marB="42190" anchor="ctr">
                    <a:lnL>
                      <a:noFill/>
                    </a:lnL>
                    <a:lnR>
                      <a:noFill/>
                    </a:lnR>
                    <a:lnT>
                      <a:noFill/>
                    </a:lnT>
                    <a:lnB>
                      <a:noFill/>
                    </a:lnB>
                    <a:noFill/>
                  </a:tcPr>
                </a:tc>
                <a:tc>
                  <a:txBody>
                    <a:bodyPr/>
                    <a:lstStyle/>
                    <a:p>
                      <a:r>
                        <a:rPr lang="en-US" sz="1700"/>
                        <a:t>Colors next to each other on the color wheel</a:t>
                      </a:r>
                    </a:p>
                  </a:txBody>
                  <a:tcPr marL="84379" marR="84379" marT="42190" marB="42190" anchor="ctr">
                    <a:lnL>
                      <a:noFill/>
                    </a:lnL>
                    <a:lnR>
                      <a:noFill/>
                    </a:lnR>
                    <a:lnT>
                      <a:noFill/>
                    </a:lnT>
                    <a:lnB>
                      <a:noFill/>
                    </a:lnB>
                    <a:noFill/>
                  </a:tcPr>
                </a:tc>
                <a:tc>
                  <a:txBody>
                    <a:bodyPr/>
                    <a:lstStyle/>
                    <a:p>
                      <a:r>
                        <a:rPr lang="en-US" sz="1700"/>
                        <a:t>Green, lime, yellow</a:t>
                      </a:r>
                    </a:p>
                  </a:txBody>
                  <a:tcPr marL="84379" marR="84379" marT="42190" marB="42190" anchor="ctr">
                    <a:lnL>
                      <a:noFill/>
                    </a:lnL>
                    <a:lnR>
                      <a:noFill/>
                    </a:lnR>
                    <a:lnT>
                      <a:noFill/>
                    </a:lnT>
                    <a:lnB>
                      <a:noFill/>
                    </a:lnB>
                    <a:noFill/>
                  </a:tcPr>
                </a:tc>
                <a:extLst>
                  <a:ext uri="{0D108BD9-81ED-4DB2-BD59-A6C34878D82A}">
                    <a16:rowId xmlns:a16="http://schemas.microsoft.com/office/drawing/2014/main" val="1666631727"/>
                  </a:ext>
                </a:extLst>
              </a:tr>
              <a:tr h="604055">
                <a:tc>
                  <a:txBody>
                    <a:bodyPr/>
                    <a:lstStyle/>
                    <a:p>
                      <a:r>
                        <a:rPr lang="en-US" sz="1700" b="1"/>
                        <a:t>Complementary</a:t>
                      </a:r>
                      <a:endParaRPr lang="en-US" sz="1700"/>
                    </a:p>
                  </a:txBody>
                  <a:tcPr marL="84379" marR="84379" marT="42190" marB="42190" anchor="ctr">
                    <a:lnL>
                      <a:noFill/>
                    </a:lnL>
                    <a:lnR>
                      <a:noFill/>
                    </a:lnR>
                    <a:lnT>
                      <a:noFill/>
                    </a:lnT>
                    <a:lnB>
                      <a:noFill/>
                    </a:lnB>
                    <a:noFill/>
                  </a:tcPr>
                </a:tc>
                <a:tc>
                  <a:txBody>
                    <a:bodyPr/>
                    <a:lstStyle/>
                    <a:p>
                      <a:r>
                        <a:rPr lang="en-US" sz="1700"/>
                        <a:t>Colors directly opposite on the wheel</a:t>
                      </a:r>
                    </a:p>
                  </a:txBody>
                  <a:tcPr marL="84379" marR="84379" marT="42190" marB="42190" anchor="ctr">
                    <a:lnL>
                      <a:noFill/>
                    </a:lnL>
                    <a:lnR>
                      <a:noFill/>
                    </a:lnR>
                    <a:lnT>
                      <a:noFill/>
                    </a:lnT>
                    <a:lnB>
                      <a:noFill/>
                    </a:lnB>
                    <a:noFill/>
                  </a:tcPr>
                </a:tc>
                <a:tc>
                  <a:txBody>
                    <a:bodyPr/>
                    <a:lstStyle/>
                    <a:p>
                      <a:r>
                        <a:rPr lang="en-US" sz="1700"/>
                        <a:t>Blue &amp; orange, red &amp; green</a:t>
                      </a:r>
                    </a:p>
                  </a:txBody>
                  <a:tcPr marL="84379" marR="84379" marT="42190" marB="42190" anchor="ctr">
                    <a:lnL>
                      <a:noFill/>
                    </a:lnL>
                    <a:lnR>
                      <a:noFill/>
                    </a:lnR>
                    <a:lnT>
                      <a:noFill/>
                    </a:lnT>
                    <a:lnB>
                      <a:noFill/>
                    </a:lnB>
                    <a:noFill/>
                  </a:tcPr>
                </a:tc>
                <a:extLst>
                  <a:ext uri="{0D108BD9-81ED-4DB2-BD59-A6C34878D82A}">
                    <a16:rowId xmlns:a16="http://schemas.microsoft.com/office/drawing/2014/main" val="3263909150"/>
                  </a:ext>
                </a:extLst>
              </a:tr>
              <a:tr h="604055">
                <a:tc>
                  <a:txBody>
                    <a:bodyPr/>
                    <a:lstStyle/>
                    <a:p>
                      <a:r>
                        <a:rPr lang="en-US" sz="1700" b="1"/>
                        <a:t>Triadic</a:t>
                      </a:r>
                      <a:endParaRPr lang="en-US" sz="1700"/>
                    </a:p>
                  </a:txBody>
                  <a:tcPr marL="84379" marR="84379" marT="42190" marB="42190" anchor="ctr">
                    <a:lnL>
                      <a:noFill/>
                    </a:lnL>
                    <a:lnR>
                      <a:noFill/>
                    </a:lnR>
                    <a:lnT>
                      <a:noFill/>
                    </a:lnT>
                    <a:lnB>
                      <a:noFill/>
                    </a:lnB>
                    <a:noFill/>
                  </a:tcPr>
                </a:tc>
                <a:tc>
                  <a:txBody>
                    <a:bodyPr/>
                    <a:lstStyle/>
                    <a:p>
                      <a:r>
                        <a:rPr lang="en-US" sz="1700"/>
                        <a:t>3 evenly spaced colors around the color wheel</a:t>
                      </a:r>
                    </a:p>
                  </a:txBody>
                  <a:tcPr marL="84379" marR="84379" marT="42190" marB="42190" anchor="ctr">
                    <a:lnL>
                      <a:noFill/>
                    </a:lnL>
                    <a:lnR>
                      <a:noFill/>
                    </a:lnR>
                    <a:lnT>
                      <a:noFill/>
                    </a:lnT>
                    <a:lnB>
                      <a:noFill/>
                    </a:lnB>
                    <a:noFill/>
                  </a:tcPr>
                </a:tc>
                <a:tc>
                  <a:txBody>
                    <a:bodyPr/>
                    <a:lstStyle/>
                    <a:p>
                      <a:r>
                        <a:rPr lang="en-US" sz="1700"/>
                        <a:t>Red, blue, yellow</a:t>
                      </a:r>
                    </a:p>
                  </a:txBody>
                  <a:tcPr marL="84379" marR="84379" marT="42190" marB="42190" anchor="ctr">
                    <a:lnL>
                      <a:noFill/>
                    </a:lnL>
                    <a:lnR>
                      <a:noFill/>
                    </a:lnR>
                    <a:lnT>
                      <a:noFill/>
                    </a:lnT>
                    <a:lnB>
                      <a:noFill/>
                    </a:lnB>
                    <a:noFill/>
                  </a:tcPr>
                </a:tc>
                <a:extLst>
                  <a:ext uri="{0D108BD9-81ED-4DB2-BD59-A6C34878D82A}">
                    <a16:rowId xmlns:a16="http://schemas.microsoft.com/office/drawing/2014/main" val="337690402"/>
                  </a:ext>
                </a:extLst>
              </a:tr>
              <a:tr h="604055">
                <a:tc>
                  <a:txBody>
                    <a:bodyPr/>
                    <a:lstStyle/>
                    <a:p>
                      <a:r>
                        <a:rPr lang="en-US" sz="1700" b="1"/>
                        <a:t>Tetradic</a:t>
                      </a:r>
                      <a:endParaRPr lang="en-US" sz="1700"/>
                    </a:p>
                  </a:txBody>
                  <a:tcPr marL="84379" marR="84379" marT="42190" marB="42190" anchor="ctr">
                    <a:lnL>
                      <a:noFill/>
                    </a:lnL>
                    <a:lnR>
                      <a:noFill/>
                    </a:lnR>
                    <a:lnT>
                      <a:noFill/>
                    </a:lnT>
                    <a:lnB>
                      <a:noFill/>
                    </a:lnB>
                    <a:noFill/>
                  </a:tcPr>
                </a:tc>
                <a:tc>
                  <a:txBody>
                    <a:bodyPr/>
                    <a:lstStyle/>
                    <a:p>
                      <a:r>
                        <a:rPr lang="en-US" sz="1700"/>
                        <a:t>4 colors forming two complementary pairs</a:t>
                      </a:r>
                    </a:p>
                  </a:txBody>
                  <a:tcPr marL="84379" marR="84379" marT="42190" marB="42190" anchor="ctr">
                    <a:lnL>
                      <a:noFill/>
                    </a:lnL>
                    <a:lnR>
                      <a:noFill/>
                    </a:lnR>
                    <a:lnT>
                      <a:noFill/>
                    </a:lnT>
                    <a:lnB>
                      <a:noFill/>
                    </a:lnB>
                    <a:noFill/>
                  </a:tcPr>
                </a:tc>
                <a:tc>
                  <a:txBody>
                    <a:bodyPr/>
                    <a:lstStyle/>
                    <a:p>
                      <a:r>
                        <a:rPr lang="en-US" sz="1700"/>
                        <a:t>Blue, orange, green, red</a:t>
                      </a:r>
                    </a:p>
                  </a:txBody>
                  <a:tcPr marL="84379" marR="84379" marT="42190" marB="42190" anchor="ctr">
                    <a:lnL>
                      <a:noFill/>
                    </a:lnL>
                    <a:lnR>
                      <a:noFill/>
                    </a:lnR>
                    <a:lnT>
                      <a:noFill/>
                    </a:lnT>
                    <a:lnB>
                      <a:noFill/>
                    </a:lnB>
                    <a:noFill/>
                  </a:tcPr>
                </a:tc>
                <a:extLst>
                  <a:ext uri="{0D108BD9-81ED-4DB2-BD59-A6C34878D82A}">
                    <a16:rowId xmlns:a16="http://schemas.microsoft.com/office/drawing/2014/main" val="903796958"/>
                  </a:ext>
                </a:extLst>
              </a:tr>
              <a:tr h="604055">
                <a:tc>
                  <a:txBody>
                    <a:bodyPr/>
                    <a:lstStyle/>
                    <a:p>
                      <a:r>
                        <a:rPr lang="en-US" sz="1700" b="1"/>
                        <a:t>Neutral + Accent</a:t>
                      </a:r>
                      <a:endParaRPr lang="en-US" sz="1700"/>
                    </a:p>
                  </a:txBody>
                  <a:tcPr marL="84379" marR="84379" marT="42190" marB="42190" anchor="ctr">
                    <a:lnL>
                      <a:noFill/>
                    </a:lnL>
                    <a:lnR>
                      <a:noFill/>
                    </a:lnR>
                    <a:lnT>
                      <a:noFill/>
                    </a:lnT>
                    <a:lnB>
                      <a:noFill/>
                    </a:lnB>
                    <a:noFill/>
                  </a:tcPr>
                </a:tc>
                <a:tc>
                  <a:txBody>
                    <a:bodyPr/>
                    <a:lstStyle/>
                    <a:p>
                      <a:r>
                        <a:rPr lang="en-US" sz="1700"/>
                        <a:t>Base of white/gray/black with one pop color</a:t>
                      </a:r>
                    </a:p>
                  </a:txBody>
                  <a:tcPr marL="84379" marR="84379" marT="42190" marB="42190" anchor="ctr">
                    <a:lnL>
                      <a:noFill/>
                    </a:lnL>
                    <a:lnR>
                      <a:noFill/>
                    </a:lnR>
                    <a:lnT>
                      <a:noFill/>
                    </a:lnT>
                    <a:lnB>
                      <a:noFill/>
                    </a:lnB>
                    <a:noFill/>
                  </a:tcPr>
                </a:tc>
                <a:tc>
                  <a:txBody>
                    <a:bodyPr/>
                    <a:lstStyle/>
                    <a:p>
                      <a:r>
                        <a:rPr lang="en-US" sz="1700" dirty="0"/>
                        <a:t>Gray + bright teal accent</a:t>
                      </a:r>
                    </a:p>
                  </a:txBody>
                  <a:tcPr marL="84379" marR="84379" marT="42190" marB="42190" anchor="ctr">
                    <a:lnL>
                      <a:noFill/>
                    </a:lnL>
                    <a:lnR>
                      <a:noFill/>
                    </a:lnR>
                    <a:lnT>
                      <a:noFill/>
                    </a:lnT>
                    <a:lnB>
                      <a:noFill/>
                    </a:lnB>
                    <a:noFill/>
                  </a:tcPr>
                </a:tc>
                <a:extLst>
                  <a:ext uri="{0D108BD9-81ED-4DB2-BD59-A6C34878D82A}">
                    <a16:rowId xmlns:a16="http://schemas.microsoft.com/office/drawing/2014/main" val="705313868"/>
                  </a:ext>
                </a:extLst>
              </a:tr>
            </a:tbl>
          </a:graphicData>
        </a:graphic>
      </p:graphicFrame>
    </p:spTree>
    <p:extLst>
      <p:ext uri="{BB962C8B-B14F-4D97-AF65-F5344CB8AC3E}">
        <p14:creationId xmlns:p14="http://schemas.microsoft.com/office/powerpoint/2010/main" val="8947316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D6B73-21B5-AFB7-8EC7-5B2A3B159F53}"/>
              </a:ext>
            </a:extLst>
          </p:cNvPr>
          <p:cNvSpPr>
            <a:spLocks noGrp="1"/>
          </p:cNvSpPr>
          <p:nvPr>
            <p:ph type="title"/>
          </p:nvPr>
        </p:nvSpPr>
        <p:spPr/>
        <p:txBody>
          <a:bodyPr/>
          <a:lstStyle/>
          <a:p>
            <a:r>
              <a:rPr lang="en-IN" dirty="0"/>
              <a:t>Infographics</a:t>
            </a:r>
            <a:endParaRPr lang="en-US" dirty="0"/>
          </a:p>
        </p:txBody>
      </p:sp>
      <p:sp>
        <p:nvSpPr>
          <p:cNvPr id="3" name="Content Placeholder 2">
            <a:extLst>
              <a:ext uri="{FF2B5EF4-FFF2-40B4-BE49-F238E27FC236}">
                <a16:creationId xmlns:a16="http://schemas.microsoft.com/office/drawing/2014/main" id="{9EECD280-02D6-A487-542E-5DD737A59B60}"/>
              </a:ext>
            </a:extLst>
          </p:cNvPr>
          <p:cNvSpPr>
            <a:spLocks noGrp="1"/>
          </p:cNvSpPr>
          <p:nvPr>
            <p:ph idx="1"/>
          </p:nvPr>
        </p:nvSpPr>
        <p:spPr>
          <a:xfrm>
            <a:off x="677334" y="1561515"/>
            <a:ext cx="8902764" cy="4479848"/>
          </a:xfrm>
        </p:spPr>
        <p:txBody>
          <a:bodyPr>
            <a:normAutofit/>
          </a:bodyPr>
          <a:lstStyle/>
          <a:p>
            <a:pPr algn="just"/>
            <a:r>
              <a:rPr lang="en-US" sz="2000" dirty="0">
                <a:latin typeface="Times New Roman" panose="02020603050405020304" pitchFamily="18" charset="0"/>
                <a:cs typeface="Times New Roman" panose="02020603050405020304" pitchFamily="18" charset="0"/>
              </a:rPr>
              <a:t>An </a:t>
            </a:r>
            <a:r>
              <a:rPr lang="en-US" sz="2000" b="1" dirty="0">
                <a:latin typeface="Times New Roman" panose="02020603050405020304" pitchFamily="18" charset="0"/>
                <a:cs typeface="Times New Roman" panose="02020603050405020304" pitchFamily="18" charset="0"/>
              </a:rPr>
              <a:t>infographic</a:t>
            </a:r>
            <a:r>
              <a:rPr lang="en-US" sz="2000" dirty="0">
                <a:latin typeface="Times New Roman" panose="02020603050405020304" pitchFamily="18" charset="0"/>
                <a:cs typeface="Times New Roman" panose="02020603050405020304" pitchFamily="18" charset="0"/>
              </a:rPr>
              <a:t> is a visual way to show information or data using </a:t>
            </a:r>
            <a:r>
              <a:rPr lang="en-US" sz="2000" b="1" dirty="0">
                <a:latin typeface="Times New Roman" panose="02020603050405020304" pitchFamily="18" charset="0"/>
                <a:cs typeface="Times New Roman" panose="02020603050405020304" pitchFamily="18" charset="0"/>
              </a:rPr>
              <a:t>charts, icons, images, and short text</a:t>
            </a:r>
            <a:r>
              <a:rPr lang="en-US" sz="2000" dirty="0">
                <a:latin typeface="Times New Roman" panose="02020603050405020304" pitchFamily="18" charset="0"/>
                <a:cs typeface="Times New Roman" panose="02020603050405020304" pitchFamily="18" charset="0"/>
              </a:rPr>
              <a:t> — it makes complex ideas easy to understand at a glance.</a:t>
            </a:r>
          </a:p>
          <a:p>
            <a:pPr algn="just">
              <a:buNone/>
            </a:pPr>
            <a:r>
              <a:rPr lang="en-US" sz="2000" b="1" dirty="0">
                <a:latin typeface="Times New Roman" panose="02020603050405020304" pitchFamily="18" charset="0"/>
                <a:cs typeface="Times New Roman" panose="02020603050405020304" pitchFamily="18" charset="0"/>
              </a:rPr>
              <a:t>Parts of a Good Infographic</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 Tells what the infographic is about</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Icons/Images</a:t>
            </a:r>
            <a:r>
              <a:rPr lang="en-US" sz="2000" dirty="0">
                <a:latin typeface="Times New Roman" panose="02020603050405020304" pitchFamily="18" charset="0"/>
                <a:cs typeface="Times New Roman" panose="02020603050405020304" pitchFamily="18" charset="0"/>
              </a:rPr>
              <a:t> – Visuals to support the info</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Numbers/Data</a:t>
            </a:r>
            <a:r>
              <a:rPr lang="en-US" sz="2000" dirty="0">
                <a:latin typeface="Times New Roman" panose="02020603050405020304" pitchFamily="18" charset="0"/>
                <a:cs typeface="Times New Roman" panose="02020603050405020304" pitchFamily="18" charset="0"/>
              </a:rPr>
              <a:t> – Presented with charts or graphics</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Text</a:t>
            </a:r>
            <a:r>
              <a:rPr lang="en-US" sz="2000" dirty="0">
                <a:latin typeface="Times New Roman" panose="02020603050405020304" pitchFamily="18" charset="0"/>
                <a:cs typeface="Times New Roman" panose="02020603050405020304" pitchFamily="18" charset="0"/>
              </a:rPr>
              <a:t> – Short and clear (bullet points or keywords)</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Colors</a:t>
            </a:r>
            <a:r>
              <a:rPr lang="en-US" sz="2000" dirty="0">
                <a:latin typeface="Times New Roman" panose="02020603050405020304" pitchFamily="18" charset="0"/>
                <a:cs typeface="Times New Roman" panose="02020603050405020304" pitchFamily="18" charset="0"/>
              </a:rPr>
              <a:t> – Use a matching color scheme for style</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Layout</a:t>
            </a:r>
            <a:r>
              <a:rPr lang="en-US" sz="2000" dirty="0">
                <a:latin typeface="Times New Roman" panose="02020603050405020304" pitchFamily="18" charset="0"/>
                <a:cs typeface="Times New Roman" panose="02020603050405020304" pitchFamily="18" charset="0"/>
              </a:rPr>
              <a:t> – Everything should be neatly arranged</a:t>
            </a:r>
          </a:p>
          <a:p>
            <a:endParaRPr lang="en-US" dirty="0"/>
          </a:p>
        </p:txBody>
      </p:sp>
    </p:spTree>
    <p:extLst>
      <p:ext uri="{BB962C8B-B14F-4D97-AF65-F5344CB8AC3E}">
        <p14:creationId xmlns:p14="http://schemas.microsoft.com/office/powerpoint/2010/main" val="3612614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7E1A4-98AF-DDF3-66C7-BCE9DD0FBF36}"/>
              </a:ext>
            </a:extLst>
          </p:cNvPr>
          <p:cNvSpPr>
            <a:spLocks noGrp="1"/>
          </p:cNvSpPr>
          <p:nvPr>
            <p:ph type="title"/>
          </p:nvPr>
        </p:nvSpPr>
        <p:spPr>
          <a:xfrm>
            <a:off x="677334" y="609600"/>
            <a:ext cx="8596668" cy="417342"/>
          </a:xfrm>
        </p:spPr>
        <p:txBody>
          <a:bodyPr>
            <a:normAutofit fontScale="90000"/>
          </a:bodyPr>
          <a:lstStyle/>
          <a:p>
            <a:r>
              <a:rPr lang="en-US" b="1" dirty="0"/>
              <a:t>Typography</a:t>
            </a:r>
            <a:endParaRPr lang="en-US" dirty="0"/>
          </a:p>
        </p:txBody>
      </p:sp>
      <p:sp>
        <p:nvSpPr>
          <p:cNvPr id="3" name="Content Placeholder 2">
            <a:extLst>
              <a:ext uri="{FF2B5EF4-FFF2-40B4-BE49-F238E27FC236}">
                <a16:creationId xmlns:a16="http://schemas.microsoft.com/office/drawing/2014/main" id="{CF74FBF5-1BE9-77B0-21E4-368C896289DD}"/>
              </a:ext>
            </a:extLst>
          </p:cNvPr>
          <p:cNvSpPr>
            <a:spLocks noGrp="1"/>
          </p:cNvSpPr>
          <p:nvPr>
            <p:ph idx="1"/>
          </p:nvPr>
        </p:nvSpPr>
        <p:spPr>
          <a:xfrm>
            <a:off x="677334" y="1561515"/>
            <a:ext cx="8596668" cy="5296486"/>
          </a:xfrm>
        </p:spPr>
        <p:txBody>
          <a:bodyPr/>
          <a:lstStyle/>
          <a:p>
            <a:pPr algn="just"/>
            <a:r>
              <a:rPr lang="en-US" sz="2000" b="1" dirty="0">
                <a:latin typeface="Times New Roman" panose="02020603050405020304" pitchFamily="18" charset="0"/>
                <a:cs typeface="Times New Roman" panose="02020603050405020304" pitchFamily="18" charset="0"/>
              </a:rPr>
              <a:t>Typography</a:t>
            </a:r>
            <a:r>
              <a:rPr lang="en-US" sz="2000" dirty="0">
                <a:latin typeface="Times New Roman" panose="02020603050405020304" pitchFamily="18" charset="0"/>
                <a:cs typeface="Times New Roman" panose="02020603050405020304" pitchFamily="18" charset="0"/>
              </a:rPr>
              <a:t> is the art of arranging </a:t>
            </a:r>
            <a:r>
              <a:rPr lang="en-US" sz="2000" b="1" dirty="0">
                <a:latin typeface="Times New Roman" panose="02020603050405020304" pitchFamily="18" charset="0"/>
                <a:cs typeface="Times New Roman" panose="02020603050405020304" pitchFamily="18" charset="0"/>
              </a:rPr>
              <a:t>text</a:t>
            </a:r>
            <a:r>
              <a:rPr lang="en-US" sz="2000" dirty="0">
                <a:latin typeface="Times New Roman" panose="02020603050405020304" pitchFamily="18" charset="0"/>
                <a:cs typeface="Times New Roman" panose="02020603050405020304" pitchFamily="18" charset="0"/>
              </a:rPr>
              <a:t> in a design — it includes choosing fonts, sizes, spacing, and layout to make content </a:t>
            </a:r>
            <a:r>
              <a:rPr lang="en-US" sz="2000" b="1" dirty="0">
                <a:latin typeface="Times New Roman" panose="02020603050405020304" pitchFamily="18" charset="0"/>
                <a:cs typeface="Times New Roman" panose="02020603050405020304" pitchFamily="18" charset="0"/>
              </a:rPr>
              <a:t>clear</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readable</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visually appealing</a:t>
            </a:r>
            <a:r>
              <a:rPr lang="en-US" sz="2000" dirty="0">
                <a:latin typeface="Times New Roman" panose="02020603050405020304" pitchFamily="18" charset="0"/>
                <a:cs typeface="Times New Roman" panose="02020603050405020304" pitchFamily="18" charset="0"/>
              </a:rPr>
              <a:t>.</a:t>
            </a:r>
          </a:p>
          <a:p>
            <a:endParaRPr lang="en-US" dirty="0"/>
          </a:p>
          <a:p>
            <a:endParaRPr lang="en-US" dirty="0"/>
          </a:p>
        </p:txBody>
      </p:sp>
      <p:graphicFrame>
        <p:nvGraphicFramePr>
          <p:cNvPr id="4" name="Table 3">
            <a:extLst>
              <a:ext uri="{FF2B5EF4-FFF2-40B4-BE49-F238E27FC236}">
                <a16:creationId xmlns:a16="http://schemas.microsoft.com/office/drawing/2014/main" id="{9D1BB37C-71D4-F0FC-F391-3028EFE1B18E}"/>
              </a:ext>
            </a:extLst>
          </p:cNvPr>
          <p:cNvGraphicFramePr>
            <a:graphicFrameLocks noGrp="1"/>
          </p:cNvGraphicFramePr>
          <p:nvPr>
            <p:extLst>
              <p:ext uri="{D42A27DB-BD31-4B8C-83A1-F6EECF244321}">
                <p14:modId xmlns:p14="http://schemas.microsoft.com/office/powerpoint/2010/main" val="358542862"/>
              </p:ext>
            </p:extLst>
          </p:nvPr>
        </p:nvGraphicFramePr>
        <p:xfrm>
          <a:off x="677863" y="2638266"/>
          <a:ext cx="8596311" cy="2926080"/>
        </p:xfrm>
        <a:graphic>
          <a:graphicData uri="http://schemas.openxmlformats.org/drawingml/2006/table">
            <a:tbl>
              <a:tblPr/>
              <a:tblGrid>
                <a:gridCol w="2865437">
                  <a:extLst>
                    <a:ext uri="{9D8B030D-6E8A-4147-A177-3AD203B41FA5}">
                      <a16:colId xmlns:a16="http://schemas.microsoft.com/office/drawing/2014/main" val="1116954328"/>
                    </a:ext>
                  </a:extLst>
                </a:gridCol>
                <a:gridCol w="2865437">
                  <a:extLst>
                    <a:ext uri="{9D8B030D-6E8A-4147-A177-3AD203B41FA5}">
                      <a16:colId xmlns:a16="http://schemas.microsoft.com/office/drawing/2014/main" val="618387234"/>
                    </a:ext>
                  </a:extLst>
                </a:gridCol>
                <a:gridCol w="2865437">
                  <a:extLst>
                    <a:ext uri="{9D8B030D-6E8A-4147-A177-3AD203B41FA5}">
                      <a16:colId xmlns:a16="http://schemas.microsoft.com/office/drawing/2014/main" val="2944681913"/>
                    </a:ext>
                  </a:extLst>
                </a:gridCol>
              </a:tblGrid>
              <a:tr h="0">
                <a:tc>
                  <a:txBody>
                    <a:bodyPr/>
                    <a:lstStyle/>
                    <a:p>
                      <a:r>
                        <a:rPr lang="en-US"/>
                        <a:t>Type</a:t>
                      </a:r>
                    </a:p>
                  </a:txBody>
                  <a:tcPr anchor="ctr">
                    <a:lnL>
                      <a:noFill/>
                    </a:lnL>
                    <a:lnR>
                      <a:noFill/>
                    </a:lnR>
                    <a:lnT>
                      <a:noFill/>
                    </a:lnT>
                    <a:lnB>
                      <a:noFill/>
                    </a:lnB>
                    <a:noFill/>
                  </a:tcPr>
                </a:tc>
                <a:tc>
                  <a:txBody>
                    <a:bodyPr/>
                    <a:lstStyle/>
                    <a:p>
                      <a:r>
                        <a:rPr lang="en-US"/>
                        <a:t>Best Use</a:t>
                      </a:r>
                    </a:p>
                  </a:txBody>
                  <a:tcPr anchor="ctr">
                    <a:lnL>
                      <a:noFill/>
                    </a:lnL>
                    <a:lnR>
                      <a:noFill/>
                    </a:lnR>
                    <a:lnT>
                      <a:noFill/>
                    </a:lnT>
                    <a:lnB>
                      <a:noFill/>
                    </a:lnB>
                    <a:noFill/>
                  </a:tcPr>
                </a:tc>
                <a:tc>
                  <a:txBody>
                    <a:bodyPr/>
                    <a:lstStyle/>
                    <a:p>
                      <a:r>
                        <a:rPr lang="en-US"/>
                        <a:t>Example Fonts</a:t>
                      </a:r>
                    </a:p>
                  </a:txBody>
                  <a:tcPr anchor="ctr">
                    <a:lnL>
                      <a:noFill/>
                    </a:lnL>
                    <a:lnR>
                      <a:noFill/>
                    </a:lnR>
                    <a:lnT>
                      <a:noFill/>
                    </a:lnT>
                    <a:lnB>
                      <a:noFill/>
                    </a:lnB>
                    <a:noFill/>
                  </a:tcPr>
                </a:tc>
                <a:extLst>
                  <a:ext uri="{0D108BD9-81ED-4DB2-BD59-A6C34878D82A}">
                    <a16:rowId xmlns:a16="http://schemas.microsoft.com/office/drawing/2014/main" val="396696781"/>
                  </a:ext>
                </a:extLst>
              </a:tr>
              <a:tr h="0">
                <a:tc>
                  <a:txBody>
                    <a:bodyPr/>
                    <a:lstStyle/>
                    <a:p>
                      <a:r>
                        <a:rPr lang="en-US" b="1"/>
                        <a:t>Serif</a:t>
                      </a:r>
                      <a:endParaRPr lang="en-US"/>
                    </a:p>
                  </a:txBody>
                  <a:tcPr anchor="ctr">
                    <a:lnL>
                      <a:noFill/>
                    </a:lnL>
                    <a:lnR>
                      <a:noFill/>
                    </a:lnR>
                    <a:lnT>
                      <a:noFill/>
                    </a:lnT>
                    <a:lnB>
                      <a:noFill/>
                    </a:lnB>
                    <a:noFill/>
                  </a:tcPr>
                </a:tc>
                <a:tc>
                  <a:txBody>
                    <a:bodyPr/>
                    <a:lstStyle/>
                    <a:p>
                      <a:r>
                        <a:rPr lang="en-US"/>
                        <a:t>Formal documents, print</a:t>
                      </a:r>
                    </a:p>
                  </a:txBody>
                  <a:tcPr anchor="ctr">
                    <a:lnL>
                      <a:noFill/>
                    </a:lnL>
                    <a:lnR>
                      <a:noFill/>
                    </a:lnR>
                    <a:lnT>
                      <a:noFill/>
                    </a:lnT>
                    <a:lnB>
                      <a:noFill/>
                    </a:lnB>
                    <a:noFill/>
                  </a:tcPr>
                </a:tc>
                <a:tc>
                  <a:txBody>
                    <a:bodyPr/>
                    <a:lstStyle/>
                    <a:p>
                      <a:r>
                        <a:rPr lang="en-US"/>
                        <a:t>Times New Roman, Georgia</a:t>
                      </a:r>
                    </a:p>
                  </a:txBody>
                  <a:tcPr anchor="ctr">
                    <a:lnL>
                      <a:noFill/>
                    </a:lnL>
                    <a:lnR>
                      <a:noFill/>
                    </a:lnR>
                    <a:lnT>
                      <a:noFill/>
                    </a:lnT>
                    <a:lnB>
                      <a:noFill/>
                    </a:lnB>
                    <a:noFill/>
                  </a:tcPr>
                </a:tc>
                <a:extLst>
                  <a:ext uri="{0D108BD9-81ED-4DB2-BD59-A6C34878D82A}">
                    <a16:rowId xmlns:a16="http://schemas.microsoft.com/office/drawing/2014/main" val="2797000171"/>
                  </a:ext>
                </a:extLst>
              </a:tr>
              <a:tr h="0">
                <a:tc>
                  <a:txBody>
                    <a:bodyPr/>
                    <a:lstStyle/>
                    <a:p>
                      <a:r>
                        <a:rPr lang="en-US" b="1"/>
                        <a:t>Sans Serif</a:t>
                      </a:r>
                      <a:endParaRPr lang="en-US"/>
                    </a:p>
                  </a:txBody>
                  <a:tcPr anchor="ctr">
                    <a:lnL>
                      <a:noFill/>
                    </a:lnL>
                    <a:lnR>
                      <a:noFill/>
                    </a:lnR>
                    <a:lnT>
                      <a:noFill/>
                    </a:lnT>
                    <a:lnB>
                      <a:noFill/>
                    </a:lnB>
                    <a:noFill/>
                  </a:tcPr>
                </a:tc>
                <a:tc>
                  <a:txBody>
                    <a:bodyPr/>
                    <a:lstStyle/>
                    <a:p>
                      <a:r>
                        <a:rPr lang="en-US"/>
                        <a:t>Modern, clean design, web</a:t>
                      </a:r>
                    </a:p>
                  </a:txBody>
                  <a:tcPr anchor="ctr">
                    <a:lnL>
                      <a:noFill/>
                    </a:lnL>
                    <a:lnR>
                      <a:noFill/>
                    </a:lnR>
                    <a:lnT>
                      <a:noFill/>
                    </a:lnT>
                    <a:lnB>
                      <a:noFill/>
                    </a:lnB>
                    <a:noFill/>
                  </a:tcPr>
                </a:tc>
                <a:tc>
                  <a:txBody>
                    <a:bodyPr/>
                    <a:lstStyle/>
                    <a:p>
                      <a:r>
                        <a:rPr lang="en-US" dirty="0"/>
                        <a:t>Arial</a:t>
                      </a:r>
                    </a:p>
                  </a:txBody>
                  <a:tcPr anchor="ctr">
                    <a:lnL>
                      <a:noFill/>
                    </a:lnL>
                    <a:lnR>
                      <a:noFill/>
                    </a:lnR>
                    <a:lnT>
                      <a:noFill/>
                    </a:lnT>
                    <a:lnB>
                      <a:noFill/>
                    </a:lnB>
                    <a:noFill/>
                  </a:tcPr>
                </a:tc>
                <a:extLst>
                  <a:ext uri="{0D108BD9-81ED-4DB2-BD59-A6C34878D82A}">
                    <a16:rowId xmlns:a16="http://schemas.microsoft.com/office/drawing/2014/main" val="3511170380"/>
                  </a:ext>
                </a:extLst>
              </a:tr>
              <a:tr h="0">
                <a:tc>
                  <a:txBody>
                    <a:bodyPr/>
                    <a:lstStyle/>
                    <a:p>
                      <a:r>
                        <a:rPr lang="en-US" b="1"/>
                        <a:t>Script</a:t>
                      </a:r>
                      <a:endParaRPr lang="en-US"/>
                    </a:p>
                  </a:txBody>
                  <a:tcPr anchor="ctr">
                    <a:lnL>
                      <a:noFill/>
                    </a:lnL>
                    <a:lnR>
                      <a:noFill/>
                    </a:lnR>
                    <a:lnT>
                      <a:noFill/>
                    </a:lnT>
                    <a:lnB>
                      <a:noFill/>
                    </a:lnB>
                    <a:noFill/>
                  </a:tcPr>
                </a:tc>
                <a:tc>
                  <a:txBody>
                    <a:bodyPr/>
                    <a:lstStyle/>
                    <a:p>
                      <a:r>
                        <a:rPr lang="en-US"/>
                        <a:t>Fancy, decorative (use sparingly)</a:t>
                      </a:r>
                    </a:p>
                  </a:txBody>
                  <a:tcPr anchor="ctr">
                    <a:lnL>
                      <a:noFill/>
                    </a:lnL>
                    <a:lnR>
                      <a:noFill/>
                    </a:lnR>
                    <a:lnT>
                      <a:noFill/>
                    </a:lnT>
                    <a:lnB>
                      <a:noFill/>
                    </a:lnB>
                    <a:noFill/>
                  </a:tcPr>
                </a:tc>
                <a:tc>
                  <a:txBody>
                    <a:bodyPr/>
                    <a:lstStyle/>
                    <a:p>
                      <a:r>
                        <a:rPr lang="en-US"/>
                        <a:t>Pacifico, Great Vibes</a:t>
                      </a:r>
                    </a:p>
                  </a:txBody>
                  <a:tcPr anchor="ctr">
                    <a:lnL>
                      <a:noFill/>
                    </a:lnL>
                    <a:lnR>
                      <a:noFill/>
                    </a:lnR>
                    <a:lnT>
                      <a:noFill/>
                    </a:lnT>
                    <a:lnB>
                      <a:noFill/>
                    </a:lnB>
                    <a:noFill/>
                  </a:tcPr>
                </a:tc>
                <a:extLst>
                  <a:ext uri="{0D108BD9-81ED-4DB2-BD59-A6C34878D82A}">
                    <a16:rowId xmlns:a16="http://schemas.microsoft.com/office/drawing/2014/main" val="3149604445"/>
                  </a:ext>
                </a:extLst>
              </a:tr>
              <a:tr h="0">
                <a:tc>
                  <a:txBody>
                    <a:bodyPr/>
                    <a:lstStyle/>
                    <a:p>
                      <a:r>
                        <a:rPr lang="en-US" b="1"/>
                        <a:t>Monospace</a:t>
                      </a:r>
                      <a:endParaRPr lang="en-US"/>
                    </a:p>
                  </a:txBody>
                  <a:tcPr anchor="ctr">
                    <a:lnL>
                      <a:noFill/>
                    </a:lnL>
                    <a:lnR>
                      <a:noFill/>
                    </a:lnR>
                    <a:lnT>
                      <a:noFill/>
                    </a:lnT>
                    <a:lnB>
                      <a:noFill/>
                    </a:lnB>
                    <a:noFill/>
                  </a:tcPr>
                </a:tc>
                <a:tc>
                  <a:txBody>
                    <a:bodyPr/>
                    <a:lstStyle/>
                    <a:p>
                      <a:r>
                        <a:rPr lang="en-US"/>
                        <a:t>Coding, terminal-style text</a:t>
                      </a:r>
                    </a:p>
                  </a:txBody>
                  <a:tcPr anchor="ctr">
                    <a:lnL>
                      <a:noFill/>
                    </a:lnL>
                    <a:lnR>
                      <a:noFill/>
                    </a:lnR>
                    <a:lnT>
                      <a:noFill/>
                    </a:lnT>
                    <a:lnB>
                      <a:noFill/>
                    </a:lnB>
                    <a:noFill/>
                  </a:tcPr>
                </a:tc>
                <a:tc>
                  <a:txBody>
                    <a:bodyPr/>
                    <a:lstStyle/>
                    <a:p>
                      <a:r>
                        <a:rPr lang="en-US" dirty="0"/>
                        <a:t>Courier</a:t>
                      </a:r>
                    </a:p>
                  </a:txBody>
                  <a:tcPr anchor="ctr">
                    <a:lnL>
                      <a:noFill/>
                    </a:lnL>
                    <a:lnR>
                      <a:noFill/>
                    </a:lnR>
                    <a:lnT>
                      <a:noFill/>
                    </a:lnT>
                    <a:lnB>
                      <a:noFill/>
                    </a:lnB>
                    <a:noFill/>
                  </a:tcPr>
                </a:tc>
                <a:extLst>
                  <a:ext uri="{0D108BD9-81ED-4DB2-BD59-A6C34878D82A}">
                    <a16:rowId xmlns:a16="http://schemas.microsoft.com/office/drawing/2014/main" val="2590898147"/>
                  </a:ext>
                </a:extLst>
              </a:tr>
            </a:tbl>
          </a:graphicData>
        </a:graphic>
      </p:graphicFrame>
    </p:spTree>
    <p:extLst>
      <p:ext uri="{BB962C8B-B14F-4D97-AF65-F5344CB8AC3E}">
        <p14:creationId xmlns:p14="http://schemas.microsoft.com/office/powerpoint/2010/main" val="158008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C6DB-B814-E656-8FC1-B7CA59D14907}"/>
              </a:ext>
            </a:extLst>
          </p:cNvPr>
          <p:cNvSpPr>
            <a:spLocks noGrp="1"/>
          </p:cNvSpPr>
          <p:nvPr>
            <p:ph type="title"/>
          </p:nvPr>
        </p:nvSpPr>
        <p:spPr/>
        <p:txBody>
          <a:bodyPr/>
          <a:lstStyle/>
          <a:p>
            <a:r>
              <a:rPr lang="en-US" dirty="0"/>
              <a:t>Using Picture Superiority in Learning</a:t>
            </a:r>
          </a:p>
        </p:txBody>
      </p:sp>
      <p:sp>
        <p:nvSpPr>
          <p:cNvPr id="3" name="Content Placeholder 2">
            <a:extLst>
              <a:ext uri="{FF2B5EF4-FFF2-40B4-BE49-F238E27FC236}">
                <a16:creationId xmlns:a16="http://schemas.microsoft.com/office/drawing/2014/main" id="{68C99DD7-F52D-0532-0F67-A8FA9C5405FC}"/>
              </a:ext>
            </a:extLst>
          </p:cNvPr>
          <p:cNvSpPr>
            <a:spLocks noGrp="1"/>
          </p:cNvSpPr>
          <p:nvPr>
            <p:ph idx="1"/>
          </p:nvPr>
        </p:nvSpPr>
        <p:spPr>
          <a:xfrm>
            <a:off x="677334" y="1792705"/>
            <a:ext cx="8596668" cy="4248657"/>
          </a:xfrm>
        </p:spPr>
        <p:txBody>
          <a:bodyPr/>
          <a:lstStyle/>
          <a:p>
            <a:pPr marL="0" indent="0">
              <a:buNone/>
            </a:pPr>
            <a:r>
              <a:rPr lang="en-US" dirty="0"/>
              <a:t>✔️ Use visuals for concrete objects.</a:t>
            </a:r>
          </a:p>
          <a:p>
            <a:pPr marL="0" indent="0">
              <a:buNone/>
            </a:pPr>
            <a:r>
              <a:rPr lang="en-US" dirty="0"/>
              <a:t>✔️ Create visual analogies to link new ideas.</a:t>
            </a:r>
          </a:p>
          <a:p>
            <a:pPr marL="0" indent="0">
              <a:buNone/>
            </a:pPr>
            <a:r>
              <a:rPr lang="en-US" dirty="0"/>
              <a:t>✔️ Show related items together visually.</a:t>
            </a:r>
          </a:p>
          <a:p>
            <a:pPr marL="0" indent="0">
              <a:buNone/>
            </a:pPr>
            <a:r>
              <a:rPr lang="en-US" dirty="0"/>
              <a:t>✔️ Use layout to organize info clearly.</a:t>
            </a:r>
          </a:p>
          <a:p>
            <a:pPr marL="0" indent="0">
              <a:buNone/>
            </a:pPr>
            <a:r>
              <a:rPr lang="en-US" dirty="0"/>
              <a:t>✔️ Make visuals attractive to boost motivation.</a:t>
            </a:r>
          </a:p>
          <a:p>
            <a:pPr marL="0" indent="0">
              <a:buNone/>
            </a:pPr>
            <a:r>
              <a:rPr lang="en-US" dirty="0"/>
              <a:t>✔️ Great for low-literacy or non-native speakers</a:t>
            </a:r>
          </a:p>
        </p:txBody>
      </p:sp>
    </p:spTree>
    <p:extLst>
      <p:ext uri="{BB962C8B-B14F-4D97-AF65-F5344CB8AC3E}">
        <p14:creationId xmlns:p14="http://schemas.microsoft.com/office/powerpoint/2010/main" val="424823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F4AE4-4550-149B-5A6E-80E04197A08A}"/>
              </a:ext>
            </a:extLst>
          </p:cNvPr>
          <p:cNvSpPr>
            <a:spLocks noGrp="1"/>
          </p:cNvSpPr>
          <p:nvPr>
            <p:ph type="title"/>
          </p:nvPr>
        </p:nvSpPr>
        <p:spPr/>
        <p:txBody>
          <a:bodyPr/>
          <a:lstStyle/>
          <a:p>
            <a:r>
              <a:rPr lang="en-US" dirty="0"/>
              <a:t>Visual Design vs. Fine Art</a:t>
            </a:r>
          </a:p>
        </p:txBody>
      </p:sp>
      <p:sp>
        <p:nvSpPr>
          <p:cNvPr id="3" name="Content Placeholder 2">
            <a:extLst>
              <a:ext uri="{FF2B5EF4-FFF2-40B4-BE49-F238E27FC236}">
                <a16:creationId xmlns:a16="http://schemas.microsoft.com/office/drawing/2014/main" id="{AB478A48-A55E-A55B-38CE-80D0A62B7C9E}"/>
              </a:ext>
            </a:extLst>
          </p:cNvPr>
          <p:cNvSpPr>
            <a:spLocks noGrp="1"/>
          </p:cNvSpPr>
          <p:nvPr>
            <p:ph idx="1"/>
          </p:nvPr>
        </p:nvSpPr>
        <p:spPr/>
        <p:txBody>
          <a:bodyPr>
            <a:normAutofit fontScale="92500"/>
          </a:bodyPr>
          <a:lstStyle/>
          <a:p>
            <a:pPr algn="l"/>
            <a:endParaRPr lang="en-US" sz="1800" b="0" i="0" u="none" strike="noStrike" baseline="0" dirty="0">
              <a:solidFill>
                <a:srgbClr val="000000"/>
              </a:solidFill>
              <a:latin typeface="Calibri" panose="020F0502020204030204" pitchFamily="34" charset="0"/>
            </a:endParaRPr>
          </a:p>
          <a:p>
            <a:pPr algn="just"/>
            <a:r>
              <a:rPr lang="en-US" sz="2000" b="1" i="0" u="none" strike="noStrike" baseline="0" dirty="0">
                <a:solidFill>
                  <a:srgbClr val="000000"/>
                </a:solidFill>
                <a:latin typeface="Times New Roman" panose="02020603050405020304" pitchFamily="18" charset="0"/>
                <a:cs typeface="Times New Roman" panose="02020603050405020304" pitchFamily="18" charset="0"/>
              </a:rPr>
              <a:t>The purpose is different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design has a utilitarian purpose, art is created as an end in itself</a:t>
            </a:r>
          </a:p>
          <a:p>
            <a:r>
              <a:rPr lang="en-US" sz="2000" b="1" i="0" u="none" strike="noStrike" baseline="0" dirty="0">
                <a:solidFill>
                  <a:srgbClr val="000000"/>
                </a:solidFill>
                <a:latin typeface="Times New Roman" panose="02020603050405020304" pitchFamily="18" charset="0"/>
                <a:cs typeface="Times New Roman" panose="02020603050405020304" pitchFamily="18" charset="0"/>
              </a:rPr>
              <a:t>The initial stimulus is different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r>
              <a:rPr lang="en-US" sz="3600" dirty="0"/>
              <a:t> </a:t>
            </a:r>
            <a:r>
              <a:rPr lang="en-US" sz="2300" dirty="0">
                <a:latin typeface="Times New Roman" panose="02020603050405020304" pitchFamily="18" charset="0"/>
                <a:cs typeface="Times New Roman" panose="02020603050405020304" pitchFamily="18" charset="0"/>
              </a:rPr>
              <a:t>• Visual Design: Created based on external requirements, such as a client brief or branding needs.</a:t>
            </a:r>
          </a:p>
          <a:p>
            <a:pPr marL="0" indent="0">
              <a:buNone/>
            </a:pPr>
            <a:r>
              <a:rPr lang="en-US" sz="2300" dirty="0">
                <a:latin typeface="Times New Roman" panose="02020603050405020304" pitchFamily="18" charset="0"/>
                <a:cs typeface="Times New Roman" panose="02020603050405020304" pitchFamily="18" charset="0"/>
              </a:rPr>
              <a:t>     Fine Art: Originates from internal inspiration or emotions of the artist</a:t>
            </a:r>
            <a:endParaRPr lang="en-US" sz="23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000" b="1" i="0" u="none" strike="noStrike" baseline="0" dirty="0">
                <a:solidFill>
                  <a:srgbClr val="000000"/>
                </a:solidFill>
                <a:latin typeface="Times New Roman" panose="02020603050405020304" pitchFamily="18" charset="0"/>
                <a:cs typeface="Times New Roman" panose="02020603050405020304" pitchFamily="18" charset="0"/>
              </a:rPr>
              <a:t>The resources are different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Designers typically start with assets provided by a project’s sponsor. They may be given branding guidelines, photographs, or content to work with. Artists typically start with a blank sheet of paper, an empty canvas, or a lump of clay </a:t>
            </a:r>
          </a:p>
          <a:p>
            <a:endParaRPr lang="en-US" dirty="0"/>
          </a:p>
        </p:txBody>
      </p:sp>
    </p:spTree>
    <p:extLst>
      <p:ext uri="{BB962C8B-B14F-4D97-AF65-F5344CB8AC3E}">
        <p14:creationId xmlns:p14="http://schemas.microsoft.com/office/powerpoint/2010/main" val="3883268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27CB-2173-943A-ACCE-1CAD4221CA2D}"/>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086A6B8-92E3-6F9B-2AED-B3E8562ECCBE}"/>
              </a:ext>
            </a:extLst>
          </p:cNvPr>
          <p:cNvSpPr>
            <a:spLocks noGrp="1"/>
          </p:cNvSpPr>
          <p:nvPr>
            <p:ph idx="1"/>
          </p:nvPr>
        </p:nvSpPr>
        <p:spPr/>
        <p:txBody>
          <a:bodyPr>
            <a:normAutofit fontScale="92500"/>
          </a:bodyPr>
          <a:lstStyle/>
          <a:p>
            <a:pPr algn="l"/>
            <a:endParaRPr lang="en-US" sz="1800" b="0" i="0" u="none" strike="noStrike" baseline="0" dirty="0">
              <a:solidFill>
                <a:srgbClr val="000000"/>
              </a:solidFill>
              <a:latin typeface="Calibri" panose="020F0502020204030204" pitchFamily="34" charset="0"/>
            </a:endParaRPr>
          </a:p>
          <a:p>
            <a:pPr algn="just"/>
            <a:r>
              <a:rPr lang="en-US" sz="2400" b="1" i="0" u="none" strike="noStrike" baseline="0" dirty="0">
                <a:solidFill>
                  <a:srgbClr val="000000"/>
                </a:solidFill>
                <a:latin typeface="Times New Roman" panose="02020603050405020304" pitchFamily="18" charset="0"/>
                <a:cs typeface="Times New Roman" panose="02020603050405020304" pitchFamily="18" charset="0"/>
              </a:rPr>
              <a:t>The skills are different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Designers study visual principles and learn to use graphic applications to create solutions. Artists study composition and develop talents in the fine arts, such as painting and sculpture. </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Success looks different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Design is effective if it achieves the objective. Success means that the design works—it was understood as intended and fulfilled its purpose. On the other hand, audiences are encouraged to interpret art however they wish. The artist may not explain his or her work in words, hoping to leave the experience open-ended </a:t>
            </a:r>
          </a:p>
          <a:p>
            <a:endParaRPr lang="en-US" dirty="0"/>
          </a:p>
        </p:txBody>
      </p:sp>
    </p:spTree>
    <p:extLst>
      <p:ext uri="{BB962C8B-B14F-4D97-AF65-F5344CB8AC3E}">
        <p14:creationId xmlns:p14="http://schemas.microsoft.com/office/powerpoint/2010/main" val="27750475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1532</TotalTime>
  <Words>5321</Words>
  <Application>Microsoft Office PowerPoint</Application>
  <PresentationFormat>Widescreen</PresentationFormat>
  <Paragraphs>592</Paragraphs>
  <Slides>65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Arial</vt:lpstr>
      <vt:lpstr>Calibri</vt:lpstr>
      <vt:lpstr>Times New Roman</vt:lpstr>
      <vt:lpstr>Trebuchet MS</vt:lpstr>
      <vt:lpstr>Wingdings</vt:lpstr>
      <vt:lpstr>Wingdings 3</vt:lpstr>
      <vt:lpstr>Facet</vt:lpstr>
      <vt:lpstr>PowerPoint Presentation</vt:lpstr>
      <vt:lpstr>Visual Brain </vt:lpstr>
      <vt:lpstr>PowerPoint Presentation</vt:lpstr>
      <vt:lpstr>PowerPoint Presentation</vt:lpstr>
      <vt:lpstr>PowerPoint Presentation</vt:lpstr>
      <vt:lpstr>The Picture Superiority Effect</vt:lpstr>
      <vt:lpstr>Using Picture Superiority in Learning</vt:lpstr>
      <vt:lpstr>Visual Design vs. Fine Art</vt:lpstr>
      <vt:lpstr>PowerPoint Presentation</vt:lpstr>
      <vt:lpstr>The Purpose of Design</vt:lpstr>
      <vt:lpstr>Key Aspects of a Visual Designer's Role</vt:lpstr>
      <vt:lpstr>A VISUAL DESIGN PROCESS </vt:lpstr>
      <vt:lpstr>PowerPoint Presentation</vt:lpstr>
      <vt:lpstr>PowerPoint Presentation</vt:lpstr>
      <vt:lpstr>PowerPoint Presentation</vt:lpstr>
      <vt:lpstr>PowerPoint Presentation</vt:lpstr>
      <vt:lpstr>The Mindset of the Visual Designer</vt:lpstr>
      <vt:lpstr>PowerPoint Presentation</vt:lpstr>
      <vt:lpstr>PowerPoint Presentation</vt:lpstr>
      <vt:lpstr>How to Be an Effective Designer </vt:lpstr>
      <vt:lpstr>BUILD A GRAPHIC DESIGN TOOLBOX </vt:lpstr>
      <vt:lpstr>PowerPoint Presentation</vt:lpstr>
      <vt:lpstr>Image Editing Software</vt:lpstr>
      <vt:lpstr>PowerPoint Presentation</vt:lpstr>
      <vt:lpstr>PowerPoint Presentation</vt:lpstr>
      <vt:lpstr>DESIGN WITH TEMPLATES</vt:lpstr>
      <vt:lpstr>Sample Templates</vt:lpstr>
      <vt:lpstr>WHERE TO FIND VISUAL INSPIRATION</vt:lpstr>
      <vt:lpstr>KNOW THE TECHNICAL TERMS</vt:lpstr>
      <vt:lpstr>Bitmap Images:</vt:lpstr>
      <vt:lpstr>PowerPoint Presentation</vt:lpstr>
      <vt:lpstr>PowerPoint Presentation</vt:lpstr>
      <vt:lpstr>Vector Images</vt:lpstr>
      <vt:lpstr>PowerPoint Presentation</vt:lpstr>
      <vt:lpstr>Use Color to Enhance Learning</vt:lpstr>
      <vt:lpstr>PowerPoint Presentation</vt:lpstr>
      <vt:lpstr>Visual Hierarchy </vt:lpstr>
      <vt:lpstr>PowerPoint Presentation</vt:lpstr>
      <vt:lpstr>PowerPoint Presentation</vt:lpstr>
      <vt:lpstr>PowerPoint Presentation</vt:lpstr>
      <vt:lpstr>PowerPoint Presentation</vt:lpstr>
      <vt:lpstr>Techniques for Creating Emphasis</vt:lpstr>
      <vt:lpstr>PowerPoint Presentation</vt:lpstr>
      <vt:lpstr>Techniques to create dominant and subordinate elements using typography</vt:lpstr>
      <vt:lpstr>PowerPoint Presentation</vt:lpstr>
      <vt:lpstr>Establishing Visual Hierarchy</vt:lpstr>
      <vt:lpstr>visual storytelling</vt:lpstr>
      <vt:lpstr>Visual Story Formats for Learning</vt:lpstr>
      <vt:lpstr>PowerPoint Presentation</vt:lpstr>
      <vt:lpstr>PowerPoint Presentation</vt:lpstr>
      <vt:lpstr>PowerPoint Presentation</vt:lpstr>
      <vt:lpstr>PowerPoint Presentation</vt:lpstr>
      <vt:lpstr>CAMERA SHOTS AND ANGLE</vt:lpstr>
      <vt:lpstr>PowerPoint Presentation</vt:lpstr>
      <vt:lpstr>Camera Angles</vt:lpstr>
      <vt:lpstr>Anatomy of a Typeface </vt:lpstr>
      <vt:lpstr>Color Theory</vt:lpstr>
      <vt:lpstr>Visual Weight</vt:lpstr>
      <vt:lpstr>Visual Design Tools</vt:lpstr>
      <vt:lpstr>PowerPoint Presentation</vt:lpstr>
      <vt:lpstr>Iconography</vt:lpstr>
      <vt:lpstr>PowerPoint Presentation</vt:lpstr>
      <vt:lpstr>Digital Color Scheme</vt:lpstr>
      <vt:lpstr>Infographics</vt:lpstr>
      <vt:lpstr>Typography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dhanya.s753@gmail.com</dc:creator>
  <cp:lastModifiedBy>dhanya.s753@gmail.com</cp:lastModifiedBy>
  <cp:revision>40</cp:revision>
  <dcterms:created xsi:type="dcterms:W3CDTF">2025-04-07T02:15:25Z</dcterms:created>
  <dcterms:modified xsi:type="dcterms:W3CDTF">2025-04-24T05:33:42Z</dcterms:modified>
</cp:coreProperties>
</file>