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3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5" r:id="rId22"/>
    <p:sldId id="306" r:id="rId23"/>
    <p:sldId id="307" r:id="rId24"/>
    <p:sldId id="308" r:id="rId25"/>
    <p:sldId id="309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366" r:id="rId81"/>
    <p:sldId id="367" r:id="rId82"/>
    <p:sldId id="368" r:id="rId83"/>
    <p:sldId id="369" r:id="rId84"/>
    <p:sldId id="389" r:id="rId85"/>
    <p:sldId id="371" r:id="rId86"/>
    <p:sldId id="372" r:id="rId87"/>
    <p:sldId id="373" r:id="rId88"/>
    <p:sldId id="374" r:id="rId89"/>
    <p:sldId id="390" r:id="rId90"/>
    <p:sldId id="376" r:id="rId91"/>
    <p:sldId id="377" r:id="rId92"/>
    <p:sldId id="378" r:id="rId93"/>
    <p:sldId id="380" r:id="rId94"/>
    <p:sldId id="381" r:id="rId95"/>
    <p:sldId id="382" r:id="rId96"/>
    <p:sldId id="386" r:id="rId97"/>
    <p:sldId id="383" r:id="rId98"/>
    <p:sldId id="384" r:id="rId99"/>
    <p:sldId id="385" r:id="rId100"/>
    <p:sldId id="387" r:id="rId101"/>
    <p:sldId id="388" r:id="rId102"/>
  </p:sldIdLst>
  <p:sldSz cx="12192000" cy="6858000"/>
  <p:notesSz cx="6858000" cy="9144000"/>
  <p:embeddedFontLst>
    <p:embeddedFont>
      <p:font typeface="Calibri" panose="020F0502020204030204" pitchFamily="34" charset="0"/>
      <p:regular r:id="rId104"/>
      <p:bold r:id="rId105"/>
      <p:italic r:id="rId106"/>
      <p:boldItalic r:id="rId107"/>
    </p:embeddedFont>
    <p:embeddedFont>
      <p:font typeface="verdana" panose="020B0604030504040204" pitchFamily="34" charset="0"/>
      <p:regular r:id="rId108"/>
      <p:bold r:id="rId109"/>
      <p:italic r:id="rId110"/>
      <p:boldItalic r:id="rId111"/>
    </p:embeddedFont>
    <p:embeddedFont>
      <p:font typeface="Open Sans Extrabold" panose="020B0906030804020204" pitchFamily="34" charset="0"/>
      <p:bold r:id="rId112"/>
      <p:boldItalic r:id="rId113"/>
    </p:embeddedFont>
    <p:embeddedFont>
      <p:font typeface="Wingdings 3" panose="05040102010807070707" pitchFamily="18" charset="2"/>
      <p:regular r:id="rId114"/>
    </p:embeddedFont>
    <p:embeddedFont>
      <p:font typeface="Roboto Condensed" panose="02000000000000000000" pitchFamily="2" charset="0"/>
      <p:regular r:id="rId115"/>
      <p:bold r:id="rId116"/>
      <p:italic r:id="rId117"/>
      <p:boldItalic r:id="rId118"/>
    </p:embeddedFont>
    <p:embeddedFont>
      <p:font typeface="Segoe UI Black" panose="020B0A02040204020203" pitchFamily="34" charset="0"/>
      <p:bold r:id="rId119"/>
      <p:boldItalic r:id="rId120"/>
    </p:embeddedFont>
    <p:embeddedFont>
      <p:font typeface="Consolas" panose="020B0609020204030204" pitchFamily="49" charset="0"/>
      <p:regular r:id="rId121"/>
      <p:bold r:id="rId122"/>
      <p:italic r:id="rId123"/>
      <p:boldItalic r:id="rId124"/>
    </p:embeddedFont>
    <p:embeddedFont>
      <p:font typeface="Roboto Condensed Light" panose="02000000000000000000" pitchFamily="2" charset="0"/>
      <p:regular r:id="rId125"/>
      <p:italic r:id="rId1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CeSwFJyRgX1bCkYJljdkZw==" hashData="iKKrcYbXZci452qDnB4ZIXrTED4bsUjpFI9P9yRKYR5J7ljSVi6ffOsbDXJhJHlSLIsKkWVYImsJ2WKEsKM0K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3B6"/>
    <a:srgbClr val="ED524F"/>
    <a:srgbClr val="301B92"/>
    <a:srgbClr val="673BB7"/>
    <a:srgbClr val="607D8B"/>
    <a:srgbClr val="B71B1C"/>
    <a:srgbClr val="F54337"/>
    <a:srgbClr val="D81A60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font" Target="fonts/font14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9.fntdata"/><Relationship Id="rId16" Type="http://schemas.openxmlformats.org/officeDocument/2006/relationships/slide" Target="slides/slide15.xml"/><Relationship Id="rId107" Type="http://schemas.openxmlformats.org/officeDocument/2006/relationships/font" Target="fonts/font4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20.fntdata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10.fntdata"/><Relationship Id="rId118" Type="http://schemas.openxmlformats.org/officeDocument/2006/relationships/font" Target="fonts/font15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font" Target="fonts/font5.fntdata"/><Relationship Id="rId124" Type="http://schemas.openxmlformats.org/officeDocument/2006/relationships/font" Target="fonts/font21.fntdata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11.fntdata"/><Relationship Id="rId119" Type="http://schemas.openxmlformats.org/officeDocument/2006/relationships/font" Target="fonts/font16.fnt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6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font" Target="fonts/font1.fntdata"/><Relationship Id="rId120" Type="http://schemas.openxmlformats.org/officeDocument/2006/relationships/font" Target="fonts/font17.fntdata"/><Relationship Id="rId125" Type="http://schemas.openxmlformats.org/officeDocument/2006/relationships/font" Target="fonts/font2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7.fntdata"/><Relationship Id="rId115" Type="http://schemas.openxmlformats.org/officeDocument/2006/relationships/font" Target="fonts/font12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font" Target="fonts/font2.fntdata"/><Relationship Id="rId126" Type="http://schemas.openxmlformats.org/officeDocument/2006/relationships/font" Target="fonts/font2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18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8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font" Target="fonts/font3.fntdata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3160707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Java Server Pages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3160707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Java Server Pages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3160707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Java Server Pages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3160707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Java Server Pages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3160707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Java Server Pages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3160707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Java Server Pages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Unit-4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Java Server Pages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Jayesh.vagadiya@darshan.ac.in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9537133260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Jayesh D. </a:t>
            </a:r>
            <a:r>
              <a:rPr lang="en-US" dirty="0" err="1"/>
              <a:t>Vagadiya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xmlns="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Advanced java Programming</a:t>
            </a:r>
            <a:r>
              <a:rPr lang="en-US" dirty="0"/>
              <a:t> 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#3160707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xmlns="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937E7540-5985-724C-9145-5232A5F10A1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105F28-E079-224C-8BF1-CBBD433F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Processing</a:t>
            </a:r>
          </a:p>
        </p:txBody>
      </p:sp>
      <p:sp>
        <p:nvSpPr>
          <p:cNvPr id="4" name="Flowchart: Process 4">
            <a:extLst>
              <a:ext uri="{FF2B5EF4-FFF2-40B4-BE49-F238E27FC236}">
                <a16:creationId xmlns:a16="http://schemas.microsoft.com/office/drawing/2014/main" xmlns="" id="{233DBF1D-CF04-914F-8706-56772207A8A8}"/>
              </a:ext>
            </a:extLst>
          </p:cNvPr>
          <p:cNvSpPr/>
          <p:nvPr/>
        </p:nvSpPr>
        <p:spPr>
          <a:xfrm>
            <a:off x="537117" y="1250796"/>
            <a:ext cx="1752600" cy="990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hello.jsp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Process 6">
            <a:extLst>
              <a:ext uri="{FF2B5EF4-FFF2-40B4-BE49-F238E27FC236}">
                <a16:creationId xmlns:a16="http://schemas.microsoft.com/office/drawing/2014/main" xmlns="" id="{F0702E22-E291-7E49-BE0A-55656A560ED9}"/>
              </a:ext>
            </a:extLst>
          </p:cNvPr>
          <p:cNvSpPr/>
          <p:nvPr/>
        </p:nvSpPr>
        <p:spPr>
          <a:xfrm>
            <a:off x="3699417" y="1227778"/>
            <a:ext cx="1752600" cy="990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hello_jsp.java</a:t>
            </a:r>
          </a:p>
        </p:txBody>
      </p:sp>
      <p:sp>
        <p:nvSpPr>
          <p:cNvPr id="6" name="Flowchart: Manual Operation 8">
            <a:extLst>
              <a:ext uri="{FF2B5EF4-FFF2-40B4-BE49-F238E27FC236}">
                <a16:creationId xmlns:a16="http://schemas.microsoft.com/office/drawing/2014/main" xmlns="" id="{293BC0EC-D55A-8649-A4C7-074C376364D2}"/>
              </a:ext>
            </a:extLst>
          </p:cNvPr>
          <p:cNvSpPr/>
          <p:nvPr/>
        </p:nvSpPr>
        <p:spPr>
          <a:xfrm>
            <a:off x="537117" y="2622396"/>
            <a:ext cx="8305800" cy="3505200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9">
            <a:extLst>
              <a:ext uri="{FF2B5EF4-FFF2-40B4-BE49-F238E27FC236}">
                <a16:creationId xmlns:a16="http://schemas.microsoft.com/office/drawing/2014/main" xmlns="" id="{A89FAAD9-ACBD-C34D-A47C-DCCDEEE65D0E}"/>
              </a:ext>
            </a:extLst>
          </p:cNvPr>
          <p:cNvSpPr/>
          <p:nvPr/>
        </p:nvSpPr>
        <p:spPr>
          <a:xfrm>
            <a:off x="346617" y="869796"/>
            <a:ext cx="8763000" cy="5410200"/>
          </a:xfrm>
          <a:prstGeom prst="flowChartProcess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EB0FF87-F62D-BD46-8348-0178CF47FEE8}"/>
              </a:ext>
            </a:extLst>
          </p:cNvPr>
          <p:cNvSpPr txBox="1"/>
          <p:nvPr/>
        </p:nvSpPr>
        <p:spPr>
          <a:xfrm>
            <a:off x="346617" y="869796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2346CC8-341F-244E-845E-0EF4F946BB32}"/>
              </a:ext>
            </a:extLst>
          </p:cNvPr>
          <p:cNvSpPr txBox="1"/>
          <p:nvPr/>
        </p:nvSpPr>
        <p:spPr>
          <a:xfrm>
            <a:off x="619572" y="2622396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Container</a:t>
            </a:r>
          </a:p>
        </p:txBody>
      </p:sp>
      <p:sp>
        <p:nvSpPr>
          <p:cNvPr id="10" name="Flowchart: Process 12">
            <a:extLst>
              <a:ext uri="{FF2B5EF4-FFF2-40B4-BE49-F238E27FC236}">
                <a16:creationId xmlns:a16="http://schemas.microsoft.com/office/drawing/2014/main" xmlns="" id="{545E03CA-BB6B-4845-8470-B8CAEAE88347}"/>
              </a:ext>
            </a:extLst>
          </p:cNvPr>
          <p:cNvSpPr/>
          <p:nvPr/>
        </p:nvSpPr>
        <p:spPr>
          <a:xfrm>
            <a:off x="5490117" y="3151246"/>
            <a:ext cx="1752600" cy="267154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hello_jsp.class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xmlns="" id="{5517BBE3-0621-C64D-BC5A-5572A553D34C}"/>
              </a:ext>
            </a:extLst>
          </p:cNvPr>
          <p:cNvSpPr/>
          <p:nvPr/>
        </p:nvSpPr>
        <p:spPr>
          <a:xfrm>
            <a:off x="2247067" y="2755938"/>
            <a:ext cx="2438400" cy="53795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Loading Servlet Class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xmlns="" id="{3900307B-F5BD-A24D-AB10-595BC60CEAC7}"/>
              </a:ext>
            </a:extLst>
          </p:cNvPr>
          <p:cNvSpPr/>
          <p:nvPr/>
        </p:nvSpPr>
        <p:spPr>
          <a:xfrm>
            <a:off x="2219024" y="4181348"/>
            <a:ext cx="2438400" cy="53795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jspInit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FA814035-86C4-E646-AA14-E265F3AF520B}"/>
              </a:ext>
            </a:extLst>
          </p:cNvPr>
          <p:cNvSpPr/>
          <p:nvPr/>
        </p:nvSpPr>
        <p:spPr>
          <a:xfrm>
            <a:off x="2219593" y="4852939"/>
            <a:ext cx="2438400" cy="53795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en-US" dirty="0" err="1">
                <a:solidFill>
                  <a:schemeClr val="tx1"/>
                </a:solidFill>
              </a:rPr>
              <a:t>jspService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xmlns="" id="{1FC0AB8D-2979-7548-8612-5233F1020DD7}"/>
              </a:ext>
            </a:extLst>
          </p:cNvPr>
          <p:cNvSpPr/>
          <p:nvPr/>
        </p:nvSpPr>
        <p:spPr>
          <a:xfrm>
            <a:off x="2222153" y="5506098"/>
            <a:ext cx="2438400" cy="53795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jspDestroy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6581B72A-2309-1644-A60F-78DD81343FCF}"/>
              </a:ext>
            </a:extLst>
          </p:cNvPr>
          <p:cNvCxnSpPr>
            <a:stCxn id="4" idx="3"/>
          </p:cNvCxnSpPr>
          <p:nvPr/>
        </p:nvCxnSpPr>
        <p:spPr>
          <a:xfrm>
            <a:off x="2289717" y="1746096"/>
            <a:ext cx="14097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C0E8688-28FF-4F49-B43A-AEE7D112E01F}"/>
              </a:ext>
            </a:extLst>
          </p:cNvPr>
          <p:cNvSpPr txBox="1"/>
          <p:nvPr/>
        </p:nvSpPr>
        <p:spPr>
          <a:xfrm>
            <a:off x="2257872" y="1405118"/>
            <a:ext cx="140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accent6"/>
                  </a:solidFill>
                </a:ln>
                <a:solidFill>
                  <a:srgbClr val="FF0000"/>
                </a:solidFill>
              </a:rPr>
              <a:t>Step:1 </a:t>
            </a:r>
          </a:p>
          <a:p>
            <a:r>
              <a:rPr lang="en-US" dirty="0">
                <a:ln>
                  <a:solidFill>
                    <a:schemeClr val="accent6"/>
                  </a:solidFill>
                </a:ln>
                <a:solidFill>
                  <a:srgbClr val="FF0000"/>
                </a:solidFill>
              </a:rPr>
              <a:t>Translation from .</a:t>
            </a:r>
            <a:r>
              <a:rPr lang="en-US" dirty="0" err="1">
                <a:ln>
                  <a:solidFill>
                    <a:schemeClr val="accent6"/>
                  </a:solidFill>
                </a:ln>
                <a:solidFill>
                  <a:srgbClr val="FF0000"/>
                </a:solidFill>
              </a:rPr>
              <a:t>jsp</a:t>
            </a:r>
            <a:r>
              <a:rPr lang="en-US" dirty="0">
                <a:ln>
                  <a:solidFill>
                    <a:schemeClr val="accent6"/>
                  </a:solidFill>
                </a:ln>
                <a:solidFill>
                  <a:srgbClr val="FF0000"/>
                </a:solidFill>
              </a:rPr>
              <a:t> to servlet(.java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xmlns="" id="{1A12CC77-90E4-0443-8806-6A751ABCF70A}"/>
              </a:ext>
            </a:extLst>
          </p:cNvPr>
          <p:cNvCxnSpPr>
            <a:stCxn id="5" idx="3"/>
            <a:endCxn id="10" idx="0"/>
          </p:cNvCxnSpPr>
          <p:nvPr/>
        </p:nvCxnSpPr>
        <p:spPr>
          <a:xfrm>
            <a:off x="5452017" y="1723078"/>
            <a:ext cx="914400" cy="1428168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B9DF243-2D77-8945-A1BD-7E5FFD0C3F74}"/>
              </a:ext>
            </a:extLst>
          </p:cNvPr>
          <p:cNvSpPr txBox="1"/>
          <p:nvPr/>
        </p:nvSpPr>
        <p:spPr>
          <a:xfrm>
            <a:off x="6193544" y="1723078"/>
            <a:ext cx="2071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accent6"/>
                  </a:solidFill>
                </a:ln>
                <a:solidFill>
                  <a:srgbClr val="FF0000"/>
                </a:solidFill>
              </a:rPr>
              <a:t>Step:2 </a:t>
            </a:r>
          </a:p>
          <a:p>
            <a:r>
              <a:rPr lang="en-US" dirty="0">
                <a:ln>
                  <a:solidFill>
                    <a:schemeClr val="accent6"/>
                  </a:solidFill>
                </a:ln>
                <a:solidFill>
                  <a:srgbClr val="FF0000"/>
                </a:solidFill>
              </a:rPr>
              <a:t>Compilation of Servlet to </a:t>
            </a:r>
            <a:r>
              <a:rPr lang="en-US" dirty="0" err="1">
                <a:ln>
                  <a:solidFill>
                    <a:schemeClr val="accent6"/>
                  </a:solidFill>
                </a:ln>
                <a:solidFill>
                  <a:srgbClr val="FF0000"/>
                </a:solidFill>
              </a:rPr>
              <a:t>bytecode</a:t>
            </a:r>
            <a:endParaRPr lang="en-US" dirty="0">
              <a:ln>
                <a:solidFill>
                  <a:schemeClr val="accent6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4BE1275-048A-004C-9E01-B3D200C25929}"/>
              </a:ext>
            </a:extLst>
          </p:cNvPr>
          <p:cNvSpPr/>
          <p:nvPr/>
        </p:nvSpPr>
        <p:spPr>
          <a:xfrm>
            <a:off x="4675871" y="2740058"/>
            <a:ext cx="78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chemeClr val="accent6"/>
                  </a:solidFill>
                </a:ln>
                <a:solidFill>
                  <a:srgbClr val="FF0000"/>
                </a:solidFill>
              </a:rPr>
              <a:t>Step:3</a:t>
            </a:r>
            <a:endParaRPr lang="en-US" dirty="0">
              <a:ln>
                <a:solidFill>
                  <a:schemeClr val="accent6"/>
                </a:solidFill>
              </a:ln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4938AD7B-B9D9-784F-9C2C-FA843361ECEF}"/>
              </a:ext>
            </a:extLst>
          </p:cNvPr>
          <p:cNvCxnSpPr/>
          <p:nvPr/>
        </p:nvCxnSpPr>
        <p:spPr>
          <a:xfrm>
            <a:off x="4695703" y="3020362"/>
            <a:ext cx="774582" cy="308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83C45F19-63B7-7742-ACD5-B30A629C4558}"/>
              </a:ext>
            </a:extLst>
          </p:cNvPr>
          <p:cNvCxnSpPr/>
          <p:nvPr/>
        </p:nvCxnSpPr>
        <p:spPr>
          <a:xfrm>
            <a:off x="4657424" y="5775073"/>
            <a:ext cx="7848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588F62D-6555-1D48-8741-B4EF65AC2E33}"/>
              </a:ext>
            </a:extLst>
          </p:cNvPr>
          <p:cNvSpPr/>
          <p:nvPr/>
        </p:nvSpPr>
        <p:spPr>
          <a:xfrm>
            <a:off x="4692434" y="3378365"/>
            <a:ext cx="78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chemeClr val="accent6"/>
                  </a:solidFill>
                </a:ln>
                <a:solidFill>
                  <a:srgbClr val="FF0000"/>
                </a:solidFill>
              </a:rPr>
              <a:t>Step:4</a:t>
            </a:r>
            <a:endParaRPr lang="en-US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2C77FCF-6C80-314C-9FD4-0210C7612B10}"/>
              </a:ext>
            </a:extLst>
          </p:cNvPr>
          <p:cNvSpPr/>
          <p:nvPr/>
        </p:nvSpPr>
        <p:spPr>
          <a:xfrm>
            <a:off x="4641465" y="4131085"/>
            <a:ext cx="78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chemeClr val="accent6"/>
                  </a:solidFill>
                </a:ln>
                <a:solidFill>
                  <a:srgbClr val="FF0000"/>
                </a:solidFill>
              </a:rPr>
              <a:t>Step:5</a:t>
            </a:r>
            <a:endParaRPr lang="en-US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3EA448F8-9050-2C43-9AA1-39E9B6CBB9FE}"/>
              </a:ext>
            </a:extLst>
          </p:cNvPr>
          <p:cNvSpPr/>
          <p:nvPr/>
        </p:nvSpPr>
        <p:spPr>
          <a:xfrm>
            <a:off x="4640509" y="4760008"/>
            <a:ext cx="78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chemeClr val="accent6"/>
                  </a:solidFill>
                </a:ln>
                <a:solidFill>
                  <a:srgbClr val="FF0000"/>
                </a:solidFill>
              </a:rPr>
              <a:t>Step:6</a:t>
            </a:r>
            <a:endParaRPr lang="en-US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xmlns="" id="{CE72CB72-8A48-E642-A256-476CC275C0A0}"/>
              </a:ext>
            </a:extLst>
          </p:cNvPr>
          <p:cNvSpPr/>
          <p:nvPr/>
        </p:nvSpPr>
        <p:spPr>
          <a:xfrm>
            <a:off x="2257872" y="3469332"/>
            <a:ext cx="2438400" cy="53795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Creating Servlet Instance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CD0BF127-3076-8D4E-BC90-255F981A83E9}"/>
              </a:ext>
            </a:extLst>
          </p:cNvPr>
          <p:cNvCxnSpPr/>
          <p:nvPr/>
        </p:nvCxnSpPr>
        <p:spPr>
          <a:xfrm>
            <a:off x="4657424" y="5102624"/>
            <a:ext cx="7848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41958C7B-E0F1-1543-9292-F542B6C4A694}"/>
              </a:ext>
            </a:extLst>
          </p:cNvPr>
          <p:cNvCxnSpPr/>
          <p:nvPr/>
        </p:nvCxnSpPr>
        <p:spPr>
          <a:xfrm>
            <a:off x="4657424" y="4450323"/>
            <a:ext cx="7848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E0FC78C3-A00F-5A42-B249-1DFD4205A2B7}"/>
              </a:ext>
            </a:extLst>
          </p:cNvPr>
          <p:cNvCxnSpPr/>
          <p:nvPr/>
        </p:nvCxnSpPr>
        <p:spPr>
          <a:xfrm>
            <a:off x="4685467" y="3719017"/>
            <a:ext cx="7848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E22D1FB8-DB99-514B-9A14-56A7431EE209}"/>
              </a:ext>
            </a:extLst>
          </p:cNvPr>
          <p:cNvSpPr/>
          <p:nvPr/>
        </p:nvSpPr>
        <p:spPr>
          <a:xfrm>
            <a:off x="4657424" y="5416518"/>
            <a:ext cx="78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chemeClr val="accent6"/>
                  </a:solidFill>
                </a:ln>
                <a:solidFill>
                  <a:srgbClr val="FF0000"/>
                </a:solidFill>
              </a:rPr>
              <a:t>Step:7</a:t>
            </a:r>
            <a:endParaRPr lang="en-US" dirty="0">
              <a:ln>
                <a:solidFill>
                  <a:schemeClr val="accent6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9232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8" grpId="0"/>
      <p:bldP spid="19" grpId="0"/>
      <p:bldP spid="22" grpId="0"/>
      <p:bldP spid="23" grpId="0"/>
      <p:bldP spid="24" grpId="0"/>
      <p:bldP spid="25" grpId="0" animBg="1"/>
      <p:bldP spid="29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CA57DB-CA19-184E-8E1F-59C1AF1B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TLD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D22083-78A7-BF4B-B15E-09D235D86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Tag Library Descriptor</a:t>
            </a:r>
            <a:r>
              <a:rPr lang="en-US" dirty="0"/>
              <a:t> (TLD) file contains information of </a:t>
            </a:r>
            <a:r>
              <a:rPr lang="en-US" dirty="0">
                <a:solidFill>
                  <a:schemeClr val="accent6"/>
                </a:solidFill>
              </a:rPr>
              <a:t>tag and Tag Hander classes</a:t>
            </a:r>
            <a:r>
              <a:rPr lang="en-US" dirty="0"/>
              <a:t>. </a:t>
            </a:r>
          </a:p>
          <a:p>
            <a:r>
              <a:rPr lang="en-US" dirty="0"/>
              <a:t>It must be contained inside the </a:t>
            </a:r>
            <a:r>
              <a:rPr lang="en-US" b="1" dirty="0"/>
              <a:t>WEB-INF</a:t>
            </a:r>
            <a:r>
              <a:rPr lang="en-US" dirty="0"/>
              <a:t> directory.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980E2D8-2FAD-E443-A1E4-2C5D9B6BBCDD}"/>
              </a:ext>
            </a:extLst>
          </p:cNvPr>
          <p:cNvSpPr/>
          <p:nvPr/>
        </p:nvSpPr>
        <p:spPr>
          <a:xfrm>
            <a:off x="988262" y="2291016"/>
            <a:ext cx="8780205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tlib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-version&gt;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tlib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-version&gt;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-version&gt;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-version&gt;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WEB-INF/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mytags.tld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&lt;tag&gt;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&lt;name&gt;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&lt;tag-class&gt;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MyPackage.HelloTag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&lt;/tag-class&gt;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&lt;body-content&gt;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&lt;/body-content&gt;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&lt;/tag&gt;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46738AF-611B-3F4E-9AED-2A230330814C}"/>
              </a:ext>
            </a:extLst>
          </p:cNvPr>
          <p:cNvSpPr/>
          <p:nvPr/>
        </p:nvSpPr>
        <p:spPr>
          <a:xfrm>
            <a:off x="488271" y="2291016"/>
            <a:ext cx="495360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8E88D3B9-DA07-E549-B2C9-4306B40696CA}"/>
              </a:ext>
            </a:extLst>
          </p:cNvPr>
          <p:cNvSpPr/>
          <p:nvPr/>
        </p:nvSpPr>
        <p:spPr>
          <a:xfrm>
            <a:off x="488270" y="1961832"/>
            <a:ext cx="212355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+mj-lt"/>
              </a:rPr>
              <a:t>mytags.tld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465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37F026-787D-6947-9C01-5F682AED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7FF9171-A4FE-7E47-95CD-7808F1FCBF26}"/>
              </a:ext>
            </a:extLst>
          </p:cNvPr>
          <p:cNvSpPr/>
          <p:nvPr/>
        </p:nvSpPr>
        <p:spPr>
          <a:xfrm>
            <a:off x="798692" y="1298558"/>
            <a:ext cx="878020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"WEB-INF/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tlds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mytags.tld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ex:Hello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1600" dirty="0">
              <a:solidFill>
                <a:srgbClr val="130BB5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4AF200A-458C-D144-B2A1-1FFF8D8A8C89}"/>
              </a:ext>
            </a:extLst>
          </p:cNvPr>
          <p:cNvSpPr/>
          <p:nvPr/>
        </p:nvSpPr>
        <p:spPr>
          <a:xfrm>
            <a:off x="298701" y="1298558"/>
            <a:ext cx="49536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3EF941AB-1A7B-3E44-92E3-F71E074013C9}"/>
              </a:ext>
            </a:extLst>
          </p:cNvPr>
          <p:cNvSpPr/>
          <p:nvPr/>
        </p:nvSpPr>
        <p:spPr>
          <a:xfrm>
            <a:off x="298700" y="969374"/>
            <a:ext cx="212355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+mj-lt"/>
              </a:rPr>
              <a:t>Example.jsp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A60D2FB-EAE5-1D4F-A348-B35542FA4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00" y="3317488"/>
            <a:ext cx="3660382" cy="21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9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F7D0EC-6D49-B84B-B9AF-905076BA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8F930D-6D55-A245-BD8D-1355D6A68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</a:t>
            </a:r>
            <a:r>
              <a:rPr lang="en-US" dirty="0">
                <a:solidFill>
                  <a:schemeClr val="accent6"/>
                </a:solidFill>
              </a:rPr>
              <a:t>steps </a:t>
            </a:r>
            <a:r>
              <a:rPr lang="en-US" dirty="0"/>
              <a:t>explain how the web server creates the web page using JSP:</a:t>
            </a:r>
          </a:p>
          <a:p>
            <a:pPr lvl="1"/>
            <a:r>
              <a:rPr lang="en-US" dirty="0"/>
              <a:t>Web browser sends an </a:t>
            </a:r>
            <a:r>
              <a:rPr lang="en-US" dirty="0">
                <a:solidFill>
                  <a:schemeClr val="accent6"/>
                </a:solidFill>
              </a:rPr>
              <a:t>HTTP request </a:t>
            </a:r>
            <a:r>
              <a:rPr lang="en-US" dirty="0"/>
              <a:t>to the web server requesting JSP page. E.g. http://localhost:8080/1.jsp</a:t>
            </a:r>
          </a:p>
          <a:p>
            <a:pPr lvl="1"/>
            <a:r>
              <a:rPr lang="en-US" dirty="0"/>
              <a:t>Web server recognizes that the HTTP request by web browser is for JSP page by checking the </a:t>
            </a:r>
            <a:r>
              <a:rPr lang="en-US" dirty="0">
                <a:solidFill>
                  <a:schemeClr val="accent6"/>
                </a:solidFill>
              </a:rPr>
              <a:t>extension of the file </a:t>
            </a:r>
            <a:r>
              <a:rPr lang="en-US" dirty="0"/>
              <a:t>(</a:t>
            </a:r>
            <a:r>
              <a:rPr lang="en-US" dirty="0" err="1"/>
              <a:t>i.e</a:t>
            </a:r>
            <a:r>
              <a:rPr lang="en-US" dirty="0"/>
              <a:t> .</a:t>
            </a:r>
            <a:r>
              <a:rPr lang="en-US" dirty="0" err="1"/>
              <a:t>jsp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server forwards HTTP Request to </a:t>
            </a:r>
            <a:r>
              <a:rPr lang="en-US" dirty="0">
                <a:solidFill>
                  <a:schemeClr val="accent6"/>
                </a:solidFill>
              </a:rPr>
              <a:t>JSP engine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JSP engine loads the JSP page from disk and </a:t>
            </a:r>
            <a:r>
              <a:rPr lang="en-US" dirty="0">
                <a:solidFill>
                  <a:schemeClr val="accent6"/>
                </a:solidFill>
              </a:rPr>
              <a:t>converts</a:t>
            </a:r>
            <a:r>
              <a:rPr lang="en-US" dirty="0"/>
              <a:t> it into a </a:t>
            </a:r>
            <a:r>
              <a:rPr lang="en-US" dirty="0">
                <a:solidFill>
                  <a:schemeClr val="accent6"/>
                </a:solidFill>
              </a:rPr>
              <a:t>servlet content. </a:t>
            </a:r>
          </a:p>
          <a:p>
            <a:pPr lvl="1"/>
            <a:r>
              <a:rPr lang="en-US" dirty="0"/>
              <a:t>The JSP engine compiles the servlet into an </a:t>
            </a:r>
            <a:r>
              <a:rPr lang="en-US" dirty="0">
                <a:solidFill>
                  <a:schemeClr val="accent6"/>
                </a:solidFill>
              </a:rPr>
              <a:t>executable class </a:t>
            </a:r>
            <a:r>
              <a:rPr lang="en-US" dirty="0"/>
              <a:t>and forwards the original request to a </a:t>
            </a:r>
            <a:r>
              <a:rPr lang="en-US" dirty="0">
                <a:solidFill>
                  <a:schemeClr val="accent6"/>
                </a:solidFill>
              </a:rPr>
              <a:t>servlet engine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Servlet engine loads and executes the </a:t>
            </a:r>
            <a:r>
              <a:rPr lang="en-US" dirty="0">
                <a:solidFill>
                  <a:schemeClr val="accent6"/>
                </a:solidFill>
              </a:rPr>
              <a:t>Servlet class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Servlet produces an output in </a:t>
            </a:r>
            <a:r>
              <a:rPr lang="en-US" dirty="0">
                <a:solidFill>
                  <a:schemeClr val="accent6"/>
                </a:solidFill>
              </a:rPr>
              <a:t>HTML format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Output produced by servlet engine is then passes to the web server inside an </a:t>
            </a:r>
            <a:r>
              <a:rPr lang="en-US" dirty="0">
                <a:solidFill>
                  <a:schemeClr val="accent6"/>
                </a:solidFill>
              </a:rPr>
              <a:t>HTTP response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Web server sends the HTTP response to Web browser in the form of </a:t>
            </a:r>
            <a:r>
              <a:rPr lang="en-US" dirty="0">
                <a:solidFill>
                  <a:schemeClr val="accent6"/>
                </a:solidFill>
              </a:rPr>
              <a:t>static HTML content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Web browser loads the</a:t>
            </a:r>
            <a:r>
              <a:rPr lang="en-US" dirty="0">
                <a:solidFill>
                  <a:schemeClr val="accent6"/>
                </a:solidFill>
              </a:rPr>
              <a:t> static page </a:t>
            </a:r>
            <a:r>
              <a:rPr lang="en-US" dirty="0"/>
              <a:t>into the browser and thus user can view the dynamically generated page.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0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808EA7-278F-EA4B-969A-B5E2BEA7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9ABDEC-C40B-1842-B506-D0F537F69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Translation Time</a:t>
            </a:r>
          </a:p>
          <a:p>
            <a:pPr lvl="1"/>
            <a:r>
              <a:rPr lang="en-US" dirty="0"/>
              <a:t>Time taken to generate </a:t>
            </a:r>
            <a:r>
              <a:rPr lang="en-US" dirty="0">
                <a:solidFill>
                  <a:schemeClr val="accent6"/>
                </a:solidFill>
              </a:rPr>
              <a:t>Java Servlet (.java) from .</a:t>
            </a:r>
            <a:r>
              <a:rPr lang="en-US" dirty="0" err="1">
                <a:solidFill>
                  <a:schemeClr val="accent6"/>
                </a:solidFill>
              </a:rPr>
              <a:t>js</a:t>
            </a:r>
            <a:r>
              <a:rPr lang="en-US" dirty="0" err="1"/>
              <a:t>p</a:t>
            </a:r>
            <a:r>
              <a:rPr lang="en-US" dirty="0"/>
              <a:t> file is termed  as Translation Time.</a:t>
            </a:r>
          </a:p>
          <a:p>
            <a:pPr lvl="1"/>
            <a:endParaRPr lang="en-US" dirty="0"/>
          </a:p>
          <a:p>
            <a:r>
              <a:rPr lang="en-US" b="1" dirty="0"/>
              <a:t>Request Time</a:t>
            </a:r>
          </a:p>
          <a:p>
            <a:pPr lvl="1"/>
            <a:r>
              <a:rPr lang="en-US" dirty="0"/>
              <a:t>Time taken to invoke a </a:t>
            </a:r>
            <a:r>
              <a:rPr lang="en-US" dirty="0">
                <a:solidFill>
                  <a:schemeClr val="accent6"/>
                </a:solidFill>
              </a:rPr>
              <a:t>Servlet to handle an HTTP request </a:t>
            </a:r>
            <a:r>
              <a:rPr lang="en-US" dirty="0"/>
              <a:t>is termed  as Request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4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4526DE-9BF1-6548-99D4-8425A61C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xmlns="" id="{4A1EE3F8-21DD-3D47-8512-8D2CF526279B}"/>
              </a:ext>
            </a:extLst>
          </p:cNvPr>
          <p:cNvSpPr/>
          <p:nvPr/>
        </p:nvSpPr>
        <p:spPr>
          <a:xfrm>
            <a:off x="4641917" y="96327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xmlns="" id="{E0DE6F05-2080-BC4A-80B1-7E51693EDC12}"/>
              </a:ext>
            </a:extLst>
          </p:cNvPr>
          <p:cNvSpPr/>
          <p:nvPr/>
        </p:nvSpPr>
        <p:spPr>
          <a:xfrm>
            <a:off x="1529721" y="2302202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xmlns="" id="{370EE001-D031-214D-B9F6-AD82176E415C}"/>
              </a:ext>
            </a:extLst>
          </p:cNvPr>
          <p:cNvSpPr/>
          <p:nvPr/>
        </p:nvSpPr>
        <p:spPr>
          <a:xfrm>
            <a:off x="4108516" y="2298585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xmlns="" id="{917C4B61-4249-1D42-B467-470E4CE5CF7D}"/>
              </a:ext>
            </a:extLst>
          </p:cNvPr>
          <p:cNvSpPr/>
          <p:nvPr/>
        </p:nvSpPr>
        <p:spPr>
          <a:xfrm>
            <a:off x="7754111" y="2328363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xmlns="" id="{8C5FC314-F8B0-A143-81B6-E552F06E93A6}"/>
              </a:ext>
            </a:extLst>
          </p:cNvPr>
          <p:cNvCxnSpPr>
            <a:stCxn id="82" idx="2"/>
            <a:endCxn id="84" idx="0"/>
          </p:cNvCxnSpPr>
          <p:nvPr/>
        </p:nvCxnSpPr>
        <p:spPr>
          <a:xfrm rot="5400000">
            <a:off x="5231560" y="1897627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xmlns="" id="{70026EBC-7789-994E-AE37-B0117ED04746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 rot="5400000">
            <a:off x="3673653" y="343338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587F5930-8116-AA42-8DBC-8C4A90F21207}"/>
              </a:ext>
            </a:extLst>
          </p:cNvPr>
          <p:cNvCxnSpPr/>
          <p:nvPr/>
        </p:nvCxnSpPr>
        <p:spPr>
          <a:xfrm>
            <a:off x="1849244" y="2873702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3898AC68-59AA-E14A-9A4F-056D080A83C9}"/>
              </a:ext>
            </a:extLst>
          </p:cNvPr>
          <p:cNvSpPr txBox="1"/>
          <p:nvPr/>
        </p:nvSpPr>
        <p:spPr>
          <a:xfrm>
            <a:off x="2077844" y="2959338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617EA31-EB4C-6F42-BC5F-15E2D28DA842}"/>
              </a:ext>
            </a:extLst>
          </p:cNvPr>
          <p:cNvSpPr txBox="1"/>
          <p:nvPr/>
        </p:nvSpPr>
        <p:spPr>
          <a:xfrm>
            <a:off x="2048077" y="3349892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xmlns="" id="{A94B93DA-250E-5A42-9374-4043D3E3D133}"/>
              </a:ext>
            </a:extLst>
          </p:cNvPr>
          <p:cNvCxnSpPr/>
          <p:nvPr/>
        </p:nvCxnSpPr>
        <p:spPr>
          <a:xfrm>
            <a:off x="1849244" y="3178502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xmlns="" id="{BE0A894D-2BE1-4A4D-AF20-F695BFD1B6EE}"/>
              </a:ext>
            </a:extLst>
          </p:cNvPr>
          <p:cNvCxnSpPr/>
          <p:nvPr/>
        </p:nvCxnSpPr>
        <p:spPr>
          <a:xfrm>
            <a:off x="1849244" y="353095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xmlns="" id="{4A2115E7-64FD-AC4E-9F8B-C862EEF99807}"/>
              </a:ext>
            </a:extLst>
          </p:cNvPr>
          <p:cNvSpPr/>
          <p:nvPr/>
        </p:nvSpPr>
        <p:spPr>
          <a:xfrm>
            <a:off x="3651317" y="3574065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xmlns="" id="{6508B177-63EA-CD4C-9A04-8F22CFCF021D}"/>
              </a:ext>
            </a:extLst>
          </p:cNvPr>
          <p:cNvSpPr/>
          <p:nvPr/>
        </p:nvSpPr>
        <p:spPr>
          <a:xfrm>
            <a:off x="5887844" y="3574065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7FE8576F-8510-C14E-902E-1353A121E4AB}"/>
              </a:ext>
            </a:extLst>
          </p:cNvPr>
          <p:cNvCxnSpPr/>
          <p:nvPr/>
        </p:nvCxnSpPr>
        <p:spPr>
          <a:xfrm>
            <a:off x="3906644" y="3892967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A1EDE929-7CDD-FE41-B8B3-33D8E5F9464F}"/>
              </a:ext>
            </a:extLst>
          </p:cNvPr>
          <p:cNvCxnSpPr/>
          <p:nvPr/>
        </p:nvCxnSpPr>
        <p:spPr>
          <a:xfrm>
            <a:off x="3906644" y="419776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678A5FE0-2531-994F-8118-8BA719088D34}"/>
              </a:ext>
            </a:extLst>
          </p:cNvPr>
          <p:cNvCxnSpPr/>
          <p:nvPr/>
        </p:nvCxnSpPr>
        <p:spPr>
          <a:xfrm>
            <a:off x="3906644" y="4550222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2D83807A-A2DD-3F40-B6CB-A4F876E628B2}"/>
              </a:ext>
            </a:extLst>
          </p:cNvPr>
          <p:cNvCxnSpPr/>
          <p:nvPr/>
        </p:nvCxnSpPr>
        <p:spPr>
          <a:xfrm>
            <a:off x="3906644" y="495976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9075AED0-2C06-694C-8068-206CDDA1BF13}"/>
              </a:ext>
            </a:extLst>
          </p:cNvPr>
          <p:cNvSpPr txBox="1"/>
          <p:nvPr/>
        </p:nvSpPr>
        <p:spPr>
          <a:xfrm>
            <a:off x="4165478" y="3969735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D1385375-E4B4-9B43-B6C7-51E772F50905}"/>
              </a:ext>
            </a:extLst>
          </p:cNvPr>
          <p:cNvSpPr txBox="1"/>
          <p:nvPr/>
        </p:nvSpPr>
        <p:spPr>
          <a:xfrm>
            <a:off x="4145875" y="4350167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7901072E-D99E-6748-BF0C-99F9D6268725}"/>
              </a:ext>
            </a:extLst>
          </p:cNvPr>
          <p:cNvSpPr txBox="1"/>
          <p:nvPr/>
        </p:nvSpPr>
        <p:spPr>
          <a:xfrm>
            <a:off x="4145875" y="4764720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F54DADF1-35FA-B149-8988-8464BE2DE414}"/>
              </a:ext>
            </a:extLst>
          </p:cNvPr>
          <p:cNvCxnSpPr/>
          <p:nvPr/>
        </p:nvCxnSpPr>
        <p:spPr>
          <a:xfrm>
            <a:off x="3917275" y="535441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330575A5-0772-8649-9C92-10669B677805}"/>
              </a:ext>
            </a:extLst>
          </p:cNvPr>
          <p:cNvSpPr txBox="1"/>
          <p:nvPr/>
        </p:nvSpPr>
        <p:spPr>
          <a:xfrm>
            <a:off x="4135244" y="5154360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6ADCF227-F6BD-5C44-9E7D-4BACB8AB7B56}"/>
              </a:ext>
            </a:extLst>
          </p:cNvPr>
          <p:cNvCxnSpPr/>
          <p:nvPr/>
        </p:nvCxnSpPr>
        <p:spPr>
          <a:xfrm>
            <a:off x="6345044" y="3892967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F13717DF-3EEC-4E41-83FE-FEC481BAEB2D}"/>
              </a:ext>
            </a:extLst>
          </p:cNvPr>
          <p:cNvCxnSpPr/>
          <p:nvPr/>
        </p:nvCxnSpPr>
        <p:spPr>
          <a:xfrm>
            <a:off x="6345044" y="435016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AB0B8C93-544F-E34F-841A-55E91B5F630B}"/>
              </a:ext>
            </a:extLst>
          </p:cNvPr>
          <p:cNvSpPr txBox="1"/>
          <p:nvPr/>
        </p:nvSpPr>
        <p:spPr>
          <a:xfrm>
            <a:off x="6506788" y="4107465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A995042B-D7D1-0045-A261-0E8CE8D5EFB9}"/>
              </a:ext>
            </a:extLst>
          </p:cNvPr>
          <p:cNvCxnSpPr/>
          <p:nvPr/>
        </p:nvCxnSpPr>
        <p:spPr>
          <a:xfrm>
            <a:off x="8250044" y="2854712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1511E064-8E8E-7543-B151-F9B9B88BEE3F}"/>
              </a:ext>
            </a:extLst>
          </p:cNvPr>
          <p:cNvSpPr txBox="1"/>
          <p:nvPr/>
        </p:nvSpPr>
        <p:spPr>
          <a:xfrm>
            <a:off x="8491722" y="2926365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xmlns="" id="{D572F967-CCE7-754C-8F7F-5FB027D7E96F}"/>
              </a:ext>
            </a:extLst>
          </p:cNvPr>
          <p:cNvCxnSpPr/>
          <p:nvPr/>
        </p:nvCxnSpPr>
        <p:spPr>
          <a:xfrm>
            <a:off x="8263122" y="3145529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64692424-75D8-934F-A176-6BBA298FDAA5}"/>
              </a:ext>
            </a:extLst>
          </p:cNvPr>
          <p:cNvSpPr txBox="1"/>
          <p:nvPr/>
        </p:nvSpPr>
        <p:spPr>
          <a:xfrm>
            <a:off x="8463955" y="3292802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3D53FCFB-A335-AD41-A494-54A8E07B88C2}"/>
              </a:ext>
            </a:extLst>
          </p:cNvPr>
          <p:cNvCxnSpPr/>
          <p:nvPr/>
        </p:nvCxnSpPr>
        <p:spPr>
          <a:xfrm>
            <a:off x="8235355" y="351196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F8CB70A6-BB70-D640-B517-F9A50CFF47B1}"/>
              </a:ext>
            </a:extLst>
          </p:cNvPr>
          <p:cNvSpPr txBox="1"/>
          <p:nvPr/>
        </p:nvSpPr>
        <p:spPr>
          <a:xfrm>
            <a:off x="8475667" y="3616712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xmlns="" id="{C43DD9D4-E3CD-9B4E-A8ED-A88125A22FD3}"/>
              </a:ext>
            </a:extLst>
          </p:cNvPr>
          <p:cNvCxnSpPr/>
          <p:nvPr/>
        </p:nvCxnSpPr>
        <p:spPr>
          <a:xfrm>
            <a:off x="8247067" y="3883872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6AAA2043-4BB5-3148-AA07-5119F48C3B05}"/>
              </a:ext>
            </a:extLst>
          </p:cNvPr>
          <p:cNvSpPr txBox="1"/>
          <p:nvPr/>
        </p:nvSpPr>
        <p:spPr>
          <a:xfrm>
            <a:off x="8491722" y="3997712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xmlns="" id="{D37FDBDE-FC32-824F-94B6-7D29A7439877}"/>
              </a:ext>
            </a:extLst>
          </p:cNvPr>
          <p:cNvCxnSpPr/>
          <p:nvPr/>
        </p:nvCxnSpPr>
        <p:spPr>
          <a:xfrm>
            <a:off x="8263122" y="4284658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xmlns="" id="{A7BAFAEE-947F-3542-88BE-4D14E6AA43F4}"/>
              </a:ext>
            </a:extLst>
          </p:cNvPr>
          <p:cNvCxnSpPr>
            <a:stCxn id="84" idx="2"/>
            <a:endCxn id="93" idx="0"/>
          </p:cNvCxnSpPr>
          <p:nvPr/>
        </p:nvCxnSpPr>
        <p:spPr>
          <a:xfrm rot="5400000">
            <a:off x="4696659" y="2638208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xmlns="" id="{EF121B8F-C527-744C-BD19-DF888855085D}"/>
              </a:ext>
            </a:extLst>
          </p:cNvPr>
          <p:cNvCxnSpPr>
            <a:stCxn id="84" idx="2"/>
            <a:endCxn id="94" idx="0"/>
          </p:cNvCxnSpPr>
          <p:nvPr/>
        </p:nvCxnSpPr>
        <p:spPr>
          <a:xfrm rot="16200000" flipH="1">
            <a:off x="5808240" y="2656261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xmlns="" id="{CA1036E3-88C2-C249-808E-49C6324ED489}"/>
              </a:ext>
            </a:extLst>
          </p:cNvPr>
          <p:cNvCxnSpPr>
            <a:stCxn id="82" idx="2"/>
            <a:endCxn id="85" idx="0"/>
          </p:cNvCxnSpPr>
          <p:nvPr/>
        </p:nvCxnSpPr>
        <p:spPr>
          <a:xfrm rot="16200000" flipH="1">
            <a:off x="6772768" y="356419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xmlns="" id="{C6FDB938-74E2-4D45-9369-959EAE8BBF94}"/>
              </a:ext>
            </a:extLst>
          </p:cNvPr>
          <p:cNvSpPr/>
          <p:nvPr/>
        </p:nvSpPr>
        <p:spPr>
          <a:xfrm>
            <a:off x="4108515" y="2298585"/>
            <a:ext cx="3048001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xmlns="" id="{251054DE-5AEC-0E41-9278-2222187850F9}"/>
              </a:ext>
            </a:extLst>
          </p:cNvPr>
          <p:cNvSpPr/>
          <p:nvPr/>
        </p:nvSpPr>
        <p:spPr>
          <a:xfrm>
            <a:off x="3651316" y="3574065"/>
            <a:ext cx="1703128" cy="325446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A6484-A1B1-584D-A488-9E206AF5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Scripting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861AEA-2D1D-3648-BC2A-F205C5E17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scripting elements provides the ability to </a:t>
            </a:r>
            <a:r>
              <a:rPr lang="en-US" dirty="0">
                <a:solidFill>
                  <a:schemeClr val="accent6"/>
                </a:solidFill>
              </a:rPr>
              <a:t>insert java code inside </a:t>
            </a:r>
            <a:r>
              <a:rPr lang="en-US" dirty="0"/>
              <a:t>the </a:t>
            </a:r>
            <a:r>
              <a:rPr lang="en-US" dirty="0" err="1"/>
              <a:t>jsp</a:t>
            </a:r>
            <a:r>
              <a:rPr lang="en-US" dirty="0"/>
              <a:t>. </a:t>
            </a:r>
          </a:p>
          <a:p>
            <a:r>
              <a:rPr lang="en-US" dirty="0"/>
              <a:t>There are three types of traditional scripting elements:</a:t>
            </a:r>
          </a:p>
          <a:p>
            <a:pPr lvl="1"/>
            <a:r>
              <a:rPr lang="en-US" dirty="0" err="1"/>
              <a:t>scriptlet</a:t>
            </a:r>
            <a:r>
              <a:rPr lang="en-US" dirty="0"/>
              <a:t> tag</a:t>
            </a:r>
          </a:p>
          <a:p>
            <a:pPr lvl="1"/>
            <a:r>
              <a:rPr lang="en-US" dirty="0"/>
              <a:t>expression tag</a:t>
            </a:r>
          </a:p>
          <a:p>
            <a:pPr lvl="1"/>
            <a:r>
              <a:rPr lang="en-US" dirty="0"/>
              <a:t>declaration tag</a:t>
            </a: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91865CE8-6515-ED45-BD23-CA83DA1172FC}"/>
              </a:ext>
            </a:extLst>
          </p:cNvPr>
          <p:cNvSpPr/>
          <p:nvPr/>
        </p:nvSpPr>
        <p:spPr>
          <a:xfrm>
            <a:off x="4337769" y="227628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3064BCA4-63D7-DF4B-BD92-BF27E2F7EED4}"/>
              </a:ext>
            </a:extLst>
          </p:cNvPr>
          <p:cNvSpPr/>
          <p:nvPr/>
        </p:nvSpPr>
        <p:spPr>
          <a:xfrm>
            <a:off x="3880570" y="355176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E825B843-CEB1-5B4B-BDB9-DECC31787C65}"/>
              </a:ext>
            </a:extLst>
          </p:cNvPr>
          <p:cNvSpPr/>
          <p:nvPr/>
        </p:nvSpPr>
        <p:spPr>
          <a:xfrm>
            <a:off x="6117097" y="355176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CC42B6E2-2905-EC4E-9ECF-A9E307EAAFDE}"/>
              </a:ext>
            </a:extLst>
          </p:cNvPr>
          <p:cNvCxnSpPr/>
          <p:nvPr/>
        </p:nvCxnSpPr>
        <p:spPr>
          <a:xfrm>
            <a:off x="4135897" y="387066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F7E64B6B-BEFA-9D47-BF36-A65198F5BA38}"/>
              </a:ext>
            </a:extLst>
          </p:cNvPr>
          <p:cNvCxnSpPr/>
          <p:nvPr/>
        </p:nvCxnSpPr>
        <p:spPr>
          <a:xfrm>
            <a:off x="4135897" y="417546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C5DA28F5-22EC-D744-80BC-72C40516DF58}"/>
              </a:ext>
            </a:extLst>
          </p:cNvPr>
          <p:cNvCxnSpPr/>
          <p:nvPr/>
        </p:nvCxnSpPr>
        <p:spPr>
          <a:xfrm>
            <a:off x="4135897" y="452792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58CCE15-B215-5645-AA93-BA234D923449}"/>
              </a:ext>
            </a:extLst>
          </p:cNvPr>
          <p:cNvCxnSpPr/>
          <p:nvPr/>
        </p:nvCxnSpPr>
        <p:spPr>
          <a:xfrm>
            <a:off x="4135897" y="493746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C084824-830F-FB4D-8EE1-A8195AA551AC}"/>
              </a:ext>
            </a:extLst>
          </p:cNvPr>
          <p:cNvSpPr txBox="1"/>
          <p:nvPr/>
        </p:nvSpPr>
        <p:spPr>
          <a:xfrm>
            <a:off x="4394731" y="394743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DC217EA-51F5-D642-85A2-669A965D7E4E}"/>
              </a:ext>
            </a:extLst>
          </p:cNvPr>
          <p:cNvSpPr txBox="1"/>
          <p:nvPr/>
        </p:nvSpPr>
        <p:spPr>
          <a:xfrm>
            <a:off x="4375128" y="432786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8486E8A-B78D-A140-BE8C-EAC9D8189668}"/>
              </a:ext>
            </a:extLst>
          </p:cNvPr>
          <p:cNvSpPr txBox="1"/>
          <p:nvPr/>
        </p:nvSpPr>
        <p:spPr>
          <a:xfrm>
            <a:off x="4375128" y="474241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CF63EF3-64CC-2F48-9CBE-AE098915B6D2}"/>
              </a:ext>
            </a:extLst>
          </p:cNvPr>
          <p:cNvSpPr txBox="1"/>
          <p:nvPr/>
        </p:nvSpPr>
        <p:spPr>
          <a:xfrm>
            <a:off x="4364497" y="513205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A9527CE-DAA0-F548-960A-0506FF2AACBD}"/>
              </a:ext>
            </a:extLst>
          </p:cNvPr>
          <p:cNvCxnSpPr/>
          <p:nvPr/>
        </p:nvCxnSpPr>
        <p:spPr>
          <a:xfrm>
            <a:off x="6574297" y="387066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2778850-D85E-4845-89FB-A9202C8E7195}"/>
              </a:ext>
            </a:extLst>
          </p:cNvPr>
          <p:cNvSpPr txBox="1"/>
          <p:nvPr/>
        </p:nvSpPr>
        <p:spPr>
          <a:xfrm>
            <a:off x="6736041" y="408516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xmlns="" id="{874BD6BB-8DEA-6A42-9CF9-D71F54B4280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925912" y="261590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xmlns="" id="{5811FDA7-538E-1041-A606-E51205904DF7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037493" y="263395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ED43218D-266A-A24E-A7B1-C1242DDCBFF9}"/>
              </a:ext>
            </a:extLst>
          </p:cNvPr>
          <p:cNvCxnSpPr/>
          <p:nvPr/>
        </p:nvCxnSpPr>
        <p:spPr>
          <a:xfrm>
            <a:off x="4146528" y="53470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E146CF69-D870-2843-A46B-BDAC3DA5FFD1}"/>
              </a:ext>
            </a:extLst>
          </p:cNvPr>
          <p:cNvCxnSpPr/>
          <p:nvPr/>
        </p:nvCxnSpPr>
        <p:spPr>
          <a:xfrm>
            <a:off x="6574297" y="432786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97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2" grpId="0"/>
      <p:bldP spid="13" grpId="0"/>
      <p:bldP spid="14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B11AA7-CD42-054B-ABD6-ADF0F1287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scriptlet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AA01FC-D0CC-0F40-A023-4281A10E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scriptlet</a:t>
            </a:r>
            <a:r>
              <a:rPr lang="en-US" dirty="0"/>
              <a:t> tag is used to </a:t>
            </a:r>
            <a:r>
              <a:rPr lang="en-US" dirty="0">
                <a:solidFill>
                  <a:schemeClr val="accent6"/>
                </a:solidFill>
              </a:rPr>
              <a:t>execute java source</a:t>
            </a:r>
            <a:r>
              <a:rPr lang="en-US" dirty="0"/>
              <a:t> code in JSP.</a:t>
            </a:r>
          </a:p>
          <a:p>
            <a:r>
              <a:rPr lang="en-US" dirty="0"/>
              <a:t>A </a:t>
            </a:r>
            <a:r>
              <a:rPr lang="en-US" dirty="0" err="1"/>
              <a:t>scriptlet</a:t>
            </a:r>
            <a:r>
              <a:rPr lang="en-US" dirty="0"/>
              <a:t> can contain </a:t>
            </a:r>
          </a:p>
          <a:p>
            <a:pPr lvl="1"/>
            <a:r>
              <a:rPr lang="en-US" dirty="0"/>
              <a:t>Any number of JAVA language statements </a:t>
            </a:r>
          </a:p>
          <a:p>
            <a:pPr lvl="1"/>
            <a:r>
              <a:rPr lang="en-US" dirty="0"/>
              <a:t>Variable  </a:t>
            </a:r>
          </a:p>
          <a:p>
            <a:pPr lvl="1"/>
            <a:r>
              <a:rPr lang="en-US" dirty="0"/>
              <a:t>Method declarations</a:t>
            </a:r>
          </a:p>
          <a:p>
            <a:pPr lvl="1"/>
            <a:r>
              <a:rPr lang="en-US" dirty="0"/>
              <a:t>Expressions that are valid in the page scripting language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2B2E7A-0BCC-E04B-B217-EA109C8947F5}"/>
              </a:ext>
            </a:extLst>
          </p:cNvPr>
          <p:cNvSpPr/>
          <p:nvPr/>
        </p:nvSpPr>
        <p:spPr>
          <a:xfrm>
            <a:off x="393772" y="3598241"/>
            <a:ext cx="918884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&lt;%   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// java source code 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%&gt; 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26A62697-09D8-CF49-89E7-99DB5451D3C0}"/>
              </a:ext>
            </a:extLst>
          </p:cNvPr>
          <p:cNvSpPr/>
          <p:nvPr/>
        </p:nvSpPr>
        <p:spPr>
          <a:xfrm>
            <a:off x="393772" y="3264408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3F5524B-15AA-CD40-86F2-4A710C7CEAC8}"/>
              </a:ext>
            </a:extLst>
          </p:cNvPr>
          <p:cNvSpPr/>
          <p:nvPr/>
        </p:nvSpPr>
        <p:spPr>
          <a:xfrm>
            <a:off x="393772" y="4654468"/>
            <a:ext cx="918884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&lt;% 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welcome to 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jsp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 %&gt; 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&lt;%   int a=10;    %&gt;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C127E2F8-8D8C-504A-A124-D7A530F08D17}"/>
              </a:ext>
            </a:extLst>
          </p:cNvPr>
          <p:cNvSpPr/>
          <p:nvPr/>
        </p:nvSpPr>
        <p:spPr>
          <a:xfrm>
            <a:off x="393772" y="4320635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Example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8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8A2AA3-4C97-4D48-A540-F0444C82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scriptlet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7739AC-1019-394F-BF9B-B641F0B50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written inside the </a:t>
            </a:r>
            <a:r>
              <a:rPr lang="en-US" dirty="0" err="1"/>
              <a:t>scriptlet</a:t>
            </a:r>
            <a:r>
              <a:rPr lang="en-US" dirty="0"/>
              <a:t> tag is </a:t>
            </a:r>
            <a:r>
              <a:rPr lang="en-US" dirty="0">
                <a:solidFill>
                  <a:schemeClr val="accent6"/>
                </a:solidFill>
              </a:rPr>
              <a:t>compiled as java code.</a:t>
            </a:r>
          </a:p>
          <a:p>
            <a:r>
              <a:rPr lang="en-US" dirty="0"/>
              <a:t>JSP code is translated to </a:t>
            </a:r>
            <a:r>
              <a:rPr lang="en-US" dirty="0">
                <a:solidFill>
                  <a:schemeClr val="accent6"/>
                </a:solidFill>
              </a:rPr>
              <a:t>Servlet code</a:t>
            </a:r>
            <a:r>
              <a:rPr lang="en-US" dirty="0"/>
              <a:t>, in which </a:t>
            </a:r>
            <a:r>
              <a:rPr lang="en-US" b="1" dirty="0"/>
              <a:t>_</a:t>
            </a:r>
            <a:r>
              <a:rPr lang="en-US" b="1" dirty="0" err="1"/>
              <a:t>jspService</a:t>
            </a:r>
            <a:r>
              <a:rPr lang="en-US" b="1" dirty="0"/>
              <a:t>()</a:t>
            </a:r>
            <a:r>
              <a:rPr lang="en-US" dirty="0"/>
              <a:t> method is executed which has </a:t>
            </a:r>
            <a:r>
              <a:rPr lang="en-US" dirty="0" err="1"/>
              <a:t>HttpServletRequest</a:t>
            </a:r>
            <a:r>
              <a:rPr lang="en-US" dirty="0"/>
              <a:t> and </a:t>
            </a:r>
            <a:r>
              <a:rPr lang="en-US" dirty="0" err="1"/>
              <a:t>HttpServletResponse</a:t>
            </a:r>
            <a:r>
              <a:rPr lang="en-US" dirty="0"/>
              <a:t> as argument. </a:t>
            </a:r>
          </a:p>
          <a:p>
            <a:r>
              <a:rPr lang="en-US" dirty="0"/>
              <a:t>JSP page can have any number of </a:t>
            </a:r>
            <a:r>
              <a:rPr lang="en-US" dirty="0" err="1"/>
              <a:t>scriptlets</a:t>
            </a:r>
            <a:r>
              <a:rPr lang="en-US" dirty="0"/>
              <a:t>, and each </a:t>
            </a:r>
            <a:r>
              <a:rPr lang="en-US" dirty="0" err="1"/>
              <a:t>scriptlets</a:t>
            </a:r>
            <a:r>
              <a:rPr lang="en-US" dirty="0"/>
              <a:t> are appended in _</a:t>
            </a:r>
            <a:r>
              <a:rPr lang="en-US" dirty="0" err="1"/>
              <a:t>jspService</a:t>
            </a:r>
            <a:r>
              <a:rPr lang="en-US" dirty="0"/>
              <a:t> ().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3C500BD-034D-3648-BE37-7F59A429F668}"/>
              </a:ext>
            </a:extLst>
          </p:cNvPr>
          <p:cNvSpPr/>
          <p:nvPr/>
        </p:nvSpPr>
        <p:spPr>
          <a:xfrm>
            <a:off x="943658" y="2948939"/>
            <a:ext cx="679528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 My First JSP  Page"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);%&gt;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52B019F-E550-C94D-8986-9B3B8D3FBD3E}"/>
              </a:ext>
            </a:extLst>
          </p:cNvPr>
          <p:cNvSpPr/>
          <p:nvPr/>
        </p:nvSpPr>
        <p:spPr>
          <a:xfrm>
            <a:off x="443666" y="2948939"/>
            <a:ext cx="49536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521F15A9-8F1F-9644-AD23-41E140C74EE8}"/>
              </a:ext>
            </a:extLst>
          </p:cNvPr>
          <p:cNvSpPr/>
          <p:nvPr/>
        </p:nvSpPr>
        <p:spPr>
          <a:xfrm>
            <a:off x="443665" y="2619755"/>
            <a:ext cx="212355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latin typeface="+mj-lt"/>
                <a:cs typeface="Courier New" panose="02070309020205020404" pitchFamily="49" charset="0"/>
              </a:rPr>
              <a:t>First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.jsp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5257B-C663-D246-A511-7621A26F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65" y="4577381"/>
            <a:ext cx="47148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1441C4-CBD0-0B47-88BC-4F5E29B8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FDAB39-328B-8F4C-A0AD-411571FB3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placed within </a:t>
            </a:r>
            <a:r>
              <a:rPr lang="en-US" b="1" dirty="0"/>
              <a:t>JSP expression tag</a:t>
            </a:r>
            <a:r>
              <a:rPr lang="en-US" dirty="0"/>
              <a:t> is </a:t>
            </a:r>
            <a:r>
              <a:rPr lang="en-US" i="1" dirty="0"/>
              <a:t>written to the </a:t>
            </a:r>
            <a:r>
              <a:rPr lang="en-US" i="1" dirty="0">
                <a:solidFill>
                  <a:schemeClr val="accent6"/>
                </a:solidFill>
              </a:rPr>
              <a:t>output stream </a:t>
            </a:r>
            <a:r>
              <a:rPr lang="en-US" i="1" dirty="0"/>
              <a:t>of the response</a:t>
            </a:r>
            <a:r>
              <a:rPr lang="en-US" dirty="0"/>
              <a:t>. </a:t>
            </a:r>
          </a:p>
          <a:p>
            <a:r>
              <a:rPr lang="en-US" dirty="0"/>
              <a:t>So you need not write </a:t>
            </a:r>
            <a:r>
              <a:rPr lang="en-US" dirty="0" err="1">
                <a:solidFill>
                  <a:schemeClr val="accent6"/>
                </a:solidFill>
              </a:rPr>
              <a:t>out.print</a:t>
            </a:r>
            <a:r>
              <a:rPr lang="en-US" dirty="0">
                <a:solidFill>
                  <a:schemeClr val="accent6"/>
                </a:solidFill>
              </a:rPr>
              <a:t>() </a:t>
            </a:r>
            <a:r>
              <a:rPr lang="en-US" dirty="0"/>
              <a:t>to write data. </a:t>
            </a:r>
          </a:p>
          <a:p>
            <a:r>
              <a:rPr lang="en-US" dirty="0"/>
              <a:t>It is mainly used to print the values of variable or method.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not end the statement with semicolon in case of expression tag.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E476A9C-D303-B447-869F-70C4EF1317A7}"/>
              </a:ext>
            </a:extLst>
          </p:cNvPr>
          <p:cNvSpPr/>
          <p:nvPr/>
        </p:nvSpPr>
        <p:spPr>
          <a:xfrm>
            <a:off x="482981" y="2717295"/>
            <a:ext cx="918884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&lt;%=statement %&gt; 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D955DF5C-A6AB-6342-8C66-9CE4D98F67B4}"/>
              </a:ext>
            </a:extLst>
          </p:cNvPr>
          <p:cNvSpPr/>
          <p:nvPr/>
        </p:nvSpPr>
        <p:spPr>
          <a:xfrm>
            <a:off x="482981" y="2383462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6B6D333-48CA-6A44-B2CF-383DEF884FF9}"/>
              </a:ext>
            </a:extLst>
          </p:cNvPr>
          <p:cNvSpPr/>
          <p:nvPr/>
        </p:nvSpPr>
        <p:spPr>
          <a:xfrm>
            <a:off x="482981" y="3633905"/>
            <a:ext cx="217100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&lt;%= (2*5) %&gt;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B71C000F-E434-A946-8936-C215A07575F6}"/>
              </a:ext>
            </a:extLst>
          </p:cNvPr>
          <p:cNvSpPr/>
          <p:nvPr/>
        </p:nvSpPr>
        <p:spPr>
          <a:xfrm>
            <a:off x="482981" y="3300072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Example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xmlns="" id="{D2CB7A3B-82D9-E244-8362-859B6DD3B2D3}"/>
              </a:ext>
            </a:extLst>
          </p:cNvPr>
          <p:cNvSpPr/>
          <p:nvPr/>
        </p:nvSpPr>
        <p:spPr>
          <a:xfrm>
            <a:off x="3724507" y="3703155"/>
            <a:ext cx="457200" cy="2308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CA161DC-9D40-1241-9623-7C7EDA03D409}"/>
              </a:ext>
            </a:extLst>
          </p:cNvPr>
          <p:cNvSpPr txBox="1"/>
          <p:nvPr/>
        </p:nvSpPr>
        <p:spPr>
          <a:xfrm>
            <a:off x="3191107" y="332215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turns out 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1E19202-2B65-8042-AD0F-D2C371324AD4}"/>
              </a:ext>
            </a:extLst>
          </p:cNvPr>
          <p:cNvSpPr/>
          <p:nvPr/>
        </p:nvSpPr>
        <p:spPr>
          <a:xfrm>
            <a:off x="5063401" y="3633905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((2*5));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xmlns="" id="{676C57E7-024D-644B-8F56-2D131142E08B}"/>
              </a:ext>
            </a:extLst>
          </p:cNvPr>
          <p:cNvSpPr/>
          <p:nvPr/>
        </p:nvSpPr>
        <p:spPr>
          <a:xfrm>
            <a:off x="390294" y="4400917"/>
            <a:ext cx="8296506" cy="6096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animBg="1"/>
      <p:bldP spid="9" grpId="0"/>
      <p:bldP spid="10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BFA532-D931-3248-B093-268172C3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C3D10C-7DBB-5B45-B63B-705FE6C0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JSP declaration tag</a:t>
            </a:r>
            <a:r>
              <a:rPr lang="en-US" dirty="0"/>
              <a:t> is used </a:t>
            </a:r>
            <a:r>
              <a:rPr lang="en-US" i="1" dirty="0"/>
              <a:t>to </a:t>
            </a:r>
            <a:r>
              <a:rPr lang="en-US" i="1" dirty="0">
                <a:solidFill>
                  <a:schemeClr val="accent6"/>
                </a:solidFill>
              </a:rPr>
              <a:t>declare variables and methods</a:t>
            </a:r>
          </a:p>
          <a:p>
            <a:r>
              <a:rPr lang="en-US" dirty="0"/>
              <a:t>The declaration of </a:t>
            </a:r>
            <a:r>
              <a:rPr lang="en-US" dirty="0" err="1"/>
              <a:t>jsp</a:t>
            </a:r>
            <a:r>
              <a:rPr lang="en-US" dirty="0"/>
              <a:t> declaration tag is </a:t>
            </a:r>
            <a:r>
              <a:rPr lang="en-US" dirty="0">
                <a:solidFill>
                  <a:schemeClr val="accent6"/>
                </a:solidFill>
              </a:rPr>
              <a:t>placed outside </a:t>
            </a:r>
            <a:r>
              <a:rPr lang="en-US" dirty="0"/>
              <a:t>the _</a:t>
            </a:r>
            <a:r>
              <a:rPr lang="en-US" dirty="0" err="1"/>
              <a:t>jspService</a:t>
            </a:r>
            <a:r>
              <a:rPr lang="en-US" dirty="0"/>
              <a:t>() method.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C7C112-B451-5549-8D3D-2F730FD944F8}"/>
              </a:ext>
            </a:extLst>
          </p:cNvPr>
          <p:cNvSpPr/>
          <p:nvPr/>
        </p:nvSpPr>
        <p:spPr>
          <a:xfrm>
            <a:off x="594493" y="2271246"/>
            <a:ext cx="918884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&lt;%!  variable or method declaration %&gt;  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CA8ED9D8-ACB7-0F45-9728-5ABB020C1EAD}"/>
              </a:ext>
            </a:extLst>
          </p:cNvPr>
          <p:cNvSpPr/>
          <p:nvPr/>
        </p:nvSpPr>
        <p:spPr>
          <a:xfrm>
            <a:off x="594493" y="1937413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F6D77A3-5A58-654D-969D-8E229051616F}"/>
              </a:ext>
            </a:extLst>
          </p:cNvPr>
          <p:cNvSpPr/>
          <p:nvPr/>
        </p:nvSpPr>
        <p:spPr>
          <a:xfrm>
            <a:off x="594493" y="3187856"/>
            <a:ext cx="507032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&lt;%!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 %&gt;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&lt;%!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%&gt;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&lt;%! Circle a =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Circle(2.0); %&gt;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3C9ACE76-1787-8D43-8358-F3F4FA987C99}"/>
              </a:ext>
            </a:extLst>
          </p:cNvPr>
          <p:cNvSpPr/>
          <p:nvPr/>
        </p:nvSpPr>
        <p:spPr>
          <a:xfrm>
            <a:off x="594493" y="2854023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Example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1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68BC74-6FF9-DC4F-B332-30FC20EA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ED713-124F-494C-AC81-2B7286FA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comments can be used for documentation.</a:t>
            </a:r>
          </a:p>
          <a:p>
            <a:r>
              <a:rPr lang="en-US" dirty="0"/>
              <a:t>This JSP comment tag tells the JSP container to ignore the comment part from compilation.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9D2880B-4FB4-5340-9DE1-7F6292A45961}"/>
              </a:ext>
            </a:extLst>
          </p:cNvPr>
          <p:cNvSpPr/>
          <p:nvPr/>
        </p:nvSpPr>
        <p:spPr>
          <a:xfrm>
            <a:off x="594493" y="2271246"/>
            <a:ext cx="328613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&lt;%-- comments --%&gt;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D54A01E8-8A47-9340-838E-5A4FCE2E5F72}"/>
              </a:ext>
            </a:extLst>
          </p:cNvPr>
          <p:cNvSpPr/>
          <p:nvPr/>
        </p:nvSpPr>
        <p:spPr>
          <a:xfrm>
            <a:off x="594493" y="1937413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EE69C142-C679-264E-90E6-80C243D05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77244"/>
              </p:ext>
            </p:extLst>
          </p:nvPr>
        </p:nvGraphicFramePr>
        <p:xfrm>
          <a:off x="594493" y="2927639"/>
          <a:ext cx="9188843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10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077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JSP comment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&lt;%--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jsp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comment  </a:t>
                      </a:r>
                      <a:r>
                        <a:rPr lang="en-US" sz="2000" kern="1200" dirty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--%&gt;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Java comment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/*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java comment </a:t>
                      </a:r>
                      <a:r>
                        <a:rPr lang="en-US" sz="2000" kern="1200" dirty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*/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or  </a:t>
                      </a:r>
                    </a:p>
                    <a:p>
                      <a:r>
                        <a:rPr lang="en-US" sz="2000" kern="1200" dirty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for single line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Html comment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&lt;!--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html comment  </a:t>
                      </a:r>
                      <a:r>
                        <a:rPr lang="en-US" sz="2000" kern="1200" dirty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--&gt;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65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941F0E-C87E-9743-B04F-4D99187F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Subject Overview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136CB4-DFC2-D141-B4C8-35D07730DFD8}"/>
              </a:ext>
            </a:extLst>
          </p:cNvPr>
          <p:cNvSpPr txBox="1"/>
          <p:nvPr/>
        </p:nvSpPr>
        <p:spPr>
          <a:xfrm>
            <a:off x="254620" y="4408448"/>
            <a:ext cx="83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Reference Book:</a:t>
            </a:r>
          </a:p>
          <a:p>
            <a:pPr algn="just"/>
            <a:r>
              <a:rPr lang="en-US" sz="2000" dirty="0"/>
              <a:t>Professional Java Server Programming by Subrahmanyam </a:t>
            </a:r>
            <a:r>
              <a:rPr lang="en-US" sz="2000" dirty="0" err="1"/>
              <a:t>Allamaraju</a:t>
            </a:r>
            <a:r>
              <a:rPr lang="en-US" sz="2000" dirty="0"/>
              <a:t>, Cedric </a:t>
            </a:r>
            <a:r>
              <a:rPr lang="en-US" sz="2000" dirty="0" err="1"/>
              <a:t>Buest</a:t>
            </a:r>
            <a:r>
              <a:rPr lang="en-US" sz="2000" dirty="0"/>
              <a:t> Wiley Publication 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xmlns="" id="{7D41E30D-DA42-2C4A-9391-8A521698FB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046510"/>
              </p:ext>
            </p:extLst>
          </p:nvPr>
        </p:nvGraphicFramePr>
        <p:xfrm>
          <a:off x="477644" y="1124210"/>
          <a:ext cx="6553200" cy="31739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6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5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Sr. No.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% </a:t>
                      </a:r>
                      <a:r>
                        <a:rPr lang="en-US" b="1" dirty="0" err="1"/>
                        <a:t>Weightage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 Java Networking 	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 JDBC Programming 	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 </a:t>
                      </a:r>
                      <a:r>
                        <a:rPr lang="en-US" sz="1800" kern="1200" baseline="0" dirty="0" err="1"/>
                        <a:t>Servlet</a:t>
                      </a:r>
                      <a:r>
                        <a:rPr lang="en-US" sz="1800" kern="1200" baseline="0" dirty="0"/>
                        <a:t> API and Overview 	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baseline="0" dirty="0"/>
                        <a:t> Java Server Pages</a:t>
                      </a:r>
                      <a:endParaRPr lang="en-US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/>
                        <a:t> Java Server Faces	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/>
                        <a:t> Hibernate 	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/>
                        <a:t> Java Web Frameworks: Spring MVC 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0ABA936-90C7-6B44-AAC4-0A6FD076D89C}"/>
              </a:ext>
            </a:extLst>
          </p:cNvPr>
          <p:cNvSpPr/>
          <p:nvPr/>
        </p:nvSpPr>
        <p:spPr>
          <a:xfrm>
            <a:off x="477644" y="2711193"/>
            <a:ext cx="6553200" cy="428744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49D4328-5509-2F49-9CF2-A3E8C4953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649" y="4916279"/>
            <a:ext cx="105262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1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028A2-E742-B644-9237-0196E27C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Elements: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419C4BB-F045-0849-84B9-E21412F8F991}"/>
              </a:ext>
            </a:extLst>
          </p:cNvPr>
          <p:cNvSpPr/>
          <p:nvPr/>
        </p:nvSpPr>
        <p:spPr>
          <a:xfrm>
            <a:off x="754087" y="1231651"/>
            <a:ext cx="9472744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&lt;%--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comment:JSP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Scipting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elements --%&gt;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&lt;%!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%&gt;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 %&gt;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Welcome to world of JSP!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&lt;%=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page has been accessed 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times"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B1FFA46-C659-C14E-8CFC-48DB8CDC6454}"/>
              </a:ext>
            </a:extLst>
          </p:cNvPr>
          <p:cNvSpPr/>
          <p:nvPr/>
        </p:nvSpPr>
        <p:spPr>
          <a:xfrm>
            <a:off x="254095" y="1231651"/>
            <a:ext cx="495360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435BC9FC-668B-DD4C-915C-67C1A6DC300F}"/>
              </a:ext>
            </a:extLst>
          </p:cNvPr>
          <p:cNvSpPr/>
          <p:nvPr/>
        </p:nvSpPr>
        <p:spPr>
          <a:xfrm>
            <a:off x="254094" y="902467"/>
            <a:ext cx="212355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latin typeface="+mj-lt"/>
                <a:cs typeface="Courier New" panose="02070309020205020404" pitchFamily="49" charset="0"/>
              </a:rPr>
              <a:t>ScriptingElements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.jsp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16EFBB4-F1F1-8243-BDCF-74F202B61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4" y="4739539"/>
            <a:ext cx="5419725" cy="15240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xmlns="" id="{4DB55E20-CB7E-9148-9BEC-0D9822060E6F}"/>
              </a:ext>
            </a:extLst>
          </p:cNvPr>
          <p:cNvSpPr/>
          <p:nvPr/>
        </p:nvSpPr>
        <p:spPr>
          <a:xfrm>
            <a:off x="749455" y="2137749"/>
            <a:ext cx="2514600" cy="38100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61D757E-66FF-B54D-99D4-35AA389DA77B}"/>
              </a:ext>
            </a:extLst>
          </p:cNvPr>
          <p:cNvSpPr txBox="1"/>
          <p:nvPr/>
        </p:nvSpPr>
        <p:spPr>
          <a:xfrm>
            <a:off x="3340255" y="2137749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declaration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C8C10D6-0340-B947-BC20-2B1622F52D68}"/>
              </a:ext>
            </a:extLst>
          </p:cNvPr>
          <p:cNvSpPr txBox="1"/>
          <p:nvPr/>
        </p:nvSpPr>
        <p:spPr>
          <a:xfrm>
            <a:off x="2534690" y="2498458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scriptlet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xmlns="" id="{B9ABB74F-BF06-FB49-9BFC-84769C941AD7}"/>
              </a:ext>
            </a:extLst>
          </p:cNvPr>
          <p:cNvSpPr/>
          <p:nvPr/>
        </p:nvSpPr>
        <p:spPr>
          <a:xfrm>
            <a:off x="749455" y="2482104"/>
            <a:ext cx="1762125" cy="38100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92D78B77-57CA-9744-8475-6F9D8F2ABFD5}"/>
              </a:ext>
            </a:extLst>
          </p:cNvPr>
          <p:cNvSpPr/>
          <p:nvPr/>
        </p:nvSpPr>
        <p:spPr>
          <a:xfrm>
            <a:off x="749455" y="3058309"/>
            <a:ext cx="8072438" cy="38100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E694243-EC93-184C-8BC1-FF324A32D2B1}"/>
              </a:ext>
            </a:extLst>
          </p:cNvPr>
          <p:cNvSpPr txBox="1"/>
          <p:nvPr/>
        </p:nvSpPr>
        <p:spPr>
          <a:xfrm>
            <a:off x="8821893" y="3028890"/>
            <a:ext cx="1404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97368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  <p:bldP spid="8" grpId="0" animBg="1"/>
      <p:bldP spid="9" grpId="0"/>
      <p:bldP spid="11" grpId="0"/>
      <p:bldP spid="12" grpId="0" animBg="1"/>
      <p:bldP spid="13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4526DE-9BF1-6548-99D4-8425A61C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xmlns="" id="{4A1EE3F8-21DD-3D47-8512-8D2CF526279B}"/>
              </a:ext>
            </a:extLst>
          </p:cNvPr>
          <p:cNvSpPr/>
          <p:nvPr/>
        </p:nvSpPr>
        <p:spPr>
          <a:xfrm>
            <a:off x="4641917" y="96327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xmlns="" id="{E0DE6F05-2080-BC4A-80B1-7E51693EDC12}"/>
              </a:ext>
            </a:extLst>
          </p:cNvPr>
          <p:cNvSpPr/>
          <p:nvPr/>
        </p:nvSpPr>
        <p:spPr>
          <a:xfrm>
            <a:off x="1529721" y="2302202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xmlns="" id="{370EE001-D031-214D-B9F6-AD82176E415C}"/>
              </a:ext>
            </a:extLst>
          </p:cNvPr>
          <p:cNvSpPr/>
          <p:nvPr/>
        </p:nvSpPr>
        <p:spPr>
          <a:xfrm>
            <a:off x="4108516" y="2298585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xmlns="" id="{917C4B61-4249-1D42-B467-470E4CE5CF7D}"/>
              </a:ext>
            </a:extLst>
          </p:cNvPr>
          <p:cNvSpPr/>
          <p:nvPr/>
        </p:nvSpPr>
        <p:spPr>
          <a:xfrm>
            <a:off x="7754111" y="2328363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xmlns="" id="{8C5FC314-F8B0-A143-81B6-E552F06E93A6}"/>
              </a:ext>
            </a:extLst>
          </p:cNvPr>
          <p:cNvCxnSpPr>
            <a:stCxn id="82" idx="2"/>
            <a:endCxn id="84" idx="0"/>
          </p:cNvCxnSpPr>
          <p:nvPr/>
        </p:nvCxnSpPr>
        <p:spPr>
          <a:xfrm rot="5400000">
            <a:off x="5231560" y="1897627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xmlns="" id="{70026EBC-7789-994E-AE37-B0117ED04746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 rot="5400000">
            <a:off x="3673653" y="343338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587F5930-8116-AA42-8DBC-8C4A90F21207}"/>
              </a:ext>
            </a:extLst>
          </p:cNvPr>
          <p:cNvCxnSpPr/>
          <p:nvPr/>
        </p:nvCxnSpPr>
        <p:spPr>
          <a:xfrm>
            <a:off x="1849244" y="2873702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3898AC68-59AA-E14A-9A4F-056D080A83C9}"/>
              </a:ext>
            </a:extLst>
          </p:cNvPr>
          <p:cNvSpPr txBox="1"/>
          <p:nvPr/>
        </p:nvSpPr>
        <p:spPr>
          <a:xfrm>
            <a:off x="2077844" y="2959338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617EA31-EB4C-6F42-BC5F-15E2D28DA842}"/>
              </a:ext>
            </a:extLst>
          </p:cNvPr>
          <p:cNvSpPr txBox="1"/>
          <p:nvPr/>
        </p:nvSpPr>
        <p:spPr>
          <a:xfrm>
            <a:off x="2048077" y="3349892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xmlns="" id="{A94B93DA-250E-5A42-9374-4043D3E3D133}"/>
              </a:ext>
            </a:extLst>
          </p:cNvPr>
          <p:cNvCxnSpPr/>
          <p:nvPr/>
        </p:nvCxnSpPr>
        <p:spPr>
          <a:xfrm>
            <a:off x="1849244" y="3178502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xmlns="" id="{BE0A894D-2BE1-4A4D-AF20-F695BFD1B6EE}"/>
              </a:ext>
            </a:extLst>
          </p:cNvPr>
          <p:cNvCxnSpPr/>
          <p:nvPr/>
        </p:nvCxnSpPr>
        <p:spPr>
          <a:xfrm>
            <a:off x="1849244" y="353095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xmlns="" id="{4A2115E7-64FD-AC4E-9F8B-C862EEF99807}"/>
              </a:ext>
            </a:extLst>
          </p:cNvPr>
          <p:cNvSpPr/>
          <p:nvPr/>
        </p:nvSpPr>
        <p:spPr>
          <a:xfrm>
            <a:off x="3651317" y="3574065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xmlns="" id="{6508B177-63EA-CD4C-9A04-8F22CFCF021D}"/>
              </a:ext>
            </a:extLst>
          </p:cNvPr>
          <p:cNvSpPr/>
          <p:nvPr/>
        </p:nvSpPr>
        <p:spPr>
          <a:xfrm>
            <a:off x="5887844" y="3574065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7FE8576F-8510-C14E-902E-1353A121E4AB}"/>
              </a:ext>
            </a:extLst>
          </p:cNvPr>
          <p:cNvCxnSpPr/>
          <p:nvPr/>
        </p:nvCxnSpPr>
        <p:spPr>
          <a:xfrm>
            <a:off x="3906644" y="3892967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A1EDE929-7CDD-FE41-B8B3-33D8E5F9464F}"/>
              </a:ext>
            </a:extLst>
          </p:cNvPr>
          <p:cNvCxnSpPr/>
          <p:nvPr/>
        </p:nvCxnSpPr>
        <p:spPr>
          <a:xfrm>
            <a:off x="3906644" y="419776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678A5FE0-2531-994F-8118-8BA719088D34}"/>
              </a:ext>
            </a:extLst>
          </p:cNvPr>
          <p:cNvCxnSpPr/>
          <p:nvPr/>
        </p:nvCxnSpPr>
        <p:spPr>
          <a:xfrm>
            <a:off x="3906644" y="4550222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2D83807A-A2DD-3F40-B6CB-A4F876E628B2}"/>
              </a:ext>
            </a:extLst>
          </p:cNvPr>
          <p:cNvCxnSpPr/>
          <p:nvPr/>
        </p:nvCxnSpPr>
        <p:spPr>
          <a:xfrm>
            <a:off x="3906644" y="495976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9075AED0-2C06-694C-8068-206CDDA1BF13}"/>
              </a:ext>
            </a:extLst>
          </p:cNvPr>
          <p:cNvSpPr txBox="1"/>
          <p:nvPr/>
        </p:nvSpPr>
        <p:spPr>
          <a:xfrm>
            <a:off x="4165478" y="3969735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D1385375-E4B4-9B43-B6C7-51E772F50905}"/>
              </a:ext>
            </a:extLst>
          </p:cNvPr>
          <p:cNvSpPr txBox="1"/>
          <p:nvPr/>
        </p:nvSpPr>
        <p:spPr>
          <a:xfrm>
            <a:off x="4145875" y="4350167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7901072E-D99E-6748-BF0C-99F9D6268725}"/>
              </a:ext>
            </a:extLst>
          </p:cNvPr>
          <p:cNvSpPr txBox="1"/>
          <p:nvPr/>
        </p:nvSpPr>
        <p:spPr>
          <a:xfrm>
            <a:off x="4145875" y="4764720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F54DADF1-35FA-B149-8988-8464BE2DE414}"/>
              </a:ext>
            </a:extLst>
          </p:cNvPr>
          <p:cNvCxnSpPr/>
          <p:nvPr/>
        </p:nvCxnSpPr>
        <p:spPr>
          <a:xfrm>
            <a:off x="3917275" y="535441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330575A5-0772-8649-9C92-10669B677805}"/>
              </a:ext>
            </a:extLst>
          </p:cNvPr>
          <p:cNvSpPr txBox="1"/>
          <p:nvPr/>
        </p:nvSpPr>
        <p:spPr>
          <a:xfrm>
            <a:off x="4135244" y="5154360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6ADCF227-F6BD-5C44-9E7D-4BACB8AB7B56}"/>
              </a:ext>
            </a:extLst>
          </p:cNvPr>
          <p:cNvCxnSpPr/>
          <p:nvPr/>
        </p:nvCxnSpPr>
        <p:spPr>
          <a:xfrm>
            <a:off x="6345044" y="3892967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F13717DF-3EEC-4E41-83FE-FEC481BAEB2D}"/>
              </a:ext>
            </a:extLst>
          </p:cNvPr>
          <p:cNvCxnSpPr/>
          <p:nvPr/>
        </p:nvCxnSpPr>
        <p:spPr>
          <a:xfrm>
            <a:off x="6345044" y="435016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AB0B8C93-544F-E34F-841A-55E91B5F630B}"/>
              </a:ext>
            </a:extLst>
          </p:cNvPr>
          <p:cNvSpPr txBox="1"/>
          <p:nvPr/>
        </p:nvSpPr>
        <p:spPr>
          <a:xfrm>
            <a:off x="6506788" y="4107465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A995042B-D7D1-0045-A261-0E8CE8D5EFB9}"/>
              </a:ext>
            </a:extLst>
          </p:cNvPr>
          <p:cNvCxnSpPr/>
          <p:nvPr/>
        </p:nvCxnSpPr>
        <p:spPr>
          <a:xfrm>
            <a:off x="8250044" y="2854712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1511E064-8E8E-7543-B151-F9B9B88BEE3F}"/>
              </a:ext>
            </a:extLst>
          </p:cNvPr>
          <p:cNvSpPr txBox="1"/>
          <p:nvPr/>
        </p:nvSpPr>
        <p:spPr>
          <a:xfrm>
            <a:off x="8491722" y="2926365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xmlns="" id="{D572F967-CCE7-754C-8F7F-5FB027D7E96F}"/>
              </a:ext>
            </a:extLst>
          </p:cNvPr>
          <p:cNvCxnSpPr/>
          <p:nvPr/>
        </p:nvCxnSpPr>
        <p:spPr>
          <a:xfrm>
            <a:off x="8263122" y="3145529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64692424-75D8-934F-A176-6BBA298FDAA5}"/>
              </a:ext>
            </a:extLst>
          </p:cNvPr>
          <p:cNvSpPr txBox="1"/>
          <p:nvPr/>
        </p:nvSpPr>
        <p:spPr>
          <a:xfrm>
            <a:off x="8463955" y="3292802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3D53FCFB-A335-AD41-A494-54A8E07B88C2}"/>
              </a:ext>
            </a:extLst>
          </p:cNvPr>
          <p:cNvCxnSpPr/>
          <p:nvPr/>
        </p:nvCxnSpPr>
        <p:spPr>
          <a:xfrm>
            <a:off x="8235355" y="351196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F8CB70A6-BB70-D640-B517-F9A50CFF47B1}"/>
              </a:ext>
            </a:extLst>
          </p:cNvPr>
          <p:cNvSpPr txBox="1"/>
          <p:nvPr/>
        </p:nvSpPr>
        <p:spPr>
          <a:xfrm>
            <a:off x="8475667" y="3616712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xmlns="" id="{C43DD9D4-E3CD-9B4E-A8ED-A88125A22FD3}"/>
              </a:ext>
            </a:extLst>
          </p:cNvPr>
          <p:cNvCxnSpPr/>
          <p:nvPr/>
        </p:nvCxnSpPr>
        <p:spPr>
          <a:xfrm>
            <a:off x="8247067" y="3883872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6AAA2043-4BB5-3148-AA07-5119F48C3B05}"/>
              </a:ext>
            </a:extLst>
          </p:cNvPr>
          <p:cNvSpPr txBox="1"/>
          <p:nvPr/>
        </p:nvSpPr>
        <p:spPr>
          <a:xfrm>
            <a:off x="8491722" y="3997712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xmlns="" id="{D37FDBDE-FC32-824F-94B6-7D29A7439877}"/>
              </a:ext>
            </a:extLst>
          </p:cNvPr>
          <p:cNvCxnSpPr/>
          <p:nvPr/>
        </p:nvCxnSpPr>
        <p:spPr>
          <a:xfrm>
            <a:off x="8263122" y="4284658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xmlns="" id="{A7BAFAEE-947F-3542-88BE-4D14E6AA43F4}"/>
              </a:ext>
            </a:extLst>
          </p:cNvPr>
          <p:cNvCxnSpPr>
            <a:stCxn id="84" idx="2"/>
            <a:endCxn id="93" idx="0"/>
          </p:cNvCxnSpPr>
          <p:nvPr/>
        </p:nvCxnSpPr>
        <p:spPr>
          <a:xfrm rot="5400000">
            <a:off x="4696659" y="2638208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xmlns="" id="{EF121B8F-C527-744C-BD19-DF888855085D}"/>
              </a:ext>
            </a:extLst>
          </p:cNvPr>
          <p:cNvCxnSpPr>
            <a:stCxn id="84" idx="2"/>
            <a:endCxn id="94" idx="0"/>
          </p:cNvCxnSpPr>
          <p:nvPr/>
        </p:nvCxnSpPr>
        <p:spPr>
          <a:xfrm rot="16200000" flipH="1">
            <a:off x="5808240" y="2656261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xmlns="" id="{CA1036E3-88C2-C249-808E-49C6324ED489}"/>
              </a:ext>
            </a:extLst>
          </p:cNvPr>
          <p:cNvCxnSpPr>
            <a:stCxn id="82" idx="2"/>
            <a:endCxn id="85" idx="0"/>
          </p:cNvCxnSpPr>
          <p:nvPr/>
        </p:nvCxnSpPr>
        <p:spPr>
          <a:xfrm rot="16200000" flipH="1">
            <a:off x="6772768" y="356419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xmlns="" id="{C6FDB938-74E2-4D45-9369-959EAE8BBF94}"/>
              </a:ext>
            </a:extLst>
          </p:cNvPr>
          <p:cNvSpPr/>
          <p:nvPr/>
        </p:nvSpPr>
        <p:spPr>
          <a:xfrm>
            <a:off x="1529721" y="2298584"/>
            <a:ext cx="1981200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xmlns="" id="{E84A5462-436D-9E4D-93D5-D00C0EC8EB6A}"/>
              </a:ext>
            </a:extLst>
          </p:cNvPr>
          <p:cNvSpPr/>
          <p:nvPr/>
        </p:nvSpPr>
        <p:spPr>
          <a:xfrm flipV="1">
            <a:off x="2009315" y="3006991"/>
            <a:ext cx="944489" cy="308418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3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A6A219-8C7E-FB4F-BE4D-6A74525A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B83D22-8CEA-1244-AC01-3EDB50868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page directive defines </a:t>
            </a:r>
            <a:r>
              <a:rPr lang="en-US" dirty="0">
                <a:solidFill>
                  <a:schemeClr val="accent6"/>
                </a:solidFill>
              </a:rPr>
              <a:t>attributes</a:t>
            </a:r>
            <a:r>
              <a:rPr lang="en-US" dirty="0"/>
              <a:t> that apply to an entire JSP page.</a:t>
            </a:r>
          </a:p>
          <a:p>
            <a:r>
              <a:rPr lang="en-US" dirty="0"/>
              <a:t>You may code page directives anywhere in your JSP page. </a:t>
            </a:r>
          </a:p>
          <a:p>
            <a:r>
              <a:rPr lang="en-US" dirty="0"/>
              <a:t>By </a:t>
            </a:r>
            <a:r>
              <a:rPr lang="en-US" dirty="0">
                <a:solidFill>
                  <a:schemeClr val="accent6"/>
                </a:solidFill>
              </a:rPr>
              <a:t>convention</a:t>
            </a:r>
            <a:r>
              <a:rPr lang="en-US" dirty="0"/>
              <a:t>, page directives are coded at the </a:t>
            </a:r>
            <a:r>
              <a:rPr lang="en-US" dirty="0">
                <a:solidFill>
                  <a:schemeClr val="accent6"/>
                </a:solidFill>
              </a:rPr>
              <a:t>top</a:t>
            </a:r>
            <a:r>
              <a:rPr lang="en-US" dirty="0"/>
              <a:t> of the JSP page.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0A9AEE2-D5B8-7942-A742-851BCA377A94}"/>
              </a:ext>
            </a:extLst>
          </p:cNvPr>
          <p:cNvSpPr/>
          <p:nvPr/>
        </p:nvSpPr>
        <p:spPr>
          <a:xfrm>
            <a:off x="549888" y="2828807"/>
            <a:ext cx="944160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&lt;%@page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 attribute="value" 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 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92753FD8-2BF9-3641-88D7-CA7C486582CC}"/>
              </a:ext>
            </a:extLst>
          </p:cNvPr>
          <p:cNvSpPr/>
          <p:nvPr/>
        </p:nvSpPr>
        <p:spPr>
          <a:xfrm>
            <a:off x="549888" y="2494974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621AFF2-F525-3E4D-8002-8B3C79304E96}"/>
              </a:ext>
            </a:extLst>
          </p:cNvPr>
          <p:cNvSpPr/>
          <p:nvPr/>
        </p:nvSpPr>
        <p:spPr>
          <a:xfrm>
            <a:off x="549888" y="3745417"/>
            <a:ext cx="944160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&lt;%@page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java.util.Date,java.util.List,java.io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&lt;%@page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"text/html; charset=US-ASCII"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B0674B0A-CF40-6D4A-BCCE-EC4495FC3B76}"/>
              </a:ext>
            </a:extLst>
          </p:cNvPr>
          <p:cNvSpPr/>
          <p:nvPr/>
        </p:nvSpPr>
        <p:spPr>
          <a:xfrm>
            <a:off x="549888" y="3411584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Example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2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29306E-1C81-4F4B-905C-39AFF882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JSP page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921A84-9AE0-2842-AA44-B16674F0E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888" indent="-457200"/>
            <a:r>
              <a:rPr lang="en-US" dirty="0"/>
              <a:t>import</a:t>
            </a:r>
          </a:p>
          <a:p>
            <a:pPr marL="369888" indent="-457200"/>
            <a:r>
              <a:rPr lang="en-US" dirty="0" err="1"/>
              <a:t>contentType</a:t>
            </a:r>
            <a:endParaRPr lang="en-US" dirty="0"/>
          </a:p>
          <a:p>
            <a:pPr marL="369888" indent="-457200"/>
            <a:r>
              <a:rPr lang="en-US" dirty="0"/>
              <a:t>extends</a:t>
            </a:r>
          </a:p>
          <a:p>
            <a:pPr marL="369888" indent="-457200"/>
            <a:r>
              <a:rPr lang="en-US" dirty="0"/>
              <a:t>Info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xmlns="" id="{45DA883A-5A23-994D-8556-253541C6A591}"/>
              </a:ext>
            </a:extLst>
          </p:cNvPr>
          <p:cNvSpPr/>
          <p:nvPr/>
        </p:nvSpPr>
        <p:spPr>
          <a:xfrm>
            <a:off x="4902819" y="914400"/>
            <a:ext cx="4809699" cy="1441428"/>
          </a:xfrm>
          <a:prstGeom prst="wedgeRoundRectCallout">
            <a:avLst>
              <a:gd name="adj1" fmla="val -119466"/>
              <a:gd name="adj2" fmla="val -39354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Used to import class, interface or all the members of a package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 page 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import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java.util.Date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" %&gt;  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Today is: &lt;%= 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 Date() %&gt;  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xmlns="" id="{9B0C5298-30A3-8C48-AFDA-CE5832F09C04}"/>
              </a:ext>
            </a:extLst>
          </p:cNvPr>
          <p:cNvSpPr/>
          <p:nvPr/>
        </p:nvSpPr>
        <p:spPr>
          <a:xfrm>
            <a:off x="4216631" y="2011973"/>
            <a:ext cx="5484126" cy="1441428"/>
          </a:xfrm>
          <a:prstGeom prst="wedgeRoundRectCallout">
            <a:avLst>
              <a:gd name="adj1" fmla="val -87289"/>
              <a:gd name="adj2" fmla="val -80645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contentType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attribute defines the MIME type of the HTTP response. The default value is "text/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html;charset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=ISO-8859-1".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 page 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contentType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=application/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msword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 %&gt; 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xmlns="" id="{5B456CEB-79FC-2A47-9CCC-BBD30A291513}"/>
              </a:ext>
            </a:extLst>
          </p:cNvPr>
          <p:cNvSpPr/>
          <p:nvPr/>
        </p:nvSpPr>
        <p:spPr>
          <a:xfrm>
            <a:off x="4198434" y="3429000"/>
            <a:ext cx="5696803" cy="1273338"/>
          </a:xfrm>
          <a:prstGeom prst="wedgeRoundRectCallout">
            <a:avLst>
              <a:gd name="adj1" fmla="val -95223"/>
              <a:gd name="adj2" fmla="val -163629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extends attribute defines the parent class that will be inherited by the generated servlet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 page 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extends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javax.servlet.HttpServlet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" %&gt;  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xmlns="" id="{FCB99673-8A74-EE40-9452-B26B0C469239}"/>
              </a:ext>
            </a:extLst>
          </p:cNvPr>
          <p:cNvSpPr/>
          <p:nvPr/>
        </p:nvSpPr>
        <p:spPr>
          <a:xfrm>
            <a:off x="4198433" y="4065669"/>
            <a:ext cx="5696803" cy="1273338"/>
          </a:xfrm>
          <a:prstGeom prst="wedgeRoundRectCallout">
            <a:avLst>
              <a:gd name="adj1" fmla="val -102775"/>
              <a:gd name="adj2" fmla="val -178349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This attribute simply sets the information of the JSP page which is retrieved later by using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getServletInfo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() 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 page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info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=“Authored by :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AuthorName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" %&gt;</a:t>
            </a:r>
          </a:p>
        </p:txBody>
      </p:sp>
    </p:spTree>
    <p:extLst>
      <p:ext uri="{BB962C8B-B14F-4D97-AF65-F5344CB8AC3E}">
        <p14:creationId xmlns:p14="http://schemas.microsoft.com/office/powerpoint/2010/main" val="377890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74DBFD-9FD1-6049-881D-1C5017FF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0F4BF5-A84A-FE47-883C-86CE9951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</a:t>
            </a:r>
          </a:p>
          <a:p>
            <a:r>
              <a:rPr lang="en-US" dirty="0"/>
              <a:t>language</a:t>
            </a:r>
          </a:p>
          <a:p>
            <a:r>
              <a:rPr lang="en-US" dirty="0" err="1"/>
              <a:t>isELIgnored</a:t>
            </a:r>
            <a:endParaRPr lang="en-US" dirty="0"/>
          </a:p>
          <a:p>
            <a:r>
              <a:rPr lang="en-US" dirty="0" err="1"/>
              <a:t>autoFlush</a:t>
            </a:r>
            <a:endParaRPr lang="en-US" dirty="0"/>
          </a:p>
          <a:p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xmlns="" id="{C8331BBA-91AC-1147-86B7-EC11D0C3EB18}"/>
              </a:ext>
            </a:extLst>
          </p:cNvPr>
          <p:cNvSpPr/>
          <p:nvPr/>
        </p:nvSpPr>
        <p:spPr>
          <a:xfrm>
            <a:off x="3429001" y="914400"/>
            <a:ext cx="5647898" cy="1441428"/>
          </a:xfrm>
          <a:prstGeom prst="wedgeRoundRectCallout">
            <a:avLst>
              <a:gd name="adj1" fmla="val -88603"/>
              <a:gd name="adj2" fmla="val -40355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buffer attribute sets the buffer size in kb to handle output generated by the JSP page.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default size of the buffer is 8Kb.  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 page 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buffer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="16kb" %&gt; 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xmlns="" id="{32E598D3-A2B3-F141-89A4-86F1EF6241BE}"/>
              </a:ext>
            </a:extLst>
          </p:cNvPr>
          <p:cNvSpPr/>
          <p:nvPr/>
        </p:nvSpPr>
        <p:spPr>
          <a:xfrm>
            <a:off x="3402843" y="2372888"/>
            <a:ext cx="5647898" cy="1441428"/>
          </a:xfrm>
          <a:prstGeom prst="wedgeRoundRectCallout">
            <a:avLst>
              <a:gd name="adj1" fmla="val -81407"/>
              <a:gd name="adj2" fmla="val -108942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language attribute specifies the scripting language used in the JSP page. The default value is "java".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 page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language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="java" %&gt;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xmlns="" id="{6EDE59FD-FD70-0E48-B86F-D9B6F64E121B}"/>
              </a:ext>
            </a:extLst>
          </p:cNvPr>
          <p:cNvSpPr/>
          <p:nvPr/>
        </p:nvSpPr>
        <p:spPr>
          <a:xfrm>
            <a:off x="3429001" y="3814316"/>
            <a:ext cx="5647898" cy="1382288"/>
          </a:xfrm>
          <a:prstGeom prst="wedgeRoundRectCallout">
            <a:avLst>
              <a:gd name="adj1" fmla="val -76728"/>
              <a:gd name="adj2" fmla="val -180417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We can ignore the Expression Language (EL) in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jsp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by the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isELIgnored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attribute. By default its value is false i.e. EL is enabled by default.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 page 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isELIgnored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="true" %&gt;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//Now EL will be ignored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xmlns="" id="{8343DD5E-4A6E-AB47-BEC4-27A2DC1AB3C2}"/>
              </a:ext>
            </a:extLst>
          </p:cNvPr>
          <p:cNvSpPr/>
          <p:nvPr/>
        </p:nvSpPr>
        <p:spPr>
          <a:xfrm>
            <a:off x="3402843" y="5069458"/>
            <a:ext cx="5647898" cy="1382288"/>
          </a:xfrm>
          <a:prstGeom prst="wedgeRoundRectCallout">
            <a:avLst>
              <a:gd name="adj1" fmla="val -79604"/>
              <a:gd name="adj2" fmla="val -236430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 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autoFlush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 attribute specifies whether buffered output should be flushed automatically when the buffer is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filled.Bydefault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it is true.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 page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autoFlush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="true" %&gt;</a:t>
            </a:r>
          </a:p>
        </p:txBody>
      </p:sp>
    </p:spTree>
    <p:extLst>
      <p:ext uri="{BB962C8B-B14F-4D97-AF65-F5344CB8AC3E}">
        <p14:creationId xmlns:p14="http://schemas.microsoft.com/office/powerpoint/2010/main" val="39059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8D566E-4117-7E4B-A9A3-53BCBE8C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82CF2F-F535-1446-B924-D5A2CAE7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isThreadSafe</a:t>
            </a:r>
            <a:endParaRPr lang="en-US" dirty="0"/>
          </a:p>
          <a:p>
            <a:r>
              <a:rPr lang="en-US" dirty="0"/>
              <a:t>session</a:t>
            </a:r>
          </a:p>
          <a:p>
            <a:r>
              <a:rPr lang="en-US" dirty="0" err="1"/>
              <a:t>pageEncoding</a:t>
            </a:r>
            <a:endParaRPr lang="en-US" dirty="0"/>
          </a:p>
          <a:p>
            <a:r>
              <a:rPr lang="en-US" dirty="0" err="1"/>
              <a:t>errorPage</a:t>
            </a:r>
            <a:endParaRPr lang="en-US" dirty="0"/>
          </a:p>
          <a:p>
            <a:r>
              <a:rPr lang="en-US" dirty="0" err="1"/>
              <a:t>isErrorPage</a:t>
            </a:r>
            <a:endParaRPr lang="en-US" dirty="0"/>
          </a:p>
          <a:p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xmlns="" id="{FD17C57B-9584-404D-9B69-D2C38580874C}"/>
              </a:ext>
            </a:extLst>
          </p:cNvPr>
          <p:cNvSpPr/>
          <p:nvPr/>
        </p:nvSpPr>
        <p:spPr>
          <a:xfrm>
            <a:off x="2819400" y="942833"/>
            <a:ext cx="6324600" cy="1495567"/>
          </a:xfrm>
          <a:prstGeom prst="wedgeRoundRectCallout">
            <a:avLst>
              <a:gd name="adj1" fmla="val -61040"/>
              <a:gd name="adj2" fmla="val -41868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This option marks a page as being thread-safe. By default, all JSPs are considered thread-safe(true). If you set the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isThreadSafe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= false, the JSP engine makes sure that only one thread at a time is executing your JSP.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 page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isThreadSafe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="false"  %&gt;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xmlns="" id="{E1BF9107-4D8E-5C47-B9B2-AD0E3C0676BC}"/>
              </a:ext>
            </a:extLst>
          </p:cNvPr>
          <p:cNvSpPr/>
          <p:nvPr/>
        </p:nvSpPr>
        <p:spPr>
          <a:xfrm>
            <a:off x="2743200" y="2420669"/>
            <a:ext cx="6400800" cy="1084531"/>
          </a:xfrm>
          <a:prstGeom prst="wedgeRoundRectCallout">
            <a:avLst>
              <a:gd name="adj1" fmla="val -69403"/>
              <a:gd name="adj2" fmla="val -132038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session attribute indicates whether or not the JSP page uses HTTP sessions. 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 page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session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="true" %&gt;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Bydefault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it is true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xmlns="" id="{97E65F6E-81A6-8146-B05B-70937794B046}"/>
              </a:ext>
            </a:extLst>
          </p:cNvPr>
          <p:cNvSpPr/>
          <p:nvPr/>
        </p:nvSpPr>
        <p:spPr>
          <a:xfrm>
            <a:off x="2756848" y="3494747"/>
            <a:ext cx="6400800" cy="1084531"/>
          </a:xfrm>
          <a:prstGeom prst="wedgeRoundRectCallout">
            <a:avLst>
              <a:gd name="adj1" fmla="val -59207"/>
              <a:gd name="adj2" fmla="val -184078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 can set response encoding type with this page directive attribute, its default value is “ISO-8859-1”.</a:t>
            </a:r>
          </a:p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&lt;%@ page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pageEncoding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="US-ASCII" %&gt;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xmlns="" id="{76697C2E-2E99-1348-A1CC-4F2CEF1A7C95}"/>
              </a:ext>
            </a:extLst>
          </p:cNvPr>
          <p:cNvSpPr/>
          <p:nvPr/>
        </p:nvSpPr>
        <p:spPr>
          <a:xfrm>
            <a:off x="2743200" y="4568824"/>
            <a:ext cx="6400800" cy="917576"/>
          </a:xfrm>
          <a:prstGeom prst="wedgeRoundRectCallout">
            <a:avLst>
              <a:gd name="adj1" fmla="val -64877"/>
              <a:gd name="adj2" fmla="val -282686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 is used to define the error page, if exception occurs in the current page, it will be redirected to the error page.</a:t>
            </a:r>
          </a:p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&lt;%@ page 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errorPage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myerrorpage.jsp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 %&gt;  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xmlns="" id="{16CF9D23-96B8-9F41-AAE7-21AD56F095C5}"/>
              </a:ext>
            </a:extLst>
          </p:cNvPr>
          <p:cNvSpPr/>
          <p:nvPr/>
        </p:nvSpPr>
        <p:spPr>
          <a:xfrm>
            <a:off x="2781300" y="5486400"/>
            <a:ext cx="6400800" cy="917576"/>
          </a:xfrm>
          <a:prstGeom prst="wedgeRoundRectCallout">
            <a:avLst>
              <a:gd name="adj1" fmla="val -64980"/>
              <a:gd name="adj2" fmla="val -320360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isErrorPage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attribute is used to declare that the current page is the error page. </a:t>
            </a:r>
          </a:p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&lt;%@ page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isErrorPage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="true" %&gt;</a:t>
            </a:r>
          </a:p>
        </p:txBody>
      </p:sp>
    </p:spTree>
    <p:extLst>
      <p:ext uri="{BB962C8B-B14F-4D97-AF65-F5344CB8AC3E}">
        <p14:creationId xmlns:p14="http://schemas.microsoft.com/office/powerpoint/2010/main" val="406055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4526DE-9BF1-6548-99D4-8425A61C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xmlns="" id="{4A1EE3F8-21DD-3D47-8512-8D2CF526279B}"/>
              </a:ext>
            </a:extLst>
          </p:cNvPr>
          <p:cNvSpPr/>
          <p:nvPr/>
        </p:nvSpPr>
        <p:spPr>
          <a:xfrm>
            <a:off x="4641917" y="96327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xmlns="" id="{E0DE6F05-2080-BC4A-80B1-7E51693EDC12}"/>
              </a:ext>
            </a:extLst>
          </p:cNvPr>
          <p:cNvSpPr/>
          <p:nvPr/>
        </p:nvSpPr>
        <p:spPr>
          <a:xfrm>
            <a:off x="1529721" y="2302202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xmlns="" id="{370EE001-D031-214D-B9F6-AD82176E415C}"/>
              </a:ext>
            </a:extLst>
          </p:cNvPr>
          <p:cNvSpPr/>
          <p:nvPr/>
        </p:nvSpPr>
        <p:spPr>
          <a:xfrm>
            <a:off x="4108516" y="2298585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xmlns="" id="{917C4B61-4249-1D42-B467-470E4CE5CF7D}"/>
              </a:ext>
            </a:extLst>
          </p:cNvPr>
          <p:cNvSpPr/>
          <p:nvPr/>
        </p:nvSpPr>
        <p:spPr>
          <a:xfrm>
            <a:off x="7754111" y="2328363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xmlns="" id="{8C5FC314-F8B0-A143-81B6-E552F06E93A6}"/>
              </a:ext>
            </a:extLst>
          </p:cNvPr>
          <p:cNvCxnSpPr>
            <a:stCxn id="82" idx="2"/>
            <a:endCxn id="84" idx="0"/>
          </p:cNvCxnSpPr>
          <p:nvPr/>
        </p:nvCxnSpPr>
        <p:spPr>
          <a:xfrm rot="5400000">
            <a:off x="5231560" y="1897627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xmlns="" id="{70026EBC-7789-994E-AE37-B0117ED04746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 rot="5400000">
            <a:off x="3673653" y="343338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587F5930-8116-AA42-8DBC-8C4A90F21207}"/>
              </a:ext>
            </a:extLst>
          </p:cNvPr>
          <p:cNvCxnSpPr/>
          <p:nvPr/>
        </p:nvCxnSpPr>
        <p:spPr>
          <a:xfrm>
            <a:off x="1849244" y="2873702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3898AC68-59AA-E14A-9A4F-056D080A83C9}"/>
              </a:ext>
            </a:extLst>
          </p:cNvPr>
          <p:cNvSpPr txBox="1"/>
          <p:nvPr/>
        </p:nvSpPr>
        <p:spPr>
          <a:xfrm>
            <a:off x="2077844" y="2959338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617EA31-EB4C-6F42-BC5F-15E2D28DA842}"/>
              </a:ext>
            </a:extLst>
          </p:cNvPr>
          <p:cNvSpPr txBox="1"/>
          <p:nvPr/>
        </p:nvSpPr>
        <p:spPr>
          <a:xfrm>
            <a:off x="2048077" y="3349892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xmlns="" id="{A94B93DA-250E-5A42-9374-4043D3E3D133}"/>
              </a:ext>
            </a:extLst>
          </p:cNvPr>
          <p:cNvCxnSpPr/>
          <p:nvPr/>
        </p:nvCxnSpPr>
        <p:spPr>
          <a:xfrm>
            <a:off x="1849244" y="3178502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xmlns="" id="{BE0A894D-2BE1-4A4D-AF20-F695BFD1B6EE}"/>
              </a:ext>
            </a:extLst>
          </p:cNvPr>
          <p:cNvCxnSpPr/>
          <p:nvPr/>
        </p:nvCxnSpPr>
        <p:spPr>
          <a:xfrm>
            <a:off x="1849244" y="353095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xmlns="" id="{4A2115E7-64FD-AC4E-9F8B-C862EEF99807}"/>
              </a:ext>
            </a:extLst>
          </p:cNvPr>
          <p:cNvSpPr/>
          <p:nvPr/>
        </p:nvSpPr>
        <p:spPr>
          <a:xfrm>
            <a:off x="3651317" y="3574065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xmlns="" id="{6508B177-63EA-CD4C-9A04-8F22CFCF021D}"/>
              </a:ext>
            </a:extLst>
          </p:cNvPr>
          <p:cNvSpPr/>
          <p:nvPr/>
        </p:nvSpPr>
        <p:spPr>
          <a:xfrm>
            <a:off x="5887844" y="3574065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7FE8576F-8510-C14E-902E-1353A121E4AB}"/>
              </a:ext>
            </a:extLst>
          </p:cNvPr>
          <p:cNvCxnSpPr/>
          <p:nvPr/>
        </p:nvCxnSpPr>
        <p:spPr>
          <a:xfrm>
            <a:off x="3906644" y="3892967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A1EDE929-7CDD-FE41-B8B3-33D8E5F9464F}"/>
              </a:ext>
            </a:extLst>
          </p:cNvPr>
          <p:cNvCxnSpPr/>
          <p:nvPr/>
        </p:nvCxnSpPr>
        <p:spPr>
          <a:xfrm>
            <a:off x="3906644" y="419776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678A5FE0-2531-994F-8118-8BA719088D34}"/>
              </a:ext>
            </a:extLst>
          </p:cNvPr>
          <p:cNvCxnSpPr/>
          <p:nvPr/>
        </p:nvCxnSpPr>
        <p:spPr>
          <a:xfrm>
            <a:off x="3906644" y="4550222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2D83807A-A2DD-3F40-B6CB-A4F876E628B2}"/>
              </a:ext>
            </a:extLst>
          </p:cNvPr>
          <p:cNvCxnSpPr/>
          <p:nvPr/>
        </p:nvCxnSpPr>
        <p:spPr>
          <a:xfrm>
            <a:off x="3906644" y="495976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9075AED0-2C06-694C-8068-206CDDA1BF13}"/>
              </a:ext>
            </a:extLst>
          </p:cNvPr>
          <p:cNvSpPr txBox="1"/>
          <p:nvPr/>
        </p:nvSpPr>
        <p:spPr>
          <a:xfrm>
            <a:off x="4165478" y="3969735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D1385375-E4B4-9B43-B6C7-51E772F50905}"/>
              </a:ext>
            </a:extLst>
          </p:cNvPr>
          <p:cNvSpPr txBox="1"/>
          <p:nvPr/>
        </p:nvSpPr>
        <p:spPr>
          <a:xfrm>
            <a:off x="4145875" y="4350167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7901072E-D99E-6748-BF0C-99F9D6268725}"/>
              </a:ext>
            </a:extLst>
          </p:cNvPr>
          <p:cNvSpPr txBox="1"/>
          <p:nvPr/>
        </p:nvSpPr>
        <p:spPr>
          <a:xfrm>
            <a:off x="4145875" y="4764720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F54DADF1-35FA-B149-8988-8464BE2DE414}"/>
              </a:ext>
            </a:extLst>
          </p:cNvPr>
          <p:cNvCxnSpPr/>
          <p:nvPr/>
        </p:nvCxnSpPr>
        <p:spPr>
          <a:xfrm>
            <a:off x="3917275" y="535441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330575A5-0772-8649-9C92-10669B677805}"/>
              </a:ext>
            </a:extLst>
          </p:cNvPr>
          <p:cNvSpPr txBox="1"/>
          <p:nvPr/>
        </p:nvSpPr>
        <p:spPr>
          <a:xfrm>
            <a:off x="4135244" y="5154360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6ADCF227-F6BD-5C44-9E7D-4BACB8AB7B56}"/>
              </a:ext>
            </a:extLst>
          </p:cNvPr>
          <p:cNvCxnSpPr/>
          <p:nvPr/>
        </p:nvCxnSpPr>
        <p:spPr>
          <a:xfrm>
            <a:off x="6345044" y="3892967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F13717DF-3EEC-4E41-83FE-FEC481BAEB2D}"/>
              </a:ext>
            </a:extLst>
          </p:cNvPr>
          <p:cNvCxnSpPr/>
          <p:nvPr/>
        </p:nvCxnSpPr>
        <p:spPr>
          <a:xfrm>
            <a:off x="6345044" y="435016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AB0B8C93-544F-E34F-841A-55E91B5F630B}"/>
              </a:ext>
            </a:extLst>
          </p:cNvPr>
          <p:cNvSpPr txBox="1"/>
          <p:nvPr/>
        </p:nvSpPr>
        <p:spPr>
          <a:xfrm>
            <a:off x="6506788" y="4107465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A995042B-D7D1-0045-A261-0E8CE8D5EFB9}"/>
              </a:ext>
            </a:extLst>
          </p:cNvPr>
          <p:cNvCxnSpPr/>
          <p:nvPr/>
        </p:nvCxnSpPr>
        <p:spPr>
          <a:xfrm>
            <a:off x="8250044" y="2854712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1511E064-8E8E-7543-B151-F9B9B88BEE3F}"/>
              </a:ext>
            </a:extLst>
          </p:cNvPr>
          <p:cNvSpPr txBox="1"/>
          <p:nvPr/>
        </p:nvSpPr>
        <p:spPr>
          <a:xfrm>
            <a:off x="8491722" y="2926365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xmlns="" id="{D572F967-CCE7-754C-8F7F-5FB027D7E96F}"/>
              </a:ext>
            </a:extLst>
          </p:cNvPr>
          <p:cNvCxnSpPr/>
          <p:nvPr/>
        </p:nvCxnSpPr>
        <p:spPr>
          <a:xfrm>
            <a:off x="8263122" y="3145529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64692424-75D8-934F-A176-6BBA298FDAA5}"/>
              </a:ext>
            </a:extLst>
          </p:cNvPr>
          <p:cNvSpPr txBox="1"/>
          <p:nvPr/>
        </p:nvSpPr>
        <p:spPr>
          <a:xfrm>
            <a:off x="8463955" y="3292802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3D53FCFB-A335-AD41-A494-54A8E07B88C2}"/>
              </a:ext>
            </a:extLst>
          </p:cNvPr>
          <p:cNvCxnSpPr/>
          <p:nvPr/>
        </p:nvCxnSpPr>
        <p:spPr>
          <a:xfrm>
            <a:off x="8235355" y="351196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F8CB70A6-BB70-D640-B517-F9A50CFF47B1}"/>
              </a:ext>
            </a:extLst>
          </p:cNvPr>
          <p:cNvSpPr txBox="1"/>
          <p:nvPr/>
        </p:nvSpPr>
        <p:spPr>
          <a:xfrm>
            <a:off x="8475667" y="3616712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xmlns="" id="{C43DD9D4-E3CD-9B4E-A8ED-A88125A22FD3}"/>
              </a:ext>
            </a:extLst>
          </p:cNvPr>
          <p:cNvCxnSpPr/>
          <p:nvPr/>
        </p:nvCxnSpPr>
        <p:spPr>
          <a:xfrm>
            <a:off x="8247067" y="3883872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6AAA2043-4BB5-3148-AA07-5119F48C3B05}"/>
              </a:ext>
            </a:extLst>
          </p:cNvPr>
          <p:cNvSpPr txBox="1"/>
          <p:nvPr/>
        </p:nvSpPr>
        <p:spPr>
          <a:xfrm>
            <a:off x="8491722" y="3997712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xmlns="" id="{D37FDBDE-FC32-824F-94B6-7D29A7439877}"/>
              </a:ext>
            </a:extLst>
          </p:cNvPr>
          <p:cNvCxnSpPr/>
          <p:nvPr/>
        </p:nvCxnSpPr>
        <p:spPr>
          <a:xfrm>
            <a:off x="8263122" y="4284658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xmlns="" id="{A7BAFAEE-947F-3542-88BE-4D14E6AA43F4}"/>
              </a:ext>
            </a:extLst>
          </p:cNvPr>
          <p:cNvCxnSpPr>
            <a:stCxn id="84" idx="2"/>
            <a:endCxn id="93" idx="0"/>
          </p:cNvCxnSpPr>
          <p:nvPr/>
        </p:nvCxnSpPr>
        <p:spPr>
          <a:xfrm rot="5400000">
            <a:off x="4696659" y="2638208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xmlns="" id="{EF121B8F-C527-744C-BD19-DF888855085D}"/>
              </a:ext>
            </a:extLst>
          </p:cNvPr>
          <p:cNvCxnSpPr>
            <a:stCxn id="84" idx="2"/>
            <a:endCxn id="94" idx="0"/>
          </p:cNvCxnSpPr>
          <p:nvPr/>
        </p:nvCxnSpPr>
        <p:spPr>
          <a:xfrm rot="16200000" flipH="1">
            <a:off x="5808240" y="2656261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xmlns="" id="{CA1036E3-88C2-C249-808E-49C6324ED489}"/>
              </a:ext>
            </a:extLst>
          </p:cNvPr>
          <p:cNvCxnSpPr>
            <a:stCxn id="82" idx="2"/>
            <a:endCxn id="85" idx="0"/>
          </p:cNvCxnSpPr>
          <p:nvPr/>
        </p:nvCxnSpPr>
        <p:spPr>
          <a:xfrm rot="16200000" flipH="1">
            <a:off x="6772768" y="356419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xmlns="" id="{C6FDB938-74E2-4D45-9369-959EAE8BBF94}"/>
              </a:ext>
            </a:extLst>
          </p:cNvPr>
          <p:cNvSpPr/>
          <p:nvPr/>
        </p:nvSpPr>
        <p:spPr>
          <a:xfrm>
            <a:off x="1529721" y="2298584"/>
            <a:ext cx="1981200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xmlns="" id="{2A841EB6-F7EE-4E4A-BAF2-CFC1FDE66241}"/>
              </a:ext>
            </a:extLst>
          </p:cNvPr>
          <p:cNvSpPr/>
          <p:nvPr/>
        </p:nvSpPr>
        <p:spPr>
          <a:xfrm>
            <a:off x="2060972" y="3397667"/>
            <a:ext cx="917910" cy="329845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6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4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3C1083-DFCD-8E46-91A4-AC859D16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E1A64E-701A-3C42-AEC3-EA74FE5D7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JSP include directive is used to </a:t>
            </a:r>
            <a:r>
              <a:rPr lang="en-US" dirty="0">
                <a:solidFill>
                  <a:schemeClr val="accent6"/>
                </a:solidFill>
              </a:rPr>
              <a:t>include the contents of another file </a:t>
            </a:r>
            <a:r>
              <a:rPr lang="en-US" dirty="0"/>
              <a:t>to the current JSP page during </a:t>
            </a:r>
            <a:r>
              <a:rPr lang="en-US" dirty="0">
                <a:solidFill>
                  <a:schemeClr val="accent6"/>
                </a:solidFill>
              </a:rPr>
              <a:t>translation</a:t>
            </a:r>
            <a:r>
              <a:rPr lang="en-US" dirty="0"/>
              <a:t> time. </a:t>
            </a:r>
          </a:p>
          <a:p>
            <a:r>
              <a:rPr lang="en-US" dirty="0"/>
              <a:t>The included file can be </a:t>
            </a:r>
            <a:r>
              <a:rPr lang="en-US" dirty="0">
                <a:solidFill>
                  <a:schemeClr val="accent6"/>
                </a:solidFill>
              </a:rPr>
              <a:t>HTML, JSP, text</a:t>
            </a:r>
            <a:r>
              <a:rPr lang="en-US" dirty="0"/>
              <a:t> files etc.</a:t>
            </a:r>
          </a:p>
          <a:p>
            <a:r>
              <a:rPr lang="en-US" b="1" dirty="0"/>
              <a:t>Advantage of Include directive</a:t>
            </a:r>
          </a:p>
          <a:p>
            <a:pPr lvl="1"/>
            <a:r>
              <a:rPr lang="en-US" dirty="0"/>
              <a:t>Code Reusability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B63E982-3591-3A4D-B0F6-5B677AC6134A}"/>
              </a:ext>
            </a:extLst>
          </p:cNvPr>
          <p:cNvSpPr/>
          <p:nvPr/>
        </p:nvSpPr>
        <p:spPr>
          <a:xfrm>
            <a:off x="482980" y="3352914"/>
            <a:ext cx="944160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 include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attribute=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"value"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/>
              <a:t> 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ACAABCCB-296D-0D46-85FC-B760EBEDF217}"/>
              </a:ext>
            </a:extLst>
          </p:cNvPr>
          <p:cNvSpPr/>
          <p:nvPr/>
        </p:nvSpPr>
        <p:spPr>
          <a:xfrm>
            <a:off x="482980" y="3019081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5251CAA-0C3E-8D49-BB97-42B0F41A382E}"/>
              </a:ext>
            </a:extLst>
          </p:cNvPr>
          <p:cNvSpPr/>
          <p:nvPr/>
        </p:nvSpPr>
        <p:spPr>
          <a:xfrm>
            <a:off x="482980" y="4269524"/>
            <a:ext cx="944160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 include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"1.jsp"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49B01FC3-0BC9-ED4D-917D-36F858D214AF}"/>
              </a:ext>
            </a:extLst>
          </p:cNvPr>
          <p:cNvSpPr/>
          <p:nvPr/>
        </p:nvSpPr>
        <p:spPr>
          <a:xfrm>
            <a:off x="482980" y="3935691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Example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1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694C01-06C5-F444-8F6E-04C18D1E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1E7D6B-CC9D-9C41-B081-79B8EA7F5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 </a:t>
            </a:r>
            <a:r>
              <a:rPr lang="en-US" b="1" dirty="0"/>
              <a:t>9 </a:t>
            </a:r>
            <a:r>
              <a:rPr lang="en-US" b="1" dirty="0" err="1"/>
              <a:t>jsp</a:t>
            </a:r>
            <a:r>
              <a:rPr lang="en-US" b="1" dirty="0"/>
              <a:t> implicit objects</a:t>
            </a:r>
            <a:r>
              <a:rPr lang="en-US" dirty="0"/>
              <a:t>. </a:t>
            </a:r>
          </a:p>
          <a:p>
            <a:r>
              <a:rPr lang="en-US" dirty="0"/>
              <a:t>These objects are created by the </a:t>
            </a:r>
            <a:r>
              <a:rPr lang="en-US" dirty="0">
                <a:solidFill>
                  <a:schemeClr val="accent6"/>
                </a:solidFill>
              </a:rPr>
              <a:t>web container </a:t>
            </a:r>
            <a:r>
              <a:rPr lang="en-US" dirty="0"/>
              <a:t>that are available to all the </a:t>
            </a:r>
            <a:r>
              <a:rPr lang="en-US" dirty="0" err="1"/>
              <a:t>jsp</a:t>
            </a:r>
            <a:r>
              <a:rPr lang="en-US" dirty="0"/>
              <a:t> pages.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65E0420-4680-BE4F-B79F-68CC6A408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387461"/>
              </p:ext>
            </p:extLst>
          </p:nvPr>
        </p:nvGraphicFramePr>
        <p:xfrm>
          <a:off x="551985" y="1893848"/>
          <a:ext cx="40386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Implicit Object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Type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1038E66-FAD8-0841-BE56-C5B89396C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496808"/>
              </p:ext>
            </p:extLst>
          </p:nvPr>
        </p:nvGraphicFramePr>
        <p:xfrm>
          <a:off x="551985" y="2274848"/>
          <a:ext cx="40386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JspWriter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E3DEB652-2656-F649-9E47-499EC3862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405142"/>
              </p:ext>
            </p:extLst>
          </p:nvPr>
        </p:nvGraphicFramePr>
        <p:xfrm>
          <a:off x="551980" y="5322849"/>
          <a:ext cx="4038605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84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 marL="47625" marR="47625" marT="47625" marB="47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Throwable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30D15031-1A25-7F47-B359-D33904DD0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071827"/>
              </p:ext>
            </p:extLst>
          </p:nvPr>
        </p:nvGraphicFramePr>
        <p:xfrm>
          <a:off x="551984" y="2655848"/>
          <a:ext cx="4038601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request</a:t>
                      </a:r>
                    </a:p>
                  </a:txBody>
                  <a:tcPr marL="47625" marR="47625" marT="47625" marB="47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HttpServletRequest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04F7B905-8459-BA4F-962C-42052C996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09175"/>
              </p:ext>
            </p:extLst>
          </p:nvPr>
        </p:nvGraphicFramePr>
        <p:xfrm>
          <a:off x="551984" y="3036848"/>
          <a:ext cx="4038601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 marL="47625" marR="47625" marT="47625" marB="47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0C2FDF8B-C326-FB47-9381-28A7002AA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363162"/>
              </p:ext>
            </p:extLst>
          </p:nvPr>
        </p:nvGraphicFramePr>
        <p:xfrm>
          <a:off x="551983" y="3427373"/>
          <a:ext cx="403860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84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config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ServletConfig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84B4F865-0024-4044-BD63-5CEE5B52C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032668"/>
              </p:ext>
            </p:extLst>
          </p:nvPr>
        </p:nvGraphicFramePr>
        <p:xfrm>
          <a:off x="551983" y="3812342"/>
          <a:ext cx="403860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84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 marL="47625" marR="47625" marT="47625" marB="47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90C0AFC4-CB51-484A-BED6-EC290D9A2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555694"/>
              </p:ext>
            </p:extLst>
          </p:nvPr>
        </p:nvGraphicFramePr>
        <p:xfrm>
          <a:off x="551982" y="4189373"/>
          <a:ext cx="4038603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84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D22A382B-5F15-684D-8F77-357F172AC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987513"/>
              </p:ext>
            </p:extLst>
          </p:nvPr>
        </p:nvGraphicFramePr>
        <p:xfrm>
          <a:off x="551982" y="4576723"/>
          <a:ext cx="4038603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84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 marL="47625" marR="47625" marT="47625" marB="47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 marL="47625" marR="47625" marT="47625" marB="47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BE8C4CC2-72B3-594D-B67C-50F171B76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533368"/>
              </p:ext>
            </p:extLst>
          </p:nvPr>
        </p:nvGraphicFramePr>
        <p:xfrm>
          <a:off x="551981" y="4949786"/>
          <a:ext cx="4038604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84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 marL="47625" marR="47625" marT="47625" marB="47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98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96FC66-AA6B-C64B-91C0-20888816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2A3EFE-E8A8-7D4E-98BF-47CC816FB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writing any data to </a:t>
            </a:r>
            <a:r>
              <a:rPr lang="en-US" dirty="0">
                <a:solidFill>
                  <a:schemeClr val="accent6"/>
                </a:solidFill>
              </a:rPr>
              <a:t>the buffer</a:t>
            </a:r>
            <a:r>
              <a:rPr lang="en-US" dirty="0"/>
              <a:t>, JSP provides an implicit object named </a:t>
            </a:r>
            <a:r>
              <a:rPr lang="en-US" b="1" i="1" dirty="0"/>
              <a:t>out</a:t>
            </a:r>
            <a:r>
              <a:rPr lang="en-US" dirty="0"/>
              <a:t>. </a:t>
            </a:r>
          </a:p>
          <a:p>
            <a:r>
              <a:rPr lang="en-US" dirty="0"/>
              <a:t>It is an object of </a:t>
            </a:r>
            <a:r>
              <a:rPr lang="en-US" dirty="0" err="1"/>
              <a:t>JspWriter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36280E9-C5E6-B349-B54D-286AC80F6965}"/>
              </a:ext>
            </a:extLst>
          </p:cNvPr>
          <p:cNvSpPr/>
          <p:nvPr/>
        </p:nvSpPr>
        <p:spPr>
          <a:xfrm>
            <a:off x="482980" y="2373816"/>
            <a:ext cx="561301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out=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response.getWriter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response.setContentType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“text/html”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“DIET”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79955495-4167-D240-8732-A64BDA32C9DF}"/>
              </a:ext>
            </a:extLst>
          </p:cNvPr>
          <p:cNvSpPr/>
          <p:nvPr/>
        </p:nvSpPr>
        <p:spPr>
          <a:xfrm>
            <a:off x="482980" y="2039983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Servlet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10142C0-F9C4-5A46-90FA-4A9F2DE649A9}"/>
              </a:ext>
            </a:extLst>
          </p:cNvPr>
          <p:cNvSpPr/>
          <p:nvPr/>
        </p:nvSpPr>
        <p:spPr>
          <a:xfrm>
            <a:off x="515408" y="3894688"/>
            <a:ext cx="561301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  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 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“DIET”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 %&gt; 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  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E86E3DAD-6F6F-6049-8202-99E3CDCB1C0B}"/>
              </a:ext>
            </a:extLst>
          </p:cNvPr>
          <p:cNvSpPr/>
          <p:nvPr/>
        </p:nvSpPr>
        <p:spPr>
          <a:xfrm>
            <a:off x="515408" y="3560855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JSP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10" grpId="0" build="p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ECD16E-8D36-FB4E-9312-69149E34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 Server Pages (JSP)?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B0DC37-5644-734F-AD9E-01E5710AF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Server Pages (JSP) is a technology for developing web pages that support </a:t>
            </a:r>
            <a:r>
              <a:rPr lang="en-US" dirty="0">
                <a:solidFill>
                  <a:schemeClr val="accent6"/>
                </a:solidFill>
              </a:rPr>
              <a:t>dynamic</a:t>
            </a:r>
            <a:r>
              <a:rPr lang="en-US" dirty="0"/>
              <a:t> content.</a:t>
            </a:r>
          </a:p>
          <a:p>
            <a:r>
              <a:rPr lang="en-US" dirty="0"/>
              <a:t>It helps to insert java code in HTML pages by making use of special </a:t>
            </a:r>
            <a:r>
              <a:rPr lang="en-US" dirty="0">
                <a:solidFill>
                  <a:schemeClr val="accent6"/>
                </a:solidFill>
              </a:rPr>
              <a:t>JSP tags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JSP is a server-side program that is similar in design and functionality to java servlet.</a:t>
            </a:r>
          </a:p>
          <a:p>
            <a:r>
              <a:rPr lang="en-US" dirty="0"/>
              <a:t>A JSP page consists of </a:t>
            </a:r>
            <a:r>
              <a:rPr lang="en-US" dirty="0">
                <a:solidFill>
                  <a:schemeClr val="accent6"/>
                </a:solidFill>
              </a:rPr>
              <a:t>HTML tags </a:t>
            </a:r>
            <a:r>
              <a:rPr lang="en-US" dirty="0"/>
              <a:t>and </a:t>
            </a:r>
            <a:r>
              <a:rPr lang="en-US" dirty="0">
                <a:solidFill>
                  <a:schemeClr val="accent6"/>
                </a:solidFill>
              </a:rPr>
              <a:t>JSP tags</a:t>
            </a:r>
            <a:r>
              <a:rPr lang="en-US" dirty="0"/>
              <a:t>.</a:t>
            </a:r>
          </a:p>
          <a:p>
            <a:r>
              <a:rPr lang="en-US" dirty="0"/>
              <a:t>JSP pages are saved with 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 err="1">
                <a:solidFill>
                  <a:schemeClr val="accent6"/>
                </a:solidFill>
              </a:rPr>
              <a:t>jsp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extension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61CCC16-E32B-084B-8BC6-2407F5683994}"/>
              </a:ext>
            </a:extLst>
          </p:cNvPr>
          <p:cNvSpPr/>
          <p:nvPr/>
        </p:nvSpPr>
        <p:spPr>
          <a:xfrm>
            <a:off x="505284" y="2594762"/>
            <a:ext cx="918884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&lt;% …JSP Tag… %&gt;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5ADDE269-FCC2-204A-8937-38FA1A9277B1}"/>
              </a:ext>
            </a:extLst>
          </p:cNvPr>
          <p:cNvSpPr/>
          <p:nvPr/>
        </p:nvSpPr>
        <p:spPr>
          <a:xfrm>
            <a:off x="505284" y="2260929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Example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33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6CAC07-5492-2545-BE78-8050BB2A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4DFF16-E26A-E04A-B80A-AAB5F9CB5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of </a:t>
            </a:r>
            <a:r>
              <a:rPr lang="en-US" dirty="0" err="1"/>
              <a:t>javax.servlet.http.HttpServletRequest</a:t>
            </a:r>
            <a:r>
              <a:rPr lang="en-US" dirty="0"/>
              <a:t> object associated with the </a:t>
            </a:r>
            <a:r>
              <a:rPr lang="en-US" dirty="0">
                <a:solidFill>
                  <a:schemeClr val="accent6"/>
                </a:solidFill>
              </a:rPr>
              <a:t>request</a:t>
            </a:r>
            <a:r>
              <a:rPr lang="en-US" dirty="0"/>
              <a:t>.</a:t>
            </a:r>
          </a:p>
          <a:p>
            <a:r>
              <a:rPr lang="en-US" dirty="0"/>
              <a:t>Each time a client requests a page the </a:t>
            </a:r>
            <a:r>
              <a:rPr lang="en-US" dirty="0">
                <a:solidFill>
                  <a:schemeClr val="accent6"/>
                </a:solidFill>
              </a:rPr>
              <a:t>JSP engine </a:t>
            </a:r>
            <a:r>
              <a:rPr lang="en-US" dirty="0"/>
              <a:t>creates a new object to represent that </a:t>
            </a:r>
            <a:r>
              <a:rPr lang="en-US" dirty="0">
                <a:solidFill>
                  <a:schemeClr val="accent6"/>
                </a:solidFill>
              </a:rPr>
              <a:t>request</a:t>
            </a:r>
            <a:r>
              <a:rPr lang="en-US" dirty="0"/>
              <a:t>.</a:t>
            </a:r>
          </a:p>
          <a:p>
            <a:r>
              <a:rPr lang="en-US" dirty="0"/>
              <a:t>The request object provides methods to get HTTP </a:t>
            </a:r>
            <a:r>
              <a:rPr lang="en-US" dirty="0">
                <a:solidFill>
                  <a:schemeClr val="accent6"/>
                </a:solidFill>
              </a:rPr>
              <a:t>header information </a:t>
            </a:r>
            <a:r>
              <a:rPr lang="en-US" dirty="0"/>
              <a:t>including from data, cookies, HTTP methods etc.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6FEEB4F-4BC6-5A42-9CE7-72680842FBE0}"/>
              </a:ext>
            </a:extLst>
          </p:cNvPr>
          <p:cNvSpPr/>
          <p:nvPr/>
        </p:nvSpPr>
        <p:spPr>
          <a:xfrm>
            <a:off x="955233" y="3215157"/>
            <a:ext cx="6795288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Welcome.jsp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Login: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&lt;input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"next"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83FB8E1-1E38-8D43-BE54-1987AD3765A4}"/>
              </a:ext>
            </a:extLst>
          </p:cNvPr>
          <p:cNvSpPr/>
          <p:nvPr/>
        </p:nvSpPr>
        <p:spPr>
          <a:xfrm>
            <a:off x="455241" y="3215157"/>
            <a:ext cx="49536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C6055D9B-4056-D544-962A-9B7C937BD55D}"/>
              </a:ext>
            </a:extLst>
          </p:cNvPr>
          <p:cNvSpPr/>
          <p:nvPr/>
        </p:nvSpPr>
        <p:spPr>
          <a:xfrm>
            <a:off x="455240" y="2885973"/>
            <a:ext cx="212355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latin typeface="+mj-lt"/>
                <a:cs typeface="Courier New" panose="02070309020205020404" pitchFamily="49" charset="0"/>
              </a:rPr>
              <a:t>Resquest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.html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0A34E63-0780-3245-AD81-C39FDD2A77FC}"/>
              </a:ext>
            </a:extLst>
          </p:cNvPr>
          <p:cNvSpPr/>
          <p:nvPr/>
        </p:nvSpPr>
        <p:spPr>
          <a:xfrm>
            <a:off x="955233" y="4950743"/>
            <a:ext cx="6795288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hello, </a:t>
            </a:r>
          </a:p>
          <a:p>
            <a:pPr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     </a:t>
            </a:r>
          </a:p>
          <a:p>
            <a:pPr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214420B-BC40-044C-A7EC-ECA28F84AF80}"/>
              </a:ext>
            </a:extLst>
          </p:cNvPr>
          <p:cNvSpPr/>
          <p:nvPr/>
        </p:nvSpPr>
        <p:spPr>
          <a:xfrm>
            <a:off x="455241" y="4950743"/>
            <a:ext cx="49536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50B5E505-589E-DC4E-A97A-0CDFC03E3C8A}"/>
              </a:ext>
            </a:extLst>
          </p:cNvPr>
          <p:cNvSpPr/>
          <p:nvPr/>
        </p:nvSpPr>
        <p:spPr>
          <a:xfrm>
            <a:off x="455240" y="4621559"/>
            <a:ext cx="212355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latin typeface="+mj-lt"/>
                <a:cs typeface="Courier New" panose="02070309020205020404" pitchFamily="49" charset="0"/>
              </a:rPr>
              <a:t>Welcome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.jsp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6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  <p:bldP spid="7" grpId="0" uiExpand="1" build="p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4F2079-63E9-E44B-B8C0-2BD087F4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8AE966-AC2A-0F43-BAE1-765458A1B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response</a:t>
            </a:r>
            <a:r>
              <a:rPr lang="en-US" dirty="0"/>
              <a:t> object is an instance of a </a:t>
            </a:r>
            <a:r>
              <a:rPr lang="en-US" dirty="0" err="1"/>
              <a:t>javax.servlet.http.HttpServletResponse</a:t>
            </a:r>
            <a:r>
              <a:rPr lang="en-US" dirty="0"/>
              <a:t> object. </a:t>
            </a:r>
          </a:p>
          <a:p>
            <a:r>
              <a:rPr lang="en-US" dirty="0"/>
              <a:t>Through this object the JSP programmer can add new </a:t>
            </a:r>
            <a:r>
              <a:rPr lang="en-US" dirty="0">
                <a:solidFill>
                  <a:schemeClr val="accent6"/>
                </a:solidFill>
              </a:rPr>
              <a:t>cookies</a:t>
            </a:r>
            <a:r>
              <a:rPr lang="en-US" dirty="0"/>
              <a:t> or </a:t>
            </a:r>
            <a:r>
              <a:rPr lang="en-US" dirty="0">
                <a:solidFill>
                  <a:schemeClr val="accent6"/>
                </a:solidFill>
              </a:rPr>
              <a:t>date stamps</a:t>
            </a:r>
            <a:r>
              <a:rPr lang="en-US" dirty="0"/>
              <a:t>, HTTP status codes, </a:t>
            </a:r>
            <a:r>
              <a:rPr lang="en-US" dirty="0">
                <a:solidFill>
                  <a:schemeClr val="accent6"/>
                </a:solidFill>
              </a:rPr>
              <a:t>redirect</a:t>
            </a:r>
            <a:r>
              <a:rPr lang="en-US" dirty="0"/>
              <a:t> response to another resource, </a:t>
            </a:r>
            <a:r>
              <a:rPr lang="en-US" dirty="0">
                <a:solidFill>
                  <a:schemeClr val="accent6"/>
                </a:solidFill>
              </a:rPr>
              <a:t>send</a:t>
            </a:r>
            <a:r>
              <a:rPr lang="en-US" dirty="0"/>
              <a:t> error etc.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A8B55B0-F5EA-874E-BE62-5881B24634E3}"/>
              </a:ext>
            </a:extLst>
          </p:cNvPr>
          <p:cNvSpPr/>
          <p:nvPr/>
        </p:nvSpPr>
        <p:spPr>
          <a:xfrm>
            <a:off x="943658" y="2509101"/>
            <a:ext cx="6795288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welcome.jsp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/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/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"next"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6C72F68-60B1-F74B-ACD4-F852334850D1}"/>
              </a:ext>
            </a:extLst>
          </p:cNvPr>
          <p:cNvSpPr/>
          <p:nvPr/>
        </p:nvSpPr>
        <p:spPr>
          <a:xfrm>
            <a:off x="443666" y="2509101"/>
            <a:ext cx="49536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3EF63C59-43E3-EE4C-BF24-618F2402B4CE}"/>
              </a:ext>
            </a:extLst>
          </p:cNvPr>
          <p:cNvSpPr/>
          <p:nvPr/>
        </p:nvSpPr>
        <p:spPr>
          <a:xfrm>
            <a:off x="443665" y="2179917"/>
            <a:ext cx="212355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latin typeface="+mj-lt"/>
                <a:cs typeface="Courier New" panose="02070309020205020404" pitchFamily="49" charset="0"/>
              </a:rPr>
              <a:t>Response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.html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3C16084-199F-644B-B842-06F2B0202E9E}"/>
              </a:ext>
            </a:extLst>
          </p:cNvPr>
          <p:cNvSpPr/>
          <p:nvPr/>
        </p:nvSpPr>
        <p:spPr>
          <a:xfrm>
            <a:off x="943658" y="4244687"/>
            <a:ext cx="679528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   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response.sendRedirect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www.darshan.ac.in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 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DB8E40E-BF09-AB44-A15B-14827E9D907D}"/>
              </a:ext>
            </a:extLst>
          </p:cNvPr>
          <p:cNvSpPr/>
          <p:nvPr/>
        </p:nvSpPr>
        <p:spPr>
          <a:xfrm>
            <a:off x="443666" y="4244687"/>
            <a:ext cx="49536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9A76F843-7C6E-EA40-B035-48A03F94DF2A}"/>
              </a:ext>
            </a:extLst>
          </p:cNvPr>
          <p:cNvSpPr/>
          <p:nvPr/>
        </p:nvSpPr>
        <p:spPr>
          <a:xfrm>
            <a:off x="443665" y="3915503"/>
            <a:ext cx="212355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latin typeface="+mj-lt"/>
                <a:cs typeface="Courier New" panose="02070309020205020404" pitchFamily="49" charset="0"/>
              </a:rPr>
              <a:t>Welcome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.jsp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308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  <p:bldP spid="7" grpId="0" uiExpand="1" build="p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9AE2AF-8C91-A94E-B8B0-728DF4C5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BCF45D-64BE-E248-B71E-5BB82D743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dirty="0">
                <a:solidFill>
                  <a:schemeClr val="accent6"/>
                </a:solidFill>
              </a:rPr>
              <a:t> config</a:t>
            </a:r>
            <a:r>
              <a:rPr lang="en-US" dirty="0"/>
              <a:t> is an implicit object of type </a:t>
            </a:r>
            <a:r>
              <a:rPr lang="en-US" dirty="0" err="1"/>
              <a:t>javax.servlet.ServletConfig</a:t>
            </a:r>
            <a:r>
              <a:rPr lang="en-US" dirty="0"/>
              <a:t>.</a:t>
            </a:r>
          </a:p>
          <a:p>
            <a:r>
              <a:rPr lang="en-US" dirty="0"/>
              <a:t>This object can be used to get </a:t>
            </a:r>
            <a:r>
              <a:rPr lang="en-US" dirty="0">
                <a:solidFill>
                  <a:schemeClr val="accent6"/>
                </a:solidFill>
              </a:rPr>
              <a:t>initialization parameter </a:t>
            </a:r>
            <a:r>
              <a:rPr lang="en-US" dirty="0"/>
              <a:t>for a particular JSP page. 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3E50EC3-21AF-1F4D-A092-854224238158}"/>
              </a:ext>
            </a:extLst>
          </p:cNvPr>
          <p:cNvSpPr/>
          <p:nvPr/>
        </p:nvSpPr>
        <p:spPr>
          <a:xfrm>
            <a:off x="955232" y="2046112"/>
            <a:ext cx="6795288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Login: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/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sign_in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7FD56C0-95EA-3449-9A9E-60A073F20B90}"/>
              </a:ext>
            </a:extLst>
          </p:cNvPr>
          <p:cNvSpPr/>
          <p:nvPr/>
        </p:nvSpPr>
        <p:spPr>
          <a:xfrm>
            <a:off x="455240" y="2046112"/>
            <a:ext cx="49536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68AF510C-7F44-564B-8F7B-9C2D60CE2EFD}"/>
              </a:ext>
            </a:extLst>
          </p:cNvPr>
          <p:cNvSpPr/>
          <p:nvPr/>
        </p:nvSpPr>
        <p:spPr>
          <a:xfrm>
            <a:off x="455239" y="1716928"/>
            <a:ext cx="212355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latin typeface="+mj-lt"/>
                <a:cs typeface="Courier New" panose="02070309020205020404" pitchFamily="49" charset="0"/>
              </a:rPr>
              <a:t>Config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.html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A28B68C-D9DA-F541-85A4-949329058A97}"/>
              </a:ext>
            </a:extLst>
          </p:cNvPr>
          <p:cNvSpPr/>
          <p:nvPr/>
        </p:nvSpPr>
        <p:spPr>
          <a:xfrm>
            <a:off x="955232" y="3454374"/>
            <a:ext cx="6795288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&lt;servlet&gt;  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&lt;servlet-name&gt;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&lt;/servlet-name&gt;  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-file&gt;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MyConfig.jsp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-file&gt;  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-param&gt;  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&lt;param-name&gt;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College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&lt;/param-name&gt;  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&lt;param-value&gt;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DIET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&lt;/param-value&gt;  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-param&gt;  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&lt;/servlet&gt;  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&lt;servlet-mapping&gt;  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&lt;servlet-name&gt;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&lt;/servlet-name&gt;  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-pattern&gt;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-pattern&gt;  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&lt;/servlet-mapping&gt;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4FB8C90-3C7E-8B49-AB90-0D108D8DD348}"/>
              </a:ext>
            </a:extLst>
          </p:cNvPr>
          <p:cNvSpPr/>
          <p:nvPr/>
        </p:nvSpPr>
        <p:spPr>
          <a:xfrm>
            <a:off x="455240" y="3499867"/>
            <a:ext cx="495360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CD66B6F9-990B-114D-928D-BE669309DE6D}"/>
              </a:ext>
            </a:extLst>
          </p:cNvPr>
          <p:cNvSpPr/>
          <p:nvPr/>
        </p:nvSpPr>
        <p:spPr>
          <a:xfrm>
            <a:off x="455239" y="3170683"/>
            <a:ext cx="212355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latin typeface="+mj-lt"/>
                <a:cs typeface="Courier New" panose="02070309020205020404" pitchFamily="49" charset="0"/>
              </a:rPr>
              <a:t>Web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.xml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094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  <p:bldP spid="7" grpId="0" uiExpand="1" build="p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D4B52A-44A7-5645-9735-7BE7B6FD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config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7C907E1-F9C7-744C-A39D-2C7A7CD053D5}"/>
              </a:ext>
            </a:extLst>
          </p:cNvPr>
          <p:cNvSpPr/>
          <p:nvPr/>
        </p:nvSpPr>
        <p:spPr>
          <a:xfrm>
            <a:off x="770038" y="1173356"/>
            <a:ext cx="679528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"Welcome 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config.getInitParameter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"College"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"&lt;p&gt;College name is="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"&lt;/p&gt;"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A1F586-9918-C14C-91E6-09D4779DC929}"/>
              </a:ext>
            </a:extLst>
          </p:cNvPr>
          <p:cNvSpPr/>
          <p:nvPr/>
        </p:nvSpPr>
        <p:spPr>
          <a:xfrm>
            <a:off x="270046" y="1173356"/>
            <a:ext cx="49536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69153E53-BFE5-9741-893F-D41A9505E14A}"/>
              </a:ext>
            </a:extLst>
          </p:cNvPr>
          <p:cNvSpPr/>
          <p:nvPr/>
        </p:nvSpPr>
        <p:spPr>
          <a:xfrm>
            <a:off x="270045" y="844172"/>
            <a:ext cx="212355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latin typeface="+mj-lt"/>
                <a:cs typeface="Courier New" panose="02070309020205020404" pitchFamily="49" charset="0"/>
              </a:rPr>
              <a:t>MyConfig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.xml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2690FE6-6E24-8C4A-93EF-517CAB7C3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45" y="2958951"/>
            <a:ext cx="3419475" cy="1809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FDA9628-9346-8443-A700-4559743A5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095" y="2958950"/>
            <a:ext cx="32670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5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FA1E83-101F-0849-80BB-FA17AF31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96D02F-FC06-2A47-A402-438C0198E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JSP, </a:t>
            </a:r>
            <a:r>
              <a:rPr lang="en-US" dirty="0">
                <a:solidFill>
                  <a:schemeClr val="accent6"/>
                </a:solidFill>
              </a:rPr>
              <a:t>session</a:t>
            </a:r>
            <a:r>
              <a:rPr lang="en-US" dirty="0"/>
              <a:t> is an implicit object of type </a:t>
            </a:r>
            <a:r>
              <a:rPr lang="en-US" dirty="0" err="1"/>
              <a:t>javax.servlet.http.HttpSession</a:t>
            </a:r>
            <a:r>
              <a:rPr lang="en-US" dirty="0"/>
              <a:t> . </a:t>
            </a:r>
          </a:p>
          <a:p>
            <a:r>
              <a:rPr lang="en-US" dirty="0"/>
              <a:t>The Java developer can use this object to </a:t>
            </a:r>
            <a:r>
              <a:rPr lang="en-US" dirty="0">
                <a:solidFill>
                  <a:schemeClr val="accent6"/>
                </a:solidFill>
              </a:rPr>
              <a:t>set, get or remove </a:t>
            </a:r>
            <a:r>
              <a:rPr lang="en-US" dirty="0"/>
              <a:t>attribute or to get </a:t>
            </a:r>
            <a:r>
              <a:rPr lang="en-US" dirty="0">
                <a:solidFill>
                  <a:schemeClr val="accent6"/>
                </a:solidFill>
              </a:rPr>
              <a:t>session</a:t>
            </a:r>
            <a:r>
              <a:rPr lang="en-US" dirty="0"/>
              <a:t> information.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9357A13-E183-EC48-8D46-7C5E9D463EAF}"/>
              </a:ext>
            </a:extLst>
          </p:cNvPr>
          <p:cNvSpPr/>
          <p:nvPr/>
        </p:nvSpPr>
        <p:spPr>
          <a:xfrm>
            <a:off x="943658" y="2509101"/>
            <a:ext cx="6795288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"MySession1.jsp"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"go"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 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68ACED4-0C40-1144-A767-7AD34DF77C9F}"/>
              </a:ext>
            </a:extLst>
          </p:cNvPr>
          <p:cNvSpPr/>
          <p:nvPr/>
        </p:nvSpPr>
        <p:spPr>
          <a:xfrm>
            <a:off x="443666" y="2509101"/>
            <a:ext cx="49536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797289E0-867D-3448-838A-5275DD00767F}"/>
              </a:ext>
            </a:extLst>
          </p:cNvPr>
          <p:cNvSpPr/>
          <p:nvPr/>
        </p:nvSpPr>
        <p:spPr>
          <a:xfrm>
            <a:off x="443665" y="2179917"/>
            <a:ext cx="212355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latin typeface="+mj-lt"/>
                <a:cs typeface="Courier New" panose="02070309020205020404" pitchFamily="49" charset="0"/>
              </a:rPr>
              <a:t>MySession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.html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3ADD76F-01BB-6949-9EEE-E2F4B57C0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66" y="3915503"/>
            <a:ext cx="52959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A098F8-A216-6148-8CDF-35DF28A0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session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9725976-B14A-6F42-8BA8-8DBCC1616D73}"/>
              </a:ext>
            </a:extLst>
          </p:cNvPr>
          <p:cNvSpPr/>
          <p:nvPr/>
        </p:nvSpPr>
        <p:spPr>
          <a:xfrm>
            <a:off x="746888" y="1189587"/>
            <a:ext cx="679528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 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name=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 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("Welcome "+name); 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session.setAttribute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user",name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"MySession2.jsp"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 page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  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 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7C199F-6042-6746-A1AE-2D57D422BCAD}"/>
              </a:ext>
            </a:extLst>
          </p:cNvPr>
          <p:cNvSpPr/>
          <p:nvPr/>
        </p:nvSpPr>
        <p:spPr>
          <a:xfrm>
            <a:off x="246896" y="1189587"/>
            <a:ext cx="495360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351A41AB-B97D-A147-857D-BC4F4CE5F619}"/>
              </a:ext>
            </a:extLst>
          </p:cNvPr>
          <p:cNvSpPr/>
          <p:nvPr/>
        </p:nvSpPr>
        <p:spPr>
          <a:xfrm>
            <a:off x="246895" y="860403"/>
            <a:ext cx="212355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latin typeface="+mj-lt"/>
                <a:cs typeface="Courier New" panose="02070309020205020404" pitchFamily="49" charset="0"/>
              </a:rPr>
              <a:t>MySession1.jsp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0E431AB-CF5A-484B-B09F-3F8AFCF24AA9}"/>
              </a:ext>
            </a:extLst>
          </p:cNvPr>
          <p:cNvSpPr/>
          <p:nvPr/>
        </p:nvSpPr>
        <p:spPr>
          <a:xfrm>
            <a:off x="746887" y="4289361"/>
            <a:ext cx="6795289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 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 = (String)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session.getAttribute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("user"); 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 "+name);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 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A343104-52AD-D542-AA15-53349052F068}"/>
              </a:ext>
            </a:extLst>
          </p:cNvPr>
          <p:cNvSpPr/>
          <p:nvPr/>
        </p:nvSpPr>
        <p:spPr>
          <a:xfrm>
            <a:off x="246896" y="4289361"/>
            <a:ext cx="495360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213BE2D2-0A52-4C41-9E76-D87E37BA7E8B}"/>
              </a:ext>
            </a:extLst>
          </p:cNvPr>
          <p:cNvSpPr/>
          <p:nvPr/>
        </p:nvSpPr>
        <p:spPr>
          <a:xfrm>
            <a:off x="246895" y="3960177"/>
            <a:ext cx="212355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latin typeface="+mj-lt"/>
                <a:cs typeface="Courier New" panose="02070309020205020404" pitchFamily="49" charset="0"/>
              </a:rPr>
              <a:t>MySession2.jsp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A8D6A81-DE5E-A741-99B5-95FF607F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123" y="4289361"/>
            <a:ext cx="2971800" cy="1428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BE8375D-C1DB-F84B-9F4D-37CF18724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851" y="1189587"/>
            <a:ext cx="29908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8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  <p:bldP spid="7" grpId="0" uiExpand="1" build="p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6E0769-8831-E34B-9CBB-39D539D1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 </a:t>
            </a:r>
            <a:r>
              <a:rPr lang="en-US" dirty="0" err="1"/>
              <a:t>pageContext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F43787-0275-9E47-B896-6FDC7FC6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chemeClr val="accent6"/>
                </a:solidFill>
              </a:rPr>
              <a:t>pagecontect</a:t>
            </a:r>
            <a:r>
              <a:rPr lang="en-US" dirty="0"/>
              <a:t> object is Instance of </a:t>
            </a:r>
            <a:r>
              <a:rPr lang="en-US" dirty="0" err="1"/>
              <a:t>javax.servlet.jsp.PageContext</a:t>
            </a:r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dirty="0" err="1"/>
              <a:t>pageContext</a:t>
            </a:r>
            <a:r>
              <a:rPr lang="en-US" dirty="0"/>
              <a:t> object can be used to </a:t>
            </a:r>
            <a:r>
              <a:rPr lang="en-US" dirty="0">
                <a:solidFill>
                  <a:schemeClr val="accent6"/>
                </a:solidFill>
              </a:rPr>
              <a:t>set, get or remove </a:t>
            </a:r>
            <a:r>
              <a:rPr lang="en-US" dirty="0"/>
              <a:t>attribute.</a:t>
            </a:r>
          </a:p>
          <a:p>
            <a:r>
              <a:rPr lang="en-US" dirty="0"/>
              <a:t>The </a:t>
            </a:r>
            <a:r>
              <a:rPr lang="en-US" dirty="0" err="1"/>
              <a:t>PageContext</a:t>
            </a:r>
            <a:r>
              <a:rPr lang="en-US" dirty="0"/>
              <a:t> class defines several fields, including </a:t>
            </a:r>
            <a:r>
              <a:rPr lang="en-US" dirty="0">
                <a:solidFill>
                  <a:schemeClr val="accent6"/>
                </a:solidFill>
              </a:rPr>
              <a:t>PAGE_SCOPE, REQUEST_SCOPE, SESSION_SCOPE, and APPLICATION_SCOPE</a:t>
            </a:r>
            <a:r>
              <a:rPr lang="en-US" dirty="0"/>
              <a:t>, which identify the four scopes. 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5269925-FAB0-3142-AE20-D3A35A28769A}"/>
              </a:ext>
            </a:extLst>
          </p:cNvPr>
          <p:cNvSpPr/>
          <p:nvPr/>
        </p:nvSpPr>
        <p:spPr>
          <a:xfrm>
            <a:off x="955231" y="2925790"/>
            <a:ext cx="972820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pageContext.setAttribute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PageContext.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APPLICATION_SCOPE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"Context2.jsp"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 page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5CC0490-9ACA-BD47-82AC-C9A2E6560562}"/>
              </a:ext>
            </a:extLst>
          </p:cNvPr>
          <p:cNvSpPr/>
          <p:nvPr/>
        </p:nvSpPr>
        <p:spPr>
          <a:xfrm>
            <a:off x="455240" y="2925790"/>
            <a:ext cx="49536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2EA93774-01CB-504A-BAF4-470173BF6429}"/>
              </a:ext>
            </a:extLst>
          </p:cNvPr>
          <p:cNvSpPr/>
          <p:nvPr/>
        </p:nvSpPr>
        <p:spPr>
          <a:xfrm>
            <a:off x="455239" y="2596606"/>
            <a:ext cx="212355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latin typeface="+mj-lt"/>
                <a:cs typeface="Courier New" panose="02070309020205020404" pitchFamily="49" charset="0"/>
              </a:rPr>
              <a:t>Context1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.html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05A194E-FB7F-1F43-AC9D-267135329C45}"/>
              </a:ext>
            </a:extLst>
          </p:cNvPr>
          <p:cNvSpPr/>
          <p:nvPr/>
        </p:nvSpPr>
        <p:spPr>
          <a:xfrm>
            <a:off x="955232" y="4661376"/>
            <a:ext cx="1058472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name= (String)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pageContext.getAttribute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PageContext.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APPLICATION_SCOPE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+name); %&gt;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CC07458-B1DE-2D48-A3C3-25F0E654F75D}"/>
              </a:ext>
            </a:extLst>
          </p:cNvPr>
          <p:cNvSpPr/>
          <p:nvPr/>
        </p:nvSpPr>
        <p:spPr>
          <a:xfrm>
            <a:off x="455240" y="4661376"/>
            <a:ext cx="49536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C247177A-A80C-D348-8CBD-0DD153A5C269}"/>
              </a:ext>
            </a:extLst>
          </p:cNvPr>
          <p:cNvSpPr/>
          <p:nvPr/>
        </p:nvSpPr>
        <p:spPr>
          <a:xfrm>
            <a:off x="455239" y="4332192"/>
            <a:ext cx="212355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latin typeface="+mj-lt"/>
                <a:cs typeface="Courier New" panose="02070309020205020404" pitchFamily="49" charset="0"/>
              </a:rPr>
              <a:t>Context2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.jsp</a:t>
            </a:r>
          </a:p>
        </p:txBody>
      </p:sp>
    </p:spTree>
    <p:extLst>
      <p:ext uri="{BB962C8B-B14F-4D97-AF65-F5344CB8AC3E}">
        <p14:creationId xmlns:p14="http://schemas.microsoft.com/office/powerpoint/2010/main" val="7963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  <p:bldP spid="7" grpId="0" uiExpand="1" build="p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30B46B-0E0D-C447-BD19-39325D08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9DCB32-AEE0-B54B-AE6E-147914C24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object is an </a:t>
            </a:r>
            <a:r>
              <a:rPr lang="en-US" dirty="0">
                <a:solidFill>
                  <a:schemeClr val="accent6"/>
                </a:solidFill>
              </a:rPr>
              <a:t>actual reference </a:t>
            </a:r>
            <a:r>
              <a:rPr lang="en-US" dirty="0"/>
              <a:t>to the </a:t>
            </a:r>
            <a:r>
              <a:rPr lang="en-US" dirty="0">
                <a:solidFill>
                  <a:schemeClr val="accent6"/>
                </a:solidFill>
              </a:rPr>
              <a:t>instance</a:t>
            </a:r>
            <a:r>
              <a:rPr lang="en-US" dirty="0"/>
              <a:t> of the page.</a:t>
            </a:r>
          </a:p>
          <a:p>
            <a:r>
              <a:rPr lang="en-US" dirty="0"/>
              <a:t>It is an instance of </a:t>
            </a:r>
            <a:r>
              <a:rPr lang="en-US" dirty="0" err="1"/>
              <a:t>java.lang.Object</a:t>
            </a:r>
            <a:endParaRPr lang="en-US" dirty="0"/>
          </a:p>
          <a:p>
            <a:r>
              <a:rPr lang="en-US" dirty="0"/>
              <a:t>Direct synonym for the this </a:t>
            </a:r>
            <a:r>
              <a:rPr lang="en-US" dirty="0">
                <a:solidFill>
                  <a:schemeClr val="accent6"/>
                </a:solidFill>
              </a:rPr>
              <a:t>object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0C14234-7800-8A43-B623-F817405D74DC}"/>
              </a:ext>
            </a:extLst>
          </p:cNvPr>
          <p:cNvSpPr/>
          <p:nvPr/>
        </p:nvSpPr>
        <p:spPr>
          <a:xfrm>
            <a:off x="455239" y="2763744"/>
            <a:ext cx="680208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page.getClass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%&gt;</a:t>
            </a:r>
            <a:endParaRPr lang="en-US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8485672B-A6DC-2744-ADA5-936802CC962B}"/>
              </a:ext>
            </a:extLst>
          </p:cNvPr>
          <p:cNvSpPr/>
          <p:nvPr/>
        </p:nvSpPr>
        <p:spPr>
          <a:xfrm>
            <a:off x="455239" y="2434560"/>
            <a:ext cx="3873693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latin typeface="+mj-lt"/>
                <a:cs typeface="Courier New" panose="02070309020205020404" pitchFamily="49" charset="0"/>
              </a:rPr>
              <a:t>returns the name of generated servlet file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257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C20B08-21EE-5A49-B3C2-692964EB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B02F57-2BC9-C245-8BD5-EBF96B217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of </a:t>
            </a:r>
            <a:r>
              <a:rPr lang="en-US" dirty="0" err="1"/>
              <a:t>javax.servlet.ServletContext</a:t>
            </a:r>
            <a:endParaRPr lang="en-US" dirty="0"/>
          </a:p>
          <a:p>
            <a:r>
              <a:rPr lang="en-US" dirty="0"/>
              <a:t>The instance of </a:t>
            </a:r>
            <a:r>
              <a:rPr lang="en-US" dirty="0" err="1">
                <a:solidFill>
                  <a:schemeClr val="accent6"/>
                </a:solidFill>
              </a:rPr>
              <a:t>ServletContext</a:t>
            </a:r>
            <a:r>
              <a:rPr lang="en-US" dirty="0"/>
              <a:t> is created only once by the </a:t>
            </a:r>
            <a:r>
              <a:rPr lang="en-US" dirty="0">
                <a:solidFill>
                  <a:schemeClr val="accent6"/>
                </a:solidFill>
              </a:rPr>
              <a:t>web container </a:t>
            </a:r>
            <a:r>
              <a:rPr lang="en-US" dirty="0"/>
              <a:t>when application or project is </a:t>
            </a:r>
            <a:r>
              <a:rPr lang="en-US" dirty="0">
                <a:solidFill>
                  <a:schemeClr val="accent6"/>
                </a:solidFill>
              </a:rPr>
              <a:t>deployed</a:t>
            </a:r>
            <a:r>
              <a:rPr lang="en-US" dirty="0"/>
              <a:t> on the server.</a:t>
            </a:r>
          </a:p>
          <a:p>
            <a:r>
              <a:rPr lang="en-US" dirty="0"/>
              <a:t>This object can be used to get </a:t>
            </a:r>
            <a:r>
              <a:rPr lang="en-US" dirty="0">
                <a:solidFill>
                  <a:schemeClr val="accent6"/>
                </a:solidFill>
              </a:rPr>
              <a:t>initialization parameter </a:t>
            </a:r>
            <a:r>
              <a:rPr lang="en-US" dirty="0"/>
              <a:t>from configuration file (</a:t>
            </a:r>
            <a:r>
              <a:rPr lang="en-US" dirty="0" err="1">
                <a:solidFill>
                  <a:schemeClr val="accent6"/>
                </a:solidFill>
              </a:rPr>
              <a:t>web</a:t>
            </a:r>
            <a:r>
              <a:rPr lang="en-US" dirty="0" err="1"/>
              <a:t>.xml</a:t>
            </a:r>
            <a:r>
              <a:rPr lang="en-US" dirty="0"/>
              <a:t>). </a:t>
            </a:r>
          </a:p>
          <a:p>
            <a:r>
              <a:rPr lang="en-US" dirty="0"/>
              <a:t>This initialization parameter can be used by </a:t>
            </a:r>
            <a:r>
              <a:rPr lang="en-US" dirty="0">
                <a:solidFill>
                  <a:schemeClr val="accent6"/>
                </a:solidFill>
              </a:rPr>
              <a:t>all </a:t>
            </a:r>
            <a:r>
              <a:rPr lang="en-US" dirty="0" err="1">
                <a:solidFill>
                  <a:schemeClr val="accent6"/>
                </a:solidFill>
              </a:rPr>
              <a:t>jsp</a:t>
            </a:r>
            <a:r>
              <a:rPr lang="en-US" dirty="0">
                <a:solidFill>
                  <a:schemeClr val="accent6"/>
                </a:solidFill>
              </a:rPr>
              <a:t> pages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FE0F702-B7CB-FC45-AC31-C435B79A57B4}"/>
              </a:ext>
            </a:extLst>
          </p:cNvPr>
          <p:cNvSpPr/>
          <p:nvPr/>
        </p:nvSpPr>
        <p:spPr>
          <a:xfrm>
            <a:off x="989955" y="3429000"/>
            <a:ext cx="972820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   </a:t>
            </a:r>
          </a:p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//refers to context parameter of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web.xml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 driver=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application.getInitParameter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 is="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+driver);  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 </a:t>
            </a:r>
            <a:endParaRPr lang="en-US" sz="1600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1ECE54F-F792-0A44-86DC-479A8A10FFEA}"/>
              </a:ext>
            </a:extLst>
          </p:cNvPr>
          <p:cNvSpPr/>
          <p:nvPr/>
        </p:nvSpPr>
        <p:spPr>
          <a:xfrm>
            <a:off x="489964" y="3429000"/>
            <a:ext cx="49536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BFA83EC8-05DA-EB48-AAB7-951BAE8FD185}"/>
              </a:ext>
            </a:extLst>
          </p:cNvPr>
          <p:cNvSpPr/>
          <p:nvPr/>
        </p:nvSpPr>
        <p:spPr>
          <a:xfrm>
            <a:off x="489964" y="3099816"/>
            <a:ext cx="1662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latin typeface="+mj-lt"/>
                <a:cs typeface="Courier New" panose="02070309020205020404" pitchFamily="49" charset="0"/>
              </a:rPr>
              <a:t>Application.jsp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777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FFBC0-A503-8D4E-A6FE-02974EDF3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80A4DB-EEA1-3F42-8898-DD59ACE7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exception</a:t>
            </a:r>
            <a:r>
              <a:rPr lang="en-US" dirty="0"/>
              <a:t> is an implicit object of type </a:t>
            </a:r>
            <a:r>
              <a:rPr lang="en-US" b="1" i="1" dirty="0" err="1"/>
              <a:t>java.lang.Throwable</a:t>
            </a:r>
            <a:r>
              <a:rPr lang="en-US" dirty="0"/>
              <a:t> class. </a:t>
            </a:r>
          </a:p>
          <a:p>
            <a:r>
              <a:rPr lang="en-US" dirty="0"/>
              <a:t>This object can be used to </a:t>
            </a:r>
            <a:r>
              <a:rPr lang="en-US" dirty="0">
                <a:solidFill>
                  <a:schemeClr val="accent6"/>
                </a:solidFill>
              </a:rPr>
              <a:t>print the exception</a:t>
            </a:r>
            <a:r>
              <a:rPr lang="en-US" dirty="0"/>
              <a:t>. </a:t>
            </a:r>
          </a:p>
          <a:p>
            <a:r>
              <a:rPr lang="en-US" dirty="0"/>
              <a:t>But it can only be used in </a:t>
            </a:r>
            <a:r>
              <a:rPr lang="en-US" dirty="0">
                <a:solidFill>
                  <a:schemeClr val="accent6"/>
                </a:solidFill>
              </a:rPr>
              <a:t>error pages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77CCEE9-29CF-DD4B-9FEB-007E69A6F535}"/>
              </a:ext>
            </a:extLst>
          </p:cNvPr>
          <p:cNvSpPr/>
          <p:nvPr/>
        </p:nvSpPr>
        <p:spPr>
          <a:xfrm>
            <a:off x="1001530" y="2769244"/>
            <a:ext cx="9728201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 page 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isErrorPage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 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 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  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  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Sorry following exception 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occured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:&lt;%=exception %&gt;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  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416BE5F-40AD-DC43-8850-307D8BE4171C}"/>
              </a:ext>
            </a:extLst>
          </p:cNvPr>
          <p:cNvSpPr/>
          <p:nvPr/>
        </p:nvSpPr>
        <p:spPr>
          <a:xfrm>
            <a:off x="501539" y="2769244"/>
            <a:ext cx="49536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B0C681A-3BBD-354B-A0A0-AE78EFC1D47E}"/>
              </a:ext>
            </a:extLst>
          </p:cNvPr>
          <p:cNvSpPr/>
          <p:nvPr/>
        </p:nvSpPr>
        <p:spPr>
          <a:xfrm>
            <a:off x="501538" y="2440060"/>
            <a:ext cx="212355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latin typeface="+mj-lt"/>
                <a:cs typeface="Courier New" panose="02070309020205020404" pitchFamily="49" charset="0"/>
              </a:rPr>
              <a:t>Error.jsp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95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33290-41BF-F540-90D0-20E4D4B7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JSP with Servlet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xmlns="" id="{1CB23411-92EC-3542-BC89-A6F7F9AD2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621498"/>
              </p:ext>
            </p:extLst>
          </p:nvPr>
        </p:nvGraphicFramePr>
        <p:xfrm>
          <a:off x="435826" y="879088"/>
          <a:ext cx="11194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6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283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JSP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Servlet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xmlns="" id="{A0AAA9F2-A904-FC48-8834-E085EF41B5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225679"/>
              </p:ext>
            </p:extLst>
          </p:nvPr>
        </p:nvGraphicFramePr>
        <p:xfrm>
          <a:off x="435826" y="1252203"/>
          <a:ext cx="11194895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6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283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JSP is a webpage scripting language that generates dynamic content.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Servlets are Java programs that are already compiled which also creates dynamic web content.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xmlns="" id="{F9248F47-AB01-2544-B76D-D2847E624C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7925014"/>
              </p:ext>
            </p:extLst>
          </p:nvPr>
        </p:nvGraphicFramePr>
        <p:xfrm>
          <a:off x="435826" y="1898979"/>
          <a:ext cx="1119489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6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283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JSP technically gets converted to a servlet We embed the java code into HTML.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E.g. &lt;html&gt; </a:t>
                      </a:r>
                      <a:r>
                        <a:rPr lang="en-US" sz="18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&lt;% java code %&gt;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&lt;/html&gt;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A servlet is a java class. </a:t>
                      </a:r>
                    </a:p>
                    <a:p>
                      <a:pPr algn="just"/>
                      <a:r>
                        <a:rPr lang="en-US" dirty="0"/>
                        <a:t>We can put HTML into print statements.</a:t>
                      </a:r>
                    </a:p>
                    <a:p>
                      <a:pPr algn="just"/>
                      <a:r>
                        <a:rPr lang="en-US" dirty="0"/>
                        <a:t>E.g.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>
                          <a:solidFill>
                            <a:schemeClr val="accent6"/>
                          </a:solidFill>
                        </a:rPr>
                        <a:t>out.println</a:t>
                      </a:r>
                      <a:r>
                        <a:rPr lang="en-US" baseline="0" dirty="0"/>
                        <a:t>(“&lt;html code&gt;”);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xmlns="" id="{09DCC731-A238-1A4F-9B77-CD548E031C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577573"/>
              </p:ext>
            </p:extLst>
          </p:nvPr>
        </p:nvGraphicFramePr>
        <p:xfrm>
          <a:off x="435826" y="2814861"/>
          <a:ext cx="1119489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6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283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JSPs are extension of servlets which minimizes the effort of developers to write User Interfaces using Java programming.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servlet is a server-side program and written purely on Java.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2A725409-F18B-0741-B1EE-52610BF1A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3101758"/>
              </p:ext>
            </p:extLst>
          </p:nvPr>
        </p:nvGraphicFramePr>
        <p:xfrm>
          <a:off x="435826" y="3727779"/>
          <a:ext cx="11194895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6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283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JSP runs slower than servlet.</a:t>
                      </a:r>
                    </a:p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As,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has the </a:t>
                      </a:r>
                      <a:r>
                        <a:rPr lang="en-US" sz="18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transition phase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converting from JSP to a Servlet. Once it is converted to a Servlet then it will start the compilation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Servlets run faster than JSP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xmlns="" id="{5AEEDD50-6744-7F4B-835B-FCB601A061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591269"/>
              </p:ext>
            </p:extLst>
          </p:nvPr>
        </p:nvGraphicFramePr>
        <p:xfrm>
          <a:off x="435826" y="4916499"/>
          <a:ext cx="111948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6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283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MVC architecture JSP acts as </a:t>
                      </a:r>
                      <a:r>
                        <a:rPr lang="en-US" sz="18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MVC architecture Servlet acts as </a:t>
                      </a:r>
                      <a:r>
                        <a:rPr lang="en-US" sz="18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xmlns="" id="{2BBDD278-C32B-DD4F-9C06-F30FC3D3AA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3966223"/>
              </p:ext>
            </p:extLst>
          </p:nvPr>
        </p:nvGraphicFramePr>
        <p:xfrm>
          <a:off x="435826" y="5282259"/>
          <a:ext cx="11194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6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283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 build </a:t>
                      </a:r>
                      <a:r>
                        <a:rPr lang="en-US" sz="18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 tags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JSP API 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cannot build any custom tags in servlet.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6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4526DE-9BF1-6548-99D4-8425A61C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xmlns="" id="{4A1EE3F8-21DD-3D47-8512-8D2CF526279B}"/>
              </a:ext>
            </a:extLst>
          </p:cNvPr>
          <p:cNvSpPr/>
          <p:nvPr/>
        </p:nvSpPr>
        <p:spPr>
          <a:xfrm>
            <a:off x="4641917" y="96327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xmlns="" id="{E0DE6F05-2080-BC4A-80B1-7E51693EDC12}"/>
              </a:ext>
            </a:extLst>
          </p:cNvPr>
          <p:cNvSpPr/>
          <p:nvPr/>
        </p:nvSpPr>
        <p:spPr>
          <a:xfrm>
            <a:off x="1529721" y="2302202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xmlns="" id="{370EE001-D031-214D-B9F6-AD82176E415C}"/>
              </a:ext>
            </a:extLst>
          </p:cNvPr>
          <p:cNvSpPr/>
          <p:nvPr/>
        </p:nvSpPr>
        <p:spPr>
          <a:xfrm>
            <a:off x="4108516" y="2298585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xmlns="" id="{917C4B61-4249-1D42-B467-470E4CE5CF7D}"/>
              </a:ext>
            </a:extLst>
          </p:cNvPr>
          <p:cNvSpPr/>
          <p:nvPr/>
        </p:nvSpPr>
        <p:spPr>
          <a:xfrm>
            <a:off x="7754111" y="2328363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xmlns="" id="{8C5FC314-F8B0-A143-81B6-E552F06E93A6}"/>
              </a:ext>
            </a:extLst>
          </p:cNvPr>
          <p:cNvCxnSpPr>
            <a:stCxn id="82" idx="2"/>
            <a:endCxn id="84" idx="0"/>
          </p:cNvCxnSpPr>
          <p:nvPr/>
        </p:nvCxnSpPr>
        <p:spPr>
          <a:xfrm rot="5400000">
            <a:off x="5231560" y="1897627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xmlns="" id="{70026EBC-7789-994E-AE37-B0117ED04746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 rot="5400000">
            <a:off x="3673653" y="343338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587F5930-8116-AA42-8DBC-8C4A90F21207}"/>
              </a:ext>
            </a:extLst>
          </p:cNvPr>
          <p:cNvCxnSpPr/>
          <p:nvPr/>
        </p:nvCxnSpPr>
        <p:spPr>
          <a:xfrm>
            <a:off x="1849244" y="2873702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3898AC68-59AA-E14A-9A4F-056D080A83C9}"/>
              </a:ext>
            </a:extLst>
          </p:cNvPr>
          <p:cNvSpPr txBox="1"/>
          <p:nvPr/>
        </p:nvSpPr>
        <p:spPr>
          <a:xfrm>
            <a:off x="2077844" y="2959338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617EA31-EB4C-6F42-BC5F-15E2D28DA842}"/>
              </a:ext>
            </a:extLst>
          </p:cNvPr>
          <p:cNvSpPr txBox="1"/>
          <p:nvPr/>
        </p:nvSpPr>
        <p:spPr>
          <a:xfrm>
            <a:off x="2048077" y="3349892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xmlns="" id="{A94B93DA-250E-5A42-9374-4043D3E3D133}"/>
              </a:ext>
            </a:extLst>
          </p:cNvPr>
          <p:cNvCxnSpPr/>
          <p:nvPr/>
        </p:nvCxnSpPr>
        <p:spPr>
          <a:xfrm>
            <a:off x="1849244" y="3178502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xmlns="" id="{BE0A894D-2BE1-4A4D-AF20-F695BFD1B6EE}"/>
              </a:ext>
            </a:extLst>
          </p:cNvPr>
          <p:cNvCxnSpPr/>
          <p:nvPr/>
        </p:nvCxnSpPr>
        <p:spPr>
          <a:xfrm>
            <a:off x="1849244" y="353095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xmlns="" id="{4A2115E7-64FD-AC4E-9F8B-C862EEF99807}"/>
              </a:ext>
            </a:extLst>
          </p:cNvPr>
          <p:cNvSpPr/>
          <p:nvPr/>
        </p:nvSpPr>
        <p:spPr>
          <a:xfrm>
            <a:off x="3651317" y="3574065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xmlns="" id="{6508B177-63EA-CD4C-9A04-8F22CFCF021D}"/>
              </a:ext>
            </a:extLst>
          </p:cNvPr>
          <p:cNvSpPr/>
          <p:nvPr/>
        </p:nvSpPr>
        <p:spPr>
          <a:xfrm>
            <a:off x="5887844" y="3574065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7FE8576F-8510-C14E-902E-1353A121E4AB}"/>
              </a:ext>
            </a:extLst>
          </p:cNvPr>
          <p:cNvCxnSpPr/>
          <p:nvPr/>
        </p:nvCxnSpPr>
        <p:spPr>
          <a:xfrm>
            <a:off x="3906644" y="3892967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A1EDE929-7CDD-FE41-B8B3-33D8E5F9464F}"/>
              </a:ext>
            </a:extLst>
          </p:cNvPr>
          <p:cNvCxnSpPr/>
          <p:nvPr/>
        </p:nvCxnSpPr>
        <p:spPr>
          <a:xfrm>
            <a:off x="3906644" y="419776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678A5FE0-2531-994F-8118-8BA719088D34}"/>
              </a:ext>
            </a:extLst>
          </p:cNvPr>
          <p:cNvCxnSpPr/>
          <p:nvPr/>
        </p:nvCxnSpPr>
        <p:spPr>
          <a:xfrm>
            <a:off x="3906644" y="4550222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2D83807A-A2DD-3F40-B6CB-A4F876E628B2}"/>
              </a:ext>
            </a:extLst>
          </p:cNvPr>
          <p:cNvCxnSpPr/>
          <p:nvPr/>
        </p:nvCxnSpPr>
        <p:spPr>
          <a:xfrm>
            <a:off x="3906644" y="495976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9075AED0-2C06-694C-8068-206CDDA1BF13}"/>
              </a:ext>
            </a:extLst>
          </p:cNvPr>
          <p:cNvSpPr txBox="1"/>
          <p:nvPr/>
        </p:nvSpPr>
        <p:spPr>
          <a:xfrm>
            <a:off x="4165478" y="3969735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D1385375-E4B4-9B43-B6C7-51E772F50905}"/>
              </a:ext>
            </a:extLst>
          </p:cNvPr>
          <p:cNvSpPr txBox="1"/>
          <p:nvPr/>
        </p:nvSpPr>
        <p:spPr>
          <a:xfrm>
            <a:off x="4145875" y="4350167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7901072E-D99E-6748-BF0C-99F9D6268725}"/>
              </a:ext>
            </a:extLst>
          </p:cNvPr>
          <p:cNvSpPr txBox="1"/>
          <p:nvPr/>
        </p:nvSpPr>
        <p:spPr>
          <a:xfrm>
            <a:off x="4145875" y="4764720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F54DADF1-35FA-B149-8988-8464BE2DE414}"/>
              </a:ext>
            </a:extLst>
          </p:cNvPr>
          <p:cNvCxnSpPr/>
          <p:nvPr/>
        </p:nvCxnSpPr>
        <p:spPr>
          <a:xfrm>
            <a:off x="3917275" y="535441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330575A5-0772-8649-9C92-10669B677805}"/>
              </a:ext>
            </a:extLst>
          </p:cNvPr>
          <p:cNvSpPr txBox="1"/>
          <p:nvPr/>
        </p:nvSpPr>
        <p:spPr>
          <a:xfrm>
            <a:off x="4135244" y="5154360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6ADCF227-F6BD-5C44-9E7D-4BACB8AB7B56}"/>
              </a:ext>
            </a:extLst>
          </p:cNvPr>
          <p:cNvCxnSpPr/>
          <p:nvPr/>
        </p:nvCxnSpPr>
        <p:spPr>
          <a:xfrm>
            <a:off x="6345044" y="3892967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F13717DF-3EEC-4E41-83FE-FEC481BAEB2D}"/>
              </a:ext>
            </a:extLst>
          </p:cNvPr>
          <p:cNvCxnSpPr/>
          <p:nvPr/>
        </p:nvCxnSpPr>
        <p:spPr>
          <a:xfrm>
            <a:off x="6345044" y="435016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AB0B8C93-544F-E34F-841A-55E91B5F630B}"/>
              </a:ext>
            </a:extLst>
          </p:cNvPr>
          <p:cNvSpPr txBox="1"/>
          <p:nvPr/>
        </p:nvSpPr>
        <p:spPr>
          <a:xfrm>
            <a:off x="6506788" y="4107465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A995042B-D7D1-0045-A261-0E8CE8D5EFB9}"/>
              </a:ext>
            </a:extLst>
          </p:cNvPr>
          <p:cNvCxnSpPr/>
          <p:nvPr/>
        </p:nvCxnSpPr>
        <p:spPr>
          <a:xfrm>
            <a:off x="8250044" y="2854712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1511E064-8E8E-7543-B151-F9B9B88BEE3F}"/>
              </a:ext>
            </a:extLst>
          </p:cNvPr>
          <p:cNvSpPr txBox="1"/>
          <p:nvPr/>
        </p:nvSpPr>
        <p:spPr>
          <a:xfrm>
            <a:off x="8491722" y="2926365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xmlns="" id="{D572F967-CCE7-754C-8F7F-5FB027D7E96F}"/>
              </a:ext>
            </a:extLst>
          </p:cNvPr>
          <p:cNvCxnSpPr/>
          <p:nvPr/>
        </p:nvCxnSpPr>
        <p:spPr>
          <a:xfrm>
            <a:off x="8263122" y="3145529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64692424-75D8-934F-A176-6BBA298FDAA5}"/>
              </a:ext>
            </a:extLst>
          </p:cNvPr>
          <p:cNvSpPr txBox="1"/>
          <p:nvPr/>
        </p:nvSpPr>
        <p:spPr>
          <a:xfrm>
            <a:off x="8463955" y="3292802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3D53FCFB-A335-AD41-A494-54A8E07B88C2}"/>
              </a:ext>
            </a:extLst>
          </p:cNvPr>
          <p:cNvCxnSpPr/>
          <p:nvPr/>
        </p:nvCxnSpPr>
        <p:spPr>
          <a:xfrm>
            <a:off x="8235355" y="351196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F8CB70A6-BB70-D640-B517-F9A50CFF47B1}"/>
              </a:ext>
            </a:extLst>
          </p:cNvPr>
          <p:cNvSpPr txBox="1"/>
          <p:nvPr/>
        </p:nvSpPr>
        <p:spPr>
          <a:xfrm>
            <a:off x="8475667" y="3616712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xmlns="" id="{C43DD9D4-E3CD-9B4E-A8ED-A88125A22FD3}"/>
              </a:ext>
            </a:extLst>
          </p:cNvPr>
          <p:cNvCxnSpPr/>
          <p:nvPr/>
        </p:nvCxnSpPr>
        <p:spPr>
          <a:xfrm>
            <a:off x="8247067" y="3883872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6AAA2043-4BB5-3148-AA07-5119F48C3B05}"/>
              </a:ext>
            </a:extLst>
          </p:cNvPr>
          <p:cNvSpPr txBox="1"/>
          <p:nvPr/>
        </p:nvSpPr>
        <p:spPr>
          <a:xfrm>
            <a:off x="8491722" y="3997712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xmlns="" id="{D37FDBDE-FC32-824F-94B6-7D29A7439877}"/>
              </a:ext>
            </a:extLst>
          </p:cNvPr>
          <p:cNvCxnSpPr/>
          <p:nvPr/>
        </p:nvCxnSpPr>
        <p:spPr>
          <a:xfrm>
            <a:off x="8263122" y="4284658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xmlns="" id="{A7BAFAEE-947F-3542-88BE-4D14E6AA43F4}"/>
              </a:ext>
            </a:extLst>
          </p:cNvPr>
          <p:cNvCxnSpPr>
            <a:stCxn id="84" idx="2"/>
            <a:endCxn id="93" idx="0"/>
          </p:cNvCxnSpPr>
          <p:nvPr/>
        </p:nvCxnSpPr>
        <p:spPr>
          <a:xfrm rot="5400000">
            <a:off x="4696659" y="2638208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xmlns="" id="{EF121B8F-C527-744C-BD19-DF888855085D}"/>
              </a:ext>
            </a:extLst>
          </p:cNvPr>
          <p:cNvCxnSpPr>
            <a:stCxn id="84" idx="2"/>
            <a:endCxn id="94" idx="0"/>
          </p:cNvCxnSpPr>
          <p:nvPr/>
        </p:nvCxnSpPr>
        <p:spPr>
          <a:xfrm rot="16200000" flipH="1">
            <a:off x="5808240" y="2656261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xmlns="" id="{CA1036E3-88C2-C249-808E-49C6324ED489}"/>
              </a:ext>
            </a:extLst>
          </p:cNvPr>
          <p:cNvCxnSpPr>
            <a:stCxn id="82" idx="2"/>
            <a:endCxn id="85" idx="0"/>
          </p:cNvCxnSpPr>
          <p:nvPr/>
        </p:nvCxnSpPr>
        <p:spPr>
          <a:xfrm rot="16200000" flipH="1">
            <a:off x="6772768" y="356419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xmlns="" id="{C6FDB938-74E2-4D45-9369-959EAE8BBF94}"/>
              </a:ext>
            </a:extLst>
          </p:cNvPr>
          <p:cNvSpPr/>
          <p:nvPr/>
        </p:nvSpPr>
        <p:spPr>
          <a:xfrm>
            <a:off x="7754111" y="2335755"/>
            <a:ext cx="1981200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7F74D1-5C07-4A44-A158-247C19F1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564178-3A44-BF48-944A-912C5ADA3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JSP actions use </a:t>
            </a:r>
            <a:r>
              <a:rPr lang="en-US" dirty="0">
                <a:solidFill>
                  <a:schemeClr val="accent6"/>
                </a:solidFill>
              </a:rPr>
              <a:t>constructs in XML </a:t>
            </a:r>
            <a:r>
              <a:rPr lang="en-US" dirty="0"/>
              <a:t>syntax to control the behavior of the </a:t>
            </a:r>
            <a:r>
              <a:rPr lang="en-US" dirty="0">
                <a:solidFill>
                  <a:schemeClr val="accent6"/>
                </a:solidFill>
              </a:rPr>
              <a:t>servlet engine</a:t>
            </a:r>
            <a:r>
              <a:rPr lang="en-US" dirty="0"/>
              <a:t>. </a:t>
            </a:r>
          </a:p>
          <a:p>
            <a:r>
              <a:rPr lang="en-US" dirty="0"/>
              <a:t>We can dynamically insert a file, reuse JavaBeans components, forward the user to another page, or generate HTML for the Java plugin.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925314B-475E-714C-BA57-3FADD33419E7}"/>
              </a:ext>
            </a:extLst>
          </p:cNvPr>
          <p:cNvSpPr/>
          <p:nvPr/>
        </p:nvSpPr>
        <p:spPr>
          <a:xfrm>
            <a:off x="482981" y="2752958"/>
            <a:ext cx="56130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jsp:action_name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"value"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6B0CC7C3-51ED-E544-BE9A-F1C5E6582556}"/>
              </a:ext>
            </a:extLst>
          </p:cNvPr>
          <p:cNvSpPr/>
          <p:nvPr/>
        </p:nvSpPr>
        <p:spPr>
          <a:xfrm>
            <a:off x="482981" y="2419125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2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7CDE36-1B05-AF4C-BB71-D4A903D5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jsp:param</a:t>
            </a:r>
            <a:r>
              <a:rPr lang="en-US" dirty="0"/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0A894-DE66-CE43-B144-BA9F7E917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action is useful for passing the parameters to other </a:t>
            </a:r>
            <a:r>
              <a:rPr lang="en-US" dirty="0">
                <a:solidFill>
                  <a:schemeClr val="accent6"/>
                </a:solidFill>
              </a:rPr>
              <a:t>JSP action tags such as JSP include &amp; JSP forward</a:t>
            </a:r>
            <a:r>
              <a:rPr lang="en-US" dirty="0"/>
              <a:t> tag. </a:t>
            </a:r>
          </a:p>
          <a:p>
            <a:r>
              <a:rPr lang="en-US" dirty="0"/>
              <a:t>This way </a:t>
            </a:r>
            <a:r>
              <a:rPr lang="en-US" dirty="0">
                <a:solidFill>
                  <a:schemeClr val="accent6"/>
                </a:solidFill>
              </a:rPr>
              <a:t>new JSP </a:t>
            </a:r>
            <a:r>
              <a:rPr lang="en-US" dirty="0"/>
              <a:t>pages can have access to those parameters using </a:t>
            </a:r>
            <a:r>
              <a:rPr lang="en-US" dirty="0">
                <a:solidFill>
                  <a:schemeClr val="accent6"/>
                </a:solidFill>
              </a:rPr>
              <a:t>request object </a:t>
            </a:r>
            <a:r>
              <a:rPr lang="en-US" dirty="0"/>
              <a:t>itself.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D8E5A24-93F4-A840-AB08-D7C8007FD03B}"/>
              </a:ext>
            </a:extLst>
          </p:cNvPr>
          <p:cNvSpPr/>
          <p:nvPr/>
        </p:nvSpPr>
        <p:spPr>
          <a:xfrm>
            <a:off x="482981" y="2541085"/>
            <a:ext cx="595127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"value"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05AB5B64-699C-3340-9BD4-88A59DC404B5}"/>
              </a:ext>
            </a:extLst>
          </p:cNvPr>
          <p:cNvSpPr/>
          <p:nvPr/>
        </p:nvSpPr>
        <p:spPr>
          <a:xfrm>
            <a:off x="482981" y="2207252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7D95C3B-28A1-3441-8854-BD8A0200090F}"/>
              </a:ext>
            </a:extLst>
          </p:cNvPr>
          <p:cNvSpPr/>
          <p:nvPr/>
        </p:nvSpPr>
        <p:spPr>
          <a:xfrm>
            <a:off x="513303" y="3947584"/>
            <a:ext cx="712528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"12-02-2018"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"time"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"10:15AM"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E7A2016C-5757-AE4C-9EB4-D743A104B824}"/>
              </a:ext>
            </a:extLst>
          </p:cNvPr>
          <p:cNvSpPr/>
          <p:nvPr/>
        </p:nvSpPr>
        <p:spPr>
          <a:xfrm>
            <a:off x="513303" y="3613751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Example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2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33F02C-8575-B246-B3D3-8F95934F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jsp:include</a:t>
            </a:r>
            <a:r>
              <a:rPr lang="en-US" dirty="0"/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75770B-E370-F74E-AB99-33DB813B9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jsp:include</a:t>
            </a:r>
            <a:r>
              <a:rPr lang="en-US" dirty="0"/>
              <a:t> action tag is used to </a:t>
            </a:r>
            <a:r>
              <a:rPr lang="en-US" dirty="0">
                <a:solidFill>
                  <a:schemeClr val="accent6"/>
                </a:solidFill>
              </a:rPr>
              <a:t>include the content of another resource</a:t>
            </a:r>
            <a:r>
              <a:rPr lang="en-US" dirty="0"/>
              <a:t> it may be </a:t>
            </a:r>
            <a:r>
              <a:rPr lang="en-US" dirty="0" err="1"/>
              <a:t>jsp</a:t>
            </a:r>
            <a:r>
              <a:rPr lang="en-US" dirty="0"/>
              <a:t>, html or servlet.</a:t>
            </a:r>
          </a:p>
          <a:p>
            <a:r>
              <a:rPr lang="en-US" dirty="0"/>
              <a:t>The </a:t>
            </a:r>
            <a:r>
              <a:rPr lang="en-US" dirty="0" err="1"/>
              <a:t>jsp:include</a:t>
            </a:r>
            <a:r>
              <a:rPr lang="en-US" dirty="0"/>
              <a:t> tag can be used to include </a:t>
            </a:r>
            <a:r>
              <a:rPr lang="en-US" dirty="0">
                <a:solidFill>
                  <a:schemeClr val="accent6"/>
                </a:solidFill>
              </a:rPr>
              <a:t>static as well as dynamic pages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656A247-248D-4A42-A2AF-06F1158AC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99055"/>
              </p:ext>
            </p:extLst>
          </p:nvPr>
        </p:nvGraphicFramePr>
        <p:xfrm>
          <a:off x="491815" y="2139176"/>
          <a:ext cx="11208370" cy="1981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506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576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Attribute</a:t>
                      </a:r>
                    </a:p>
                  </a:txBody>
                  <a:tcPr marL="76200" marR="76200" marT="76200" marB="762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page</a:t>
                      </a:r>
                    </a:p>
                  </a:txBody>
                  <a:tcPr marL="76200" marR="76200" marT="76200" marB="762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relative URL of the page to be included.</a:t>
                      </a:r>
                    </a:p>
                  </a:txBody>
                  <a:tcPr marL="76200" marR="76200" marT="76200" marB="762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flush</a:t>
                      </a:r>
                    </a:p>
                  </a:txBody>
                  <a:tcPr marL="76200" marR="76200" marT="76200" marB="762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</a:t>
                      </a:r>
                      <a:r>
                        <a:rPr lang="en-US" sz="2000" dirty="0" err="1">
                          <a:effectLst/>
                        </a:rPr>
                        <a:t>boolean</a:t>
                      </a:r>
                      <a:r>
                        <a:rPr lang="en-US" sz="2000" dirty="0">
                          <a:effectLst/>
                        </a:rPr>
                        <a:t> attribute determines whether the included resource has its buffer flushed before it is included.</a:t>
                      </a:r>
                      <a:r>
                        <a:rPr lang="en-US" sz="2000" baseline="0" dirty="0">
                          <a:effectLst/>
                        </a:rPr>
                        <a:t> By default value is </a:t>
                      </a:r>
                      <a:r>
                        <a:rPr lang="en-US" sz="2000" i="1" baseline="0" dirty="0">
                          <a:effectLst/>
                        </a:rPr>
                        <a:t>false</a:t>
                      </a:r>
                      <a:r>
                        <a:rPr lang="en-US" sz="2000" baseline="0" dirty="0">
                          <a:effectLst/>
                        </a:rPr>
                        <a:t>.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17F400A-3298-9249-942C-4A1589BC5D71}"/>
              </a:ext>
            </a:extLst>
          </p:cNvPr>
          <p:cNvSpPr/>
          <p:nvPr/>
        </p:nvSpPr>
        <p:spPr>
          <a:xfrm>
            <a:off x="491814" y="4626363"/>
            <a:ext cx="750360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</a:t>
            </a:r>
            <a:r>
              <a:rPr lang="en-US" sz="1600" b="1" dirty="0" err="1">
                <a:solidFill>
                  <a:srgbClr val="1F33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"relative URL"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flush=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A2F1A2F8-D003-C940-9989-D8A500E1F5B7}"/>
              </a:ext>
            </a:extLst>
          </p:cNvPr>
          <p:cNvSpPr/>
          <p:nvPr/>
        </p:nvSpPr>
        <p:spPr>
          <a:xfrm>
            <a:off x="491815" y="4292530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0585914-FE49-0048-B1AA-C744ADDA9663}"/>
              </a:ext>
            </a:extLst>
          </p:cNvPr>
          <p:cNvSpPr/>
          <p:nvPr/>
        </p:nvSpPr>
        <p:spPr>
          <a:xfrm>
            <a:off x="491815" y="5450993"/>
            <a:ext cx="7503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F33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F33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jsp:include</a:t>
            </a:r>
            <a:r>
              <a:rPr lang="en-US" b="1" dirty="0">
                <a:solidFill>
                  <a:srgbClr val="1F33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page="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Action1.jsp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b="1" dirty="0">
                <a:solidFill>
                  <a:srgbClr val="1F33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flush=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1F33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1F33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F33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b="1" dirty="0">
                <a:solidFill>
                  <a:srgbClr val="1F33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roll_no1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b="1" dirty="0">
                <a:solidFill>
                  <a:srgbClr val="1F33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b="1" dirty="0">
                <a:solidFill>
                  <a:srgbClr val="1F33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b="1" dirty="0">
                <a:solidFill>
                  <a:srgbClr val="1F33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F33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jsp:include</a:t>
            </a:r>
            <a:r>
              <a:rPr lang="en-US" b="1" dirty="0">
                <a:solidFill>
                  <a:srgbClr val="1F33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776852C8-8A74-9B45-A67A-DAC24A493797}"/>
              </a:ext>
            </a:extLst>
          </p:cNvPr>
          <p:cNvSpPr/>
          <p:nvPr/>
        </p:nvSpPr>
        <p:spPr>
          <a:xfrm>
            <a:off x="491815" y="5117160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Example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6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9" grpId="0" build="p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21097-EEB9-B940-B2A2-D0F967C5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jsp:forward</a:t>
            </a:r>
            <a:r>
              <a:rPr lang="en-US" dirty="0"/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80FFE6-438F-A648-99CE-6A65A1D5A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Forwards the </a:t>
            </a:r>
            <a:r>
              <a:rPr lang="en-US" dirty="0">
                <a:solidFill>
                  <a:schemeClr val="accent6"/>
                </a:solidFill>
              </a:rPr>
              <a:t>request and response </a:t>
            </a:r>
            <a:r>
              <a:rPr lang="en-US" dirty="0"/>
              <a:t>to another resource.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AE32964-85B0-5A47-AA8B-F68ACE1D2556}"/>
              </a:ext>
            </a:extLst>
          </p:cNvPr>
          <p:cNvSpPr/>
          <p:nvPr/>
        </p:nvSpPr>
        <p:spPr>
          <a:xfrm>
            <a:off x="436057" y="1905465"/>
            <a:ext cx="750360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jsp:forward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"Relative URL"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FFC9A522-D616-8144-BC49-491D60542EF3}"/>
              </a:ext>
            </a:extLst>
          </p:cNvPr>
          <p:cNvSpPr/>
          <p:nvPr/>
        </p:nvSpPr>
        <p:spPr>
          <a:xfrm>
            <a:off x="436058" y="1571632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BA8CF36-CB45-2A4C-B84E-95F05BE302BF}"/>
              </a:ext>
            </a:extLst>
          </p:cNvPr>
          <p:cNvSpPr/>
          <p:nvPr/>
        </p:nvSpPr>
        <p:spPr>
          <a:xfrm>
            <a:off x="436058" y="2740636"/>
            <a:ext cx="900902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jsp:forward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"Action2.jsp"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roll_no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"301"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jsp:forward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C6FF4CC-240F-D94E-BFB6-52E537D22830}"/>
              </a:ext>
            </a:extLst>
          </p:cNvPr>
          <p:cNvSpPr/>
          <p:nvPr/>
        </p:nvSpPr>
        <p:spPr>
          <a:xfrm>
            <a:off x="436058" y="2406803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Example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56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271B6B-5256-9049-9374-8A089523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jsp:plugin</a:t>
            </a:r>
            <a:r>
              <a:rPr lang="en-US" dirty="0"/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76F190-6E5C-CC4C-9716-02E29F4CF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tag is used when there is a need of a plugin to run a </a:t>
            </a:r>
            <a:r>
              <a:rPr lang="en-US" dirty="0">
                <a:solidFill>
                  <a:schemeClr val="accent6"/>
                </a:solidFill>
              </a:rPr>
              <a:t>Bean</a:t>
            </a:r>
            <a:r>
              <a:rPr lang="en-US" dirty="0"/>
              <a:t> class or an </a:t>
            </a:r>
            <a:r>
              <a:rPr lang="en-US" dirty="0">
                <a:solidFill>
                  <a:schemeClr val="accent6"/>
                </a:solidFill>
              </a:rPr>
              <a:t>Applet</a:t>
            </a:r>
            <a:r>
              <a:rPr lang="en-US" dirty="0"/>
              <a:t>.</a:t>
            </a:r>
          </a:p>
          <a:p>
            <a:r>
              <a:rPr lang="en-US" dirty="0"/>
              <a:t>The &lt;</a:t>
            </a:r>
            <a:r>
              <a:rPr lang="en-US" dirty="0" err="1"/>
              <a:t>jsp:plugin</a:t>
            </a:r>
            <a:r>
              <a:rPr lang="en-US" dirty="0"/>
              <a:t>&gt; action tag is used to </a:t>
            </a:r>
            <a:r>
              <a:rPr lang="en-US" dirty="0">
                <a:solidFill>
                  <a:schemeClr val="accent6"/>
                </a:solidFill>
              </a:rPr>
              <a:t>embed applet</a:t>
            </a:r>
            <a:r>
              <a:rPr lang="en-US" dirty="0"/>
              <a:t> in the </a:t>
            </a:r>
            <a:r>
              <a:rPr lang="en-US" dirty="0" err="1"/>
              <a:t>jsp</a:t>
            </a:r>
            <a:r>
              <a:rPr lang="en-US" dirty="0"/>
              <a:t> file. </a:t>
            </a:r>
          </a:p>
          <a:p>
            <a:r>
              <a:rPr lang="en-US" dirty="0"/>
              <a:t>The &lt;</a:t>
            </a:r>
            <a:r>
              <a:rPr lang="en-US" dirty="0" err="1"/>
              <a:t>jsp:plugin</a:t>
            </a:r>
            <a:r>
              <a:rPr lang="en-US" dirty="0"/>
              <a:t>&gt; action tag downloads plugin at </a:t>
            </a:r>
            <a:r>
              <a:rPr lang="en-US" dirty="0">
                <a:solidFill>
                  <a:schemeClr val="accent6"/>
                </a:solidFill>
              </a:rPr>
              <a:t>client side </a:t>
            </a:r>
            <a:r>
              <a:rPr lang="en-US" dirty="0"/>
              <a:t>to execute an applet or bean.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4402771-DC8F-3740-973A-053474D2500D}"/>
              </a:ext>
            </a:extLst>
          </p:cNvPr>
          <p:cNvSpPr/>
          <p:nvPr/>
        </p:nvSpPr>
        <p:spPr>
          <a:xfrm>
            <a:off x="253919" y="2727781"/>
            <a:ext cx="110998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jsp:plugin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applet|bean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nameOfClassFile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codebase=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"URL" 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 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8181E0D1-D6CE-314A-9B51-0CBCE74D7D32}"/>
              </a:ext>
            </a:extLst>
          </p:cNvPr>
          <p:cNvSpPr/>
          <p:nvPr/>
        </p:nvSpPr>
        <p:spPr>
          <a:xfrm>
            <a:off x="253920" y="2393948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C3B0AF-3B21-4341-9A49-839267B8BE8E}"/>
              </a:ext>
            </a:extLst>
          </p:cNvPr>
          <p:cNvSpPr/>
          <p:nvPr/>
        </p:nvSpPr>
        <p:spPr>
          <a:xfrm>
            <a:off x="253919" y="3668273"/>
            <a:ext cx="6760197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java.applet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MyApplet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Applet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paint(Graphics g)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g.drawString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"Welcome in Java Applet."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,40,20);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68C2C723-9F69-6B44-8A78-B57B1E3F92BD}"/>
              </a:ext>
            </a:extLst>
          </p:cNvPr>
          <p:cNvSpPr/>
          <p:nvPr/>
        </p:nvSpPr>
        <p:spPr>
          <a:xfrm>
            <a:off x="253920" y="3334440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 err="1"/>
              <a:t>MyApplet.java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3C1E1EC-38EB-C74A-909F-7C1C8CE9CFB4}"/>
              </a:ext>
            </a:extLst>
          </p:cNvPr>
          <p:cNvSpPr/>
          <p:nvPr/>
        </p:nvSpPr>
        <p:spPr>
          <a:xfrm>
            <a:off x="7136856" y="3894971"/>
            <a:ext cx="4712305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&lt;body&gt;</a:t>
            </a:r>
          </a:p>
          <a:p>
            <a:r>
              <a:rPr lang="en-US" sz="14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4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jsp:plugin</a:t>
            </a:r>
            <a:endParaRPr lang="en-US" sz="1400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"applet"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code=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MyApplet.class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codebase=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JSPClass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MyApplet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sz="14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&lt;/body&gt;&lt;/html&gt;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3BF7DA35-DB9C-054E-ADFA-2FC4652E9B6D}"/>
              </a:ext>
            </a:extLst>
          </p:cNvPr>
          <p:cNvSpPr/>
          <p:nvPr/>
        </p:nvSpPr>
        <p:spPr>
          <a:xfrm>
            <a:off x="7136857" y="3615408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 err="1"/>
              <a:t>MyPlugin.jsp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83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build="p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D9EF0C-9286-B844-9799-C7AA4E13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3C994317-BBF0-F345-9FB1-67D01CA902AF}"/>
              </a:ext>
            </a:extLst>
          </p:cNvPr>
          <p:cNvSpPr/>
          <p:nvPr/>
        </p:nvSpPr>
        <p:spPr>
          <a:xfrm>
            <a:off x="4641917" y="96327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03297F2B-DD9C-4747-9933-83269ED60D26}"/>
              </a:ext>
            </a:extLst>
          </p:cNvPr>
          <p:cNvSpPr/>
          <p:nvPr/>
        </p:nvSpPr>
        <p:spPr>
          <a:xfrm>
            <a:off x="1529721" y="2302202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D6713AC8-4238-2F4B-A262-F667C63498E4}"/>
              </a:ext>
            </a:extLst>
          </p:cNvPr>
          <p:cNvSpPr/>
          <p:nvPr/>
        </p:nvSpPr>
        <p:spPr>
          <a:xfrm>
            <a:off x="4108516" y="2298585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49A743CD-CA22-E14C-8F6F-34629B8E01AB}"/>
              </a:ext>
            </a:extLst>
          </p:cNvPr>
          <p:cNvSpPr/>
          <p:nvPr/>
        </p:nvSpPr>
        <p:spPr>
          <a:xfrm>
            <a:off x="7754111" y="2328363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xmlns="" id="{D31C8270-100A-8744-ABD3-947F74C848E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5231560" y="1897627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xmlns="" id="{4E520A53-6304-6541-9AC7-5D1BF211085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673653" y="343338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36EB956-9C8B-3044-81D5-D7B5FD64762B}"/>
              </a:ext>
            </a:extLst>
          </p:cNvPr>
          <p:cNvCxnSpPr/>
          <p:nvPr/>
        </p:nvCxnSpPr>
        <p:spPr>
          <a:xfrm>
            <a:off x="1849244" y="2873702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3444942-81DA-2F4D-845D-1EA95EC05113}"/>
              </a:ext>
            </a:extLst>
          </p:cNvPr>
          <p:cNvSpPr txBox="1"/>
          <p:nvPr/>
        </p:nvSpPr>
        <p:spPr>
          <a:xfrm>
            <a:off x="2077844" y="2959338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3FF9ACA-56B4-5C46-889B-5BB27CB0866E}"/>
              </a:ext>
            </a:extLst>
          </p:cNvPr>
          <p:cNvSpPr txBox="1"/>
          <p:nvPr/>
        </p:nvSpPr>
        <p:spPr>
          <a:xfrm>
            <a:off x="2048077" y="3349892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919F516A-9D07-EA47-864D-2CF5AF3A16A2}"/>
              </a:ext>
            </a:extLst>
          </p:cNvPr>
          <p:cNvCxnSpPr/>
          <p:nvPr/>
        </p:nvCxnSpPr>
        <p:spPr>
          <a:xfrm>
            <a:off x="1849244" y="3178502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4C42832-1E4B-CE4D-8740-66D1AB7CA812}"/>
              </a:ext>
            </a:extLst>
          </p:cNvPr>
          <p:cNvCxnSpPr/>
          <p:nvPr/>
        </p:nvCxnSpPr>
        <p:spPr>
          <a:xfrm>
            <a:off x="1849244" y="353095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xmlns="" id="{81F56D15-30C2-B84F-AB99-B0689112343B}"/>
              </a:ext>
            </a:extLst>
          </p:cNvPr>
          <p:cNvSpPr/>
          <p:nvPr/>
        </p:nvSpPr>
        <p:spPr>
          <a:xfrm>
            <a:off x="3651317" y="3574065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xmlns="" id="{3AD7E68A-3D77-A84E-8041-407B0532C1FC}"/>
              </a:ext>
            </a:extLst>
          </p:cNvPr>
          <p:cNvSpPr/>
          <p:nvPr/>
        </p:nvSpPr>
        <p:spPr>
          <a:xfrm>
            <a:off x="5887844" y="3574065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FBA58688-90EE-4A4E-8387-46FBAD5948CD}"/>
              </a:ext>
            </a:extLst>
          </p:cNvPr>
          <p:cNvCxnSpPr/>
          <p:nvPr/>
        </p:nvCxnSpPr>
        <p:spPr>
          <a:xfrm>
            <a:off x="3906644" y="3892967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CDF9F08A-3401-6E4A-BD5F-EDF918798809}"/>
              </a:ext>
            </a:extLst>
          </p:cNvPr>
          <p:cNvCxnSpPr/>
          <p:nvPr/>
        </p:nvCxnSpPr>
        <p:spPr>
          <a:xfrm>
            <a:off x="3906644" y="419776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D3495BC-B87D-794E-AD80-C2C39BAE36F5}"/>
              </a:ext>
            </a:extLst>
          </p:cNvPr>
          <p:cNvCxnSpPr/>
          <p:nvPr/>
        </p:nvCxnSpPr>
        <p:spPr>
          <a:xfrm>
            <a:off x="3906644" y="4550222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DA3D6F12-315A-034A-8010-784CF9C81BA4}"/>
              </a:ext>
            </a:extLst>
          </p:cNvPr>
          <p:cNvCxnSpPr/>
          <p:nvPr/>
        </p:nvCxnSpPr>
        <p:spPr>
          <a:xfrm>
            <a:off x="3906644" y="495976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36446A2-CDD5-6A4F-97FD-DF31D45AE405}"/>
              </a:ext>
            </a:extLst>
          </p:cNvPr>
          <p:cNvSpPr txBox="1"/>
          <p:nvPr/>
        </p:nvSpPr>
        <p:spPr>
          <a:xfrm>
            <a:off x="4165478" y="3969735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805750F-FF72-1E41-A323-8CD059BE9BB5}"/>
              </a:ext>
            </a:extLst>
          </p:cNvPr>
          <p:cNvSpPr txBox="1"/>
          <p:nvPr/>
        </p:nvSpPr>
        <p:spPr>
          <a:xfrm>
            <a:off x="4145875" y="4350167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6677933-7D7E-9D4F-AF48-CDBA5FC93C11}"/>
              </a:ext>
            </a:extLst>
          </p:cNvPr>
          <p:cNvSpPr txBox="1"/>
          <p:nvPr/>
        </p:nvSpPr>
        <p:spPr>
          <a:xfrm>
            <a:off x="4145875" y="4764720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2CDAF2A2-4270-F644-ADD5-0E4B495C22B1}"/>
              </a:ext>
            </a:extLst>
          </p:cNvPr>
          <p:cNvCxnSpPr/>
          <p:nvPr/>
        </p:nvCxnSpPr>
        <p:spPr>
          <a:xfrm>
            <a:off x="3917275" y="535441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FC439E1-DCBF-914F-9239-0355D28B2C04}"/>
              </a:ext>
            </a:extLst>
          </p:cNvPr>
          <p:cNvSpPr txBox="1"/>
          <p:nvPr/>
        </p:nvSpPr>
        <p:spPr>
          <a:xfrm>
            <a:off x="4135244" y="5154360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3F8D89DE-1A54-DD4F-BA80-5CEBCE3E368E}"/>
              </a:ext>
            </a:extLst>
          </p:cNvPr>
          <p:cNvCxnSpPr/>
          <p:nvPr/>
        </p:nvCxnSpPr>
        <p:spPr>
          <a:xfrm>
            <a:off x="6345044" y="3892967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DAC07D52-5234-2245-92FB-D2FDBE095C56}"/>
              </a:ext>
            </a:extLst>
          </p:cNvPr>
          <p:cNvCxnSpPr/>
          <p:nvPr/>
        </p:nvCxnSpPr>
        <p:spPr>
          <a:xfrm>
            <a:off x="6345044" y="435016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0671883-5519-614C-8279-0B3CAD414E54}"/>
              </a:ext>
            </a:extLst>
          </p:cNvPr>
          <p:cNvSpPr txBox="1"/>
          <p:nvPr/>
        </p:nvSpPr>
        <p:spPr>
          <a:xfrm>
            <a:off x="6506788" y="4107465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262596B8-34B1-3C44-8BFC-67E418E128A5}"/>
              </a:ext>
            </a:extLst>
          </p:cNvPr>
          <p:cNvCxnSpPr/>
          <p:nvPr/>
        </p:nvCxnSpPr>
        <p:spPr>
          <a:xfrm>
            <a:off x="8250044" y="2854712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473F1C7-373F-2947-B946-4F3CD57316F2}"/>
              </a:ext>
            </a:extLst>
          </p:cNvPr>
          <p:cNvSpPr txBox="1"/>
          <p:nvPr/>
        </p:nvSpPr>
        <p:spPr>
          <a:xfrm>
            <a:off x="8491722" y="2926365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4B38B45C-842C-0D4C-87E1-27EB1547CDDC}"/>
              </a:ext>
            </a:extLst>
          </p:cNvPr>
          <p:cNvCxnSpPr/>
          <p:nvPr/>
        </p:nvCxnSpPr>
        <p:spPr>
          <a:xfrm>
            <a:off x="8263122" y="3145529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70BCCB5-C3FF-4540-AF87-490E91B5AC17}"/>
              </a:ext>
            </a:extLst>
          </p:cNvPr>
          <p:cNvSpPr txBox="1"/>
          <p:nvPr/>
        </p:nvSpPr>
        <p:spPr>
          <a:xfrm>
            <a:off x="8463955" y="3292802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D7C7DD3A-AAA4-C440-9B82-202940C39421}"/>
              </a:ext>
            </a:extLst>
          </p:cNvPr>
          <p:cNvCxnSpPr/>
          <p:nvPr/>
        </p:nvCxnSpPr>
        <p:spPr>
          <a:xfrm>
            <a:off x="8235355" y="351196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892F3D7-FD6D-7E45-B339-30CDF7D35389}"/>
              </a:ext>
            </a:extLst>
          </p:cNvPr>
          <p:cNvSpPr txBox="1"/>
          <p:nvPr/>
        </p:nvSpPr>
        <p:spPr>
          <a:xfrm>
            <a:off x="8475667" y="3616712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30222E55-7FA8-2747-ADB3-AD7A752201DF}"/>
              </a:ext>
            </a:extLst>
          </p:cNvPr>
          <p:cNvCxnSpPr/>
          <p:nvPr/>
        </p:nvCxnSpPr>
        <p:spPr>
          <a:xfrm>
            <a:off x="8247067" y="3883872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33EF30D-8A35-DD49-8743-DF738F82F265}"/>
              </a:ext>
            </a:extLst>
          </p:cNvPr>
          <p:cNvSpPr txBox="1"/>
          <p:nvPr/>
        </p:nvSpPr>
        <p:spPr>
          <a:xfrm>
            <a:off x="8491722" y="3997712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1A049FD8-44A2-6040-BD21-1100D8A61708}"/>
              </a:ext>
            </a:extLst>
          </p:cNvPr>
          <p:cNvCxnSpPr/>
          <p:nvPr/>
        </p:nvCxnSpPr>
        <p:spPr>
          <a:xfrm>
            <a:off x="8263122" y="4284658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xmlns="" id="{3E6A273C-9B2C-9749-BA33-35A79C5E462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 rot="5400000">
            <a:off x="4696659" y="2638208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xmlns="" id="{52EBE964-00D2-7646-AAC8-B03C5B583163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rot="16200000" flipH="1">
            <a:off x="5808240" y="2656261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xmlns="" id="{5043616C-3000-054B-9200-AF38D2F56FC5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6772768" y="356419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xmlns="" id="{C27FBA33-10C0-6243-80FF-B48851ACCF4B}"/>
              </a:ext>
            </a:extLst>
          </p:cNvPr>
          <p:cNvSpPr/>
          <p:nvPr/>
        </p:nvSpPr>
        <p:spPr>
          <a:xfrm>
            <a:off x="4114799" y="2302203"/>
            <a:ext cx="3041711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xmlns="" id="{E6F62B24-AB71-D343-9809-A3BF717DBF1E}"/>
              </a:ext>
            </a:extLst>
          </p:cNvPr>
          <p:cNvSpPr/>
          <p:nvPr/>
        </p:nvSpPr>
        <p:spPr>
          <a:xfrm>
            <a:off x="5900141" y="3591810"/>
            <a:ext cx="1664104" cy="318902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5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643560-C884-8C4E-B506-733EAA66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56958B-CE1A-5A46-A98C-00D7E9BF2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Expression Language</a:t>
            </a:r>
            <a:r>
              <a:rPr lang="en-US" dirty="0"/>
              <a:t>(EL) Scripting.</a:t>
            </a:r>
          </a:p>
          <a:p>
            <a:r>
              <a:rPr lang="en-US" dirty="0"/>
              <a:t>It is the newly added feature in JSP technology version 2.0.</a:t>
            </a:r>
          </a:p>
          <a:p>
            <a:r>
              <a:rPr lang="en-US" b="1" dirty="0"/>
              <a:t>The purpose of EL is to produce </a:t>
            </a:r>
            <a:r>
              <a:rPr lang="en-US" b="1" dirty="0">
                <a:solidFill>
                  <a:schemeClr val="accent6"/>
                </a:solidFill>
              </a:rPr>
              <a:t>script less JSP </a:t>
            </a:r>
            <a:r>
              <a:rPr lang="en-US" b="1" dirty="0"/>
              <a:t>pages.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845B46E-2B3C-EF4F-BF5B-01C5DA829960}"/>
              </a:ext>
            </a:extLst>
          </p:cNvPr>
          <p:cNvSpPr/>
          <p:nvPr/>
        </p:nvSpPr>
        <p:spPr>
          <a:xfrm>
            <a:off x="253920" y="2727781"/>
            <a:ext cx="30612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${expr}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DBEF4F94-614E-5045-8AF9-4C331D39507E}"/>
              </a:ext>
            </a:extLst>
          </p:cNvPr>
          <p:cNvSpPr/>
          <p:nvPr/>
        </p:nvSpPr>
        <p:spPr>
          <a:xfrm>
            <a:off x="253920" y="2393948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59ECF4DD-2795-2742-95C7-82938A307F32}"/>
              </a:ext>
            </a:extLst>
          </p:cNvPr>
          <p:cNvSpPr/>
          <p:nvPr/>
        </p:nvSpPr>
        <p:spPr>
          <a:xfrm>
            <a:off x="253920" y="3550471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Example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E663D841-D270-0C47-8218-D445C3A6E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06507"/>
              </p:ext>
            </p:extLst>
          </p:nvPr>
        </p:nvGraphicFramePr>
        <p:xfrm>
          <a:off x="267217" y="4324914"/>
          <a:ext cx="30480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${a=10}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DA14CD87-0290-E64D-B012-0A371BF9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860600"/>
              </p:ext>
            </p:extLst>
          </p:nvPr>
        </p:nvGraphicFramePr>
        <p:xfrm>
          <a:off x="267215" y="4705914"/>
          <a:ext cx="304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${10+20}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3581E901-556F-D64B-A900-23C556349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14167"/>
              </p:ext>
            </p:extLst>
          </p:nvPr>
        </p:nvGraphicFramePr>
        <p:xfrm>
          <a:off x="267215" y="5074531"/>
          <a:ext cx="304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${20*2}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76BD9CD9-A83F-1146-BE84-892829419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713631"/>
              </p:ext>
            </p:extLst>
          </p:nvPr>
        </p:nvGraphicFramePr>
        <p:xfrm>
          <a:off x="267215" y="5440449"/>
          <a:ext cx="304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${10==20}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2AC4E2C2-41F5-674C-BED2-0F431043C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1496"/>
              </p:ext>
            </p:extLst>
          </p:nvPr>
        </p:nvGraphicFramePr>
        <p:xfrm>
          <a:off x="267215" y="5812715"/>
          <a:ext cx="304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${'a'&lt;'b'}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F6C6BC7B-8626-F64A-98E4-39895BF5A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016801"/>
              </p:ext>
            </p:extLst>
          </p:nvPr>
        </p:nvGraphicFramePr>
        <p:xfrm>
          <a:off x="267215" y="3962173"/>
          <a:ext cx="304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06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6FD2F0-5763-0049-95B1-0F917044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Implicit Object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F8173A4-48C1-0C48-8858-A81E8F0D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75001"/>
              </p:ext>
            </p:extLst>
          </p:nvPr>
        </p:nvGraphicFramePr>
        <p:xfrm>
          <a:off x="190499" y="950293"/>
          <a:ext cx="114736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25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31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pageScope</a:t>
                      </a:r>
                      <a:endParaRPr lang="en-US" sz="2000" b="1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access the value of any variable which is set in the </a:t>
                      </a:r>
                      <a:r>
                        <a:rPr lang="en-US" sz="20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scope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E31AE35-7B11-564E-8785-0C2BEAC79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643723"/>
              </p:ext>
            </p:extLst>
          </p:nvPr>
        </p:nvGraphicFramePr>
        <p:xfrm>
          <a:off x="190498" y="1346533"/>
          <a:ext cx="114736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25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31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requestScope</a:t>
                      </a:r>
                      <a:endParaRPr lang="en-US" sz="20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 is used to access the value of any variable which is set in the 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Request scope</a:t>
                      </a:r>
                      <a:r>
                        <a:rPr lang="en-US" sz="2000" dirty="0"/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EF6C0721-DDC2-4A4F-A037-90F796286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028892"/>
              </p:ext>
            </p:extLst>
          </p:nvPr>
        </p:nvGraphicFramePr>
        <p:xfrm>
          <a:off x="190498" y="1742773"/>
          <a:ext cx="114736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25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31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sessionScope</a:t>
                      </a:r>
                      <a:endParaRPr lang="en-US" sz="20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 is used to access the value of any variable which is set in the 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Session scope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48CC24DA-7C3C-3043-991E-8D3442F7A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520029"/>
              </p:ext>
            </p:extLst>
          </p:nvPr>
        </p:nvGraphicFramePr>
        <p:xfrm>
          <a:off x="190498" y="2129554"/>
          <a:ext cx="11473678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25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31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applicationScope</a:t>
                      </a:r>
                      <a:endParaRPr lang="en-US" sz="20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 is used to access the value of any variable which is set in the 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Application scope.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2366B258-5D97-6649-88C9-0C3194DCD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635729"/>
              </p:ext>
            </p:extLst>
          </p:nvPr>
        </p:nvGraphicFramePr>
        <p:xfrm>
          <a:off x="190498" y="2830594"/>
          <a:ext cx="114736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25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31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pageContex</a:t>
                      </a:r>
                      <a:r>
                        <a:rPr lang="en-US" sz="2000" dirty="0" err="1"/>
                        <a:t>t</a:t>
                      </a:r>
                      <a:endParaRPr lang="en-US" sz="2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represents the </a:t>
                      </a:r>
                      <a:r>
                        <a:rPr lang="en-US" sz="2000" b="0" i="0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object.</a:t>
                      </a:r>
                      <a:endParaRPr lang="en-US" sz="2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43D050F4-1D2C-D344-867A-C5D5483BF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18613"/>
              </p:ext>
            </p:extLst>
          </p:nvPr>
        </p:nvGraphicFramePr>
        <p:xfrm>
          <a:off x="195258" y="3226834"/>
          <a:ext cx="1146891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12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277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2585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param</a:t>
                      </a:r>
                      <a:endParaRPr lang="en-US" sz="20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Map a request parameter 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name to a single 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889E1E48-F039-4D46-97B5-920EC9FE8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780225"/>
              </p:ext>
            </p:extLst>
          </p:nvPr>
        </p:nvGraphicFramePr>
        <p:xfrm>
          <a:off x="200021" y="4029427"/>
          <a:ext cx="1146891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12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277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2585">
                <a:tc>
                  <a:txBody>
                    <a:bodyPr/>
                    <a:lstStyle/>
                    <a:p>
                      <a:r>
                        <a:rPr lang="en-US" sz="2000" b="1" dirty="0"/>
                        <a:t>header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containing header names and single </a:t>
                      </a:r>
                      <a:r>
                        <a:rPr lang="en-US" sz="20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values.</a:t>
                      </a:r>
                      <a:endParaRPr lang="en-US" sz="2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59178459-FC2E-4A45-9347-9F0A517A8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10093"/>
              </p:ext>
            </p:extLst>
          </p:nvPr>
        </p:nvGraphicFramePr>
        <p:xfrm>
          <a:off x="200021" y="3621568"/>
          <a:ext cx="1146891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12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277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2585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paramValues</a:t>
                      </a:r>
                      <a:endParaRPr lang="en-US" sz="20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Map a request parameter name to corresponding 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array</a:t>
                      </a:r>
                      <a:r>
                        <a:rPr lang="en-US" sz="2000" dirty="0"/>
                        <a:t> of string values.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B00F970C-BBCE-4044-9DCA-9CAB91CDC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537174"/>
              </p:ext>
            </p:extLst>
          </p:nvPr>
        </p:nvGraphicFramePr>
        <p:xfrm>
          <a:off x="200021" y="4412542"/>
          <a:ext cx="1146891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12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277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2585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headerValues</a:t>
                      </a:r>
                      <a:endParaRPr lang="en-US" sz="20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 containing header names to corresponding </a:t>
                      </a:r>
                      <a:r>
                        <a:rPr lang="en-US" sz="20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string values.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230F231B-15B3-4E4C-B5ED-41DBB1C91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59997"/>
              </p:ext>
            </p:extLst>
          </p:nvPr>
        </p:nvGraphicFramePr>
        <p:xfrm>
          <a:off x="200021" y="4808782"/>
          <a:ext cx="1146891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12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277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2585">
                <a:tc>
                  <a:txBody>
                    <a:bodyPr/>
                    <a:lstStyle/>
                    <a:p>
                      <a:r>
                        <a:rPr lang="en-US" sz="2000" b="1" dirty="0"/>
                        <a:t>cookie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Map containing 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cookie</a:t>
                      </a:r>
                      <a:r>
                        <a:rPr lang="en-US" sz="2000" dirty="0"/>
                        <a:t> names and single string values.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50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1E0A9C-9EAC-D842-866F-2168A9BE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Implicit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74199D-97A7-324C-9785-A21A9E51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expression can be mixed with </a:t>
            </a:r>
            <a:r>
              <a:rPr lang="en-US" dirty="0">
                <a:solidFill>
                  <a:schemeClr val="accent6"/>
                </a:solidFill>
              </a:rPr>
              <a:t>static text/values </a:t>
            </a:r>
            <a:r>
              <a:rPr lang="en-US" dirty="0"/>
              <a:t>and can also be combined with other expressions 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D1A8AC7-B40E-9240-8B5A-5C03D4DDECE2}"/>
              </a:ext>
            </a:extLst>
          </p:cNvPr>
          <p:cNvSpPr/>
          <p:nvPr/>
        </p:nvSpPr>
        <p:spPr>
          <a:xfrm>
            <a:off x="365432" y="2103313"/>
            <a:ext cx="750360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param.name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sessionScope.user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ED86AA8E-5679-9D40-94BE-5858A8EB5711}"/>
              </a:ext>
            </a:extLst>
          </p:cNvPr>
          <p:cNvSpPr/>
          <p:nvPr/>
        </p:nvSpPr>
        <p:spPr>
          <a:xfrm>
            <a:off x="365433" y="1769480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Example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7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CEFA62-7067-3143-B79B-EF2D3E0D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JSP over Servlets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0FC106-2B74-8940-9B60-9E87C46C3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JSP needs </a:t>
            </a:r>
            <a:r>
              <a:rPr lang="en-US" dirty="0">
                <a:solidFill>
                  <a:schemeClr val="accent6"/>
                </a:solidFill>
              </a:rPr>
              <a:t>no compilation</a:t>
            </a:r>
            <a:r>
              <a:rPr lang="en-US" dirty="0"/>
              <a:t>. There is automatic deployment of a JSP, recompilation is done automatically when changes are made to JSP pages.</a:t>
            </a:r>
          </a:p>
          <a:p>
            <a:r>
              <a:rPr lang="en-US" dirty="0"/>
              <a:t>In a JSP page </a:t>
            </a:r>
            <a:r>
              <a:rPr lang="en-US" dirty="0">
                <a:solidFill>
                  <a:schemeClr val="accent6"/>
                </a:solidFill>
              </a:rPr>
              <a:t>visual content and logic are separated</a:t>
            </a:r>
            <a:r>
              <a:rPr lang="en-US" dirty="0"/>
              <a:t>, which is not possible in a servlet. </a:t>
            </a:r>
          </a:p>
          <a:p>
            <a:pPr lvl="1"/>
            <a:r>
              <a:rPr lang="en-US" dirty="0"/>
              <a:t>i.e.  JSP separates business logic from the presentation logic.</a:t>
            </a:r>
          </a:p>
          <a:p>
            <a:r>
              <a:rPr lang="en-US" dirty="0"/>
              <a:t>Servlets use </a:t>
            </a:r>
            <a:r>
              <a:rPr lang="en-US" dirty="0" err="1"/>
              <a:t>println</a:t>
            </a:r>
            <a:r>
              <a:rPr lang="en-US" dirty="0"/>
              <a:t> statements for printing an HTML document which is usually very difficult to use. JSP has no such tedious task to maintain.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065870-9311-2F41-B8FD-669FF6AD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Implicit Object: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5C72FC3-14A3-6A4B-BA53-AADF98AD50DE}"/>
              </a:ext>
            </a:extLst>
          </p:cNvPr>
          <p:cNvSpPr/>
          <p:nvPr/>
        </p:nvSpPr>
        <p:spPr>
          <a:xfrm>
            <a:off x="187011" y="1266971"/>
            <a:ext cx="7503609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"EL1.jsp"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Enter Name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:&lt;input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"submit”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"go"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 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7E5A86A9-8769-6C43-A785-63FB5A77F85B}"/>
              </a:ext>
            </a:extLst>
          </p:cNvPr>
          <p:cNvSpPr/>
          <p:nvPr/>
        </p:nvSpPr>
        <p:spPr>
          <a:xfrm>
            <a:off x="187012" y="933138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 err="1"/>
              <a:t>EL.jsp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20A094D-832C-FD4C-A12E-41C56229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524" y="1095700"/>
            <a:ext cx="3429000" cy="137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0AA212D-2AEC-984A-A8D5-320B8016E99C}"/>
              </a:ext>
            </a:extLst>
          </p:cNvPr>
          <p:cNvSpPr/>
          <p:nvPr/>
        </p:nvSpPr>
        <p:spPr>
          <a:xfrm>
            <a:off x="187011" y="3788016"/>
            <a:ext cx="750360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Welcome, ${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param.name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B7833853-BDD0-6C46-96AF-27C293EAA266}"/>
              </a:ext>
            </a:extLst>
          </p:cNvPr>
          <p:cNvSpPr/>
          <p:nvPr/>
        </p:nvSpPr>
        <p:spPr>
          <a:xfrm>
            <a:off x="187012" y="3454183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EL1.jsp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2FE250F-7D48-E748-9EC9-1A8640ECD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524" y="3618775"/>
            <a:ext cx="3543300" cy="121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4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7" grpId="0" build="p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3C09C2-98E5-C841-8218-459BB14D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Implicit Object: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A10695A-5E6A-F949-91AD-DFD5392BCB9E}"/>
              </a:ext>
            </a:extLst>
          </p:cNvPr>
          <p:cNvSpPr/>
          <p:nvPr/>
        </p:nvSpPr>
        <p:spPr>
          <a:xfrm>
            <a:off x="754087" y="1231651"/>
            <a:ext cx="918165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"EL2.jsp"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Cookie ck=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Cookie(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"c1"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response.addCookie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(ck);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session.setAttribute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"sid"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"054"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//for session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Name: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Address: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A1F7F0B-B76A-7140-BED3-73B2ED51F548}"/>
              </a:ext>
            </a:extLst>
          </p:cNvPr>
          <p:cNvSpPr/>
          <p:nvPr/>
        </p:nvSpPr>
        <p:spPr>
          <a:xfrm>
            <a:off x="254095" y="1231651"/>
            <a:ext cx="495360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C431918F-8F1B-484B-9499-47D4891E272F}"/>
              </a:ext>
            </a:extLst>
          </p:cNvPr>
          <p:cNvSpPr/>
          <p:nvPr/>
        </p:nvSpPr>
        <p:spPr>
          <a:xfrm>
            <a:off x="254094" y="902467"/>
            <a:ext cx="212355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latin typeface="+mj-lt"/>
                <a:cs typeface="Courier New" panose="02070309020205020404" pitchFamily="49" charset="0"/>
              </a:rPr>
              <a:t>EL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.jsp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B315575-CA46-6540-B328-4D4EFF84E6C3}"/>
              </a:ext>
            </a:extLst>
          </p:cNvPr>
          <p:cNvSpPr/>
          <p:nvPr/>
        </p:nvSpPr>
        <p:spPr>
          <a:xfrm>
            <a:off x="749455" y="4592902"/>
            <a:ext cx="839454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is : 	${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param.name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is : 	${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param.address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Cookie Name : 	${cookie.c1.name}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Cookie value : ${cookie.c1.value}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Session id : 	${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sessionScope.sid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7E83874-21A7-C349-8FAC-2DFD00D2C305}"/>
              </a:ext>
            </a:extLst>
          </p:cNvPr>
          <p:cNvSpPr/>
          <p:nvPr/>
        </p:nvSpPr>
        <p:spPr>
          <a:xfrm>
            <a:off x="254095" y="4587749"/>
            <a:ext cx="495360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A99EC032-503D-1343-8B7B-B29DC39B55D0}"/>
              </a:ext>
            </a:extLst>
          </p:cNvPr>
          <p:cNvSpPr/>
          <p:nvPr/>
        </p:nvSpPr>
        <p:spPr>
          <a:xfrm>
            <a:off x="254094" y="4258565"/>
            <a:ext cx="212355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latin typeface="+mj-lt"/>
                <a:cs typeface="Courier New" panose="02070309020205020404" pitchFamily="49" charset="0"/>
              </a:rPr>
              <a:t>EL1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.jsp</a:t>
            </a:r>
          </a:p>
        </p:txBody>
      </p:sp>
    </p:spTree>
    <p:extLst>
      <p:ext uri="{BB962C8B-B14F-4D97-AF65-F5344CB8AC3E}">
        <p14:creationId xmlns:p14="http://schemas.microsoft.com/office/powerpoint/2010/main" val="143943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  <p:bldP spid="7" grpId="0" uiExpand="1" build="p" animBg="1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7A25A3-B9F3-4048-868D-E054A60D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Implicit Object: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4C3FC33-5097-8346-9BB3-F9AF1B827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468" y="1277279"/>
            <a:ext cx="2962275" cy="3028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C1F7F37-2317-7E49-BF10-4958B2FFA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80" y="1277279"/>
            <a:ext cx="3286125" cy="2286000"/>
          </a:xfrm>
          <a:prstGeom prst="rect">
            <a:avLst/>
          </a:prstGeom>
        </p:spPr>
      </p:pic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xmlns="" id="{10EBFA83-0956-8F49-85C8-0BC08DE7DE42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2705680" y="2806041"/>
            <a:ext cx="590550" cy="21050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586E3F-1AD0-5C49-B900-70FE55C417C9}"/>
              </a:ext>
            </a:extLst>
          </p:cNvPr>
          <p:cNvSpPr txBox="1"/>
          <p:nvPr/>
        </p:nvSpPr>
        <p:spPr>
          <a:xfrm>
            <a:off x="191079" y="915269"/>
            <a:ext cx="968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EL.jsp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910F52E-BB6E-E04A-880B-3BACAC210641}"/>
              </a:ext>
            </a:extLst>
          </p:cNvPr>
          <p:cNvSpPr txBox="1"/>
          <p:nvPr/>
        </p:nvSpPr>
        <p:spPr>
          <a:xfrm>
            <a:off x="7068130" y="1239119"/>
            <a:ext cx="1100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EL2.jsp</a:t>
            </a:r>
          </a:p>
        </p:txBody>
      </p:sp>
    </p:spTree>
    <p:extLst>
      <p:ext uri="{BB962C8B-B14F-4D97-AF65-F5344CB8AC3E}">
        <p14:creationId xmlns:p14="http://schemas.microsoft.com/office/powerpoint/2010/main" val="90511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0127B7-C0A8-1A4B-8520-37E6E8D7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967A7E-3DB0-EE4A-8C9B-AD728FEB6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JSP EL Arithmetic Operators</a:t>
            </a:r>
          </a:p>
          <a:p>
            <a:pPr lvl="1"/>
            <a:r>
              <a:rPr lang="en-US" dirty="0"/>
              <a:t>Arithmetic operators are provided for simple </a:t>
            </a:r>
            <a:r>
              <a:rPr lang="en-US" dirty="0">
                <a:solidFill>
                  <a:schemeClr val="accent6"/>
                </a:solidFill>
              </a:rPr>
              <a:t>calculations</a:t>
            </a:r>
            <a:r>
              <a:rPr lang="en-US" dirty="0"/>
              <a:t> in EL expressions. They are +, -, *, / or div, % or mod.</a:t>
            </a:r>
          </a:p>
          <a:p>
            <a:r>
              <a:rPr lang="en-US" b="1" dirty="0"/>
              <a:t>JSP EL Logical Operators</a:t>
            </a:r>
          </a:p>
          <a:p>
            <a:pPr lvl="1"/>
            <a:r>
              <a:rPr lang="en-US" dirty="0"/>
              <a:t>They are &amp;&amp; (and), || (or) and ! (not).</a:t>
            </a:r>
          </a:p>
          <a:p>
            <a:r>
              <a:rPr lang="en-US" b="1" dirty="0"/>
              <a:t>JSP EL Relational Operators</a:t>
            </a:r>
          </a:p>
          <a:p>
            <a:pPr lvl="1"/>
            <a:r>
              <a:rPr lang="en-US" dirty="0"/>
              <a:t>They are == (eq), != (ne), &lt; (</a:t>
            </a:r>
            <a:r>
              <a:rPr lang="en-US" dirty="0" err="1"/>
              <a:t>lt</a:t>
            </a:r>
            <a:r>
              <a:rPr lang="en-US" dirty="0"/>
              <a:t>), &gt; (</a:t>
            </a:r>
            <a:r>
              <a:rPr lang="en-US" dirty="0" err="1"/>
              <a:t>gt</a:t>
            </a:r>
            <a:r>
              <a:rPr lang="en-US" dirty="0"/>
              <a:t>), &lt;= (le) and &gt;= (</a:t>
            </a:r>
            <a:r>
              <a:rPr lang="en-US" dirty="0" err="1"/>
              <a:t>ge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8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E4231-B3F3-D14F-B470-EA266332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JSP EL Important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D3480B-E772-8E42-A5C7-4E74E2AB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expressions are always within </a:t>
            </a:r>
            <a:r>
              <a:rPr lang="en-US" dirty="0">
                <a:solidFill>
                  <a:schemeClr val="accent6"/>
                </a:solidFill>
              </a:rPr>
              <a:t>curly braces prefixed with $ </a:t>
            </a:r>
            <a:r>
              <a:rPr lang="en-US" dirty="0"/>
              <a:t>sign, for example </a:t>
            </a:r>
            <a:r>
              <a:rPr lang="en-US" dirty="0">
                <a:solidFill>
                  <a:schemeClr val="accent6"/>
                </a:solidFill>
              </a:rPr>
              <a:t>${expr}</a:t>
            </a:r>
          </a:p>
          <a:p>
            <a:r>
              <a:rPr lang="en-US" dirty="0"/>
              <a:t>We can </a:t>
            </a:r>
            <a:r>
              <a:rPr lang="en-US" dirty="0">
                <a:solidFill>
                  <a:schemeClr val="accent6"/>
                </a:solidFill>
              </a:rPr>
              <a:t>disable</a:t>
            </a:r>
            <a:r>
              <a:rPr lang="en-US" dirty="0"/>
              <a:t> EL expression in JSP by setting JSP page directive </a:t>
            </a:r>
            <a:r>
              <a:rPr lang="en-US" dirty="0" err="1"/>
              <a:t>isELIgnored</a:t>
            </a:r>
            <a:r>
              <a:rPr lang="en-US" dirty="0"/>
              <a:t> attribute value to TRUE.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rgbClr val="1F33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 page </a:t>
            </a:r>
            <a:r>
              <a:rPr lang="en-US" b="1" dirty="0" err="1">
                <a:solidFill>
                  <a:srgbClr val="1F33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isELIgnored</a:t>
            </a:r>
            <a:r>
              <a:rPr lang="en-US" b="1" dirty="0">
                <a:solidFill>
                  <a:srgbClr val="1F33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1F33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%&gt;</a:t>
            </a:r>
          </a:p>
          <a:p>
            <a:r>
              <a:rPr lang="en-US" dirty="0"/>
              <a:t>JSP EL can be used to get </a:t>
            </a:r>
            <a:r>
              <a:rPr lang="en-US" dirty="0">
                <a:solidFill>
                  <a:schemeClr val="accent6"/>
                </a:solidFill>
              </a:rPr>
              <a:t>attributes, header, cookies, </a:t>
            </a:r>
            <a:r>
              <a:rPr lang="en-US" dirty="0" err="1">
                <a:solidFill>
                  <a:schemeClr val="accent6"/>
                </a:solidFill>
              </a:rPr>
              <a:t>init</a:t>
            </a:r>
            <a:r>
              <a:rPr lang="en-US" dirty="0">
                <a:solidFill>
                  <a:schemeClr val="accent6"/>
                </a:solidFill>
              </a:rPr>
              <a:t> params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, but we can’t set the values.</a:t>
            </a:r>
          </a:p>
          <a:p>
            <a:r>
              <a:rPr lang="en-US" dirty="0"/>
              <a:t>JSP EL implicit objects are different from JSP implicit objects except </a:t>
            </a:r>
            <a:r>
              <a:rPr lang="en-US" dirty="0" err="1">
                <a:solidFill>
                  <a:schemeClr val="accent6"/>
                </a:solidFill>
              </a:rPr>
              <a:t>pageContext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JSP EL is </a:t>
            </a:r>
            <a:r>
              <a:rPr lang="en-US" dirty="0">
                <a:solidFill>
                  <a:schemeClr val="accent6"/>
                </a:solidFill>
              </a:rPr>
              <a:t>NULL friendly</a:t>
            </a:r>
            <a:r>
              <a:rPr lang="en-US" dirty="0"/>
              <a:t>, if given attribute is not found or expression returns null, it doesn’t throw any exception.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6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A05E65-DCAF-9043-BE77-0FCA2044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JSP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DC73AE-2EF7-6248-827B-A52963B03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JSP provide </a:t>
            </a:r>
            <a:r>
              <a:rPr lang="en-US" dirty="0">
                <a:solidFill>
                  <a:schemeClr val="accent6"/>
                </a:solidFill>
              </a:rPr>
              <a:t>3 different ways </a:t>
            </a:r>
            <a:r>
              <a:rPr lang="en-US" dirty="0"/>
              <a:t>to perform exception handling: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simple </a:t>
            </a:r>
            <a:r>
              <a:rPr lang="en-US" b="1" dirty="0"/>
              <a:t>try...catch </a:t>
            </a:r>
            <a:r>
              <a:rPr lang="en-US" dirty="0"/>
              <a:t>block.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b="1" dirty="0" err="1"/>
              <a:t>isErrorPage</a:t>
            </a:r>
            <a:r>
              <a:rPr lang="en-US" dirty="0"/>
              <a:t> and </a:t>
            </a:r>
            <a:r>
              <a:rPr lang="en-US" b="1" dirty="0" err="1"/>
              <a:t>errorPage</a:t>
            </a:r>
            <a:r>
              <a:rPr lang="en-US" dirty="0"/>
              <a:t> attribute of </a:t>
            </a:r>
            <a:r>
              <a:rPr lang="en-US" b="1" dirty="0"/>
              <a:t>page directive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&lt;</a:t>
            </a:r>
            <a:r>
              <a:rPr lang="en-US" b="1" dirty="0"/>
              <a:t>error-page</a:t>
            </a:r>
            <a:r>
              <a:rPr lang="en-US" dirty="0"/>
              <a:t>&gt; tag in </a:t>
            </a:r>
            <a:r>
              <a:rPr lang="en-US" b="1" dirty="0"/>
              <a:t>Deployment Descriptor.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2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6C2D37-01F1-024F-80BA-9B66C6E9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Handling: try/catch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828249-7BDF-A648-9903-E21BD5270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try...catch block is just like how it is used in </a:t>
            </a:r>
            <a:r>
              <a:rPr lang="en-US" dirty="0">
                <a:solidFill>
                  <a:schemeClr val="accent6"/>
                </a:solidFill>
              </a:rPr>
              <a:t>Core Java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0D56617-821B-1F42-80D6-4F5E6BE31B08}"/>
              </a:ext>
            </a:extLst>
          </p:cNvPr>
          <p:cNvSpPr/>
          <p:nvPr/>
        </p:nvSpPr>
        <p:spPr>
          <a:xfrm>
            <a:off x="943658" y="1677699"/>
            <a:ext cx="1092124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&lt;%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answer is 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(Exception e){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 exception occurred: 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%&gt;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C5E6A36-014C-004D-9C82-AE027603ED95}"/>
              </a:ext>
            </a:extLst>
          </p:cNvPr>
          <p:cNvSpPr/>
          <p:nvPr/>
        </p:nvSpPr>
        <p:spPr>
          <a:xfrm>
            <a:off x="443666" y="1677699"/>
            <a:ext cx="495360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7916DE48-DDBB-6F4E-B63D-D5AF7783BD31}"/>
              </a:ext>
            </a:extLst>
          </p:cNvPr>
          <p:cNvSpPr/>
          <p:nvPr/>
        </p:nvSpPr>
        <p:spPr>
          <a:xfrm>
            <a:off x="443665" y="1348515"/>
            <a:ext cx="212355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+mj-lt"/>
              </a:rPr>
              <a:t>Example.jsp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734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2606F-6EAC-524B-B9DD-7F2A0872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Handling: Error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DFB325-FA34-B745-BCDE-38B0F8FE6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Handling using </a:t>
            </a:r>
            <a:r>
              <a:rPr lang="en-US" b="1" dirty="0" err="1"/>
              <a:t>isErrorPage</a:t>
            </a:r>
            <a:r>
              <a:rPr lang="en-US" dirty="0"/>
              <a:t> and </a:t>
            </a:r>
            <a:r>
              <a:rPr lang="en-US" b="1" dirty="0" err="1"/>
              <a:t>errorPage</a:t>
            </a:r>
            <a:r>
              <a:rPr lang="en-US" dirty="0"/>
              <a:t> attribute of </a:t>
            </a:r>
            <a:r>
              <a:rPr lang="en-US" b="1" dirty="0"/>
              <a:t>page directive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A3FE7BB-80BC-4240-988B-D885E9E8CFBB}"/>
              </a:ext>
            </a:extLst>
          </p:cNvPr>
          <p:cNvSpPr/>
          <p:nvPr/>
        </p:nvSpPr>
        <p:spPr>
          <a:xfrm>
            <a:off x="465791" y="1668415"/>
            <a:ext cx="5109819" cy="398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14000"/>
              </a:lnSpc>
              <a:spcBef>
                <a:spcPct val="200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errorPage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MyErrPage.jsp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CAE7C819-F741-2540-8680-D08D55063B34}"/>
              </a:ext>
            </a:extLst>
          </p:cNvPr>
          <p:cNvSpPr/>
          <p:nvPr/>
        </p:nvSpPr>
        <p:spPr>
          <a:xfrm>
            <a:off x="465792" y="1334582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 err="1"/>
              <a:t>MyJSP.jsp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0F4F0FB-BA17-3847-82B3-C6E2ED307EBA}"/>
              </a:ext>
            </a:extLst>
          </p:cNvPr>
          <p:cNvSpPr/>
          <p:nvPr/>
        </p:nvSpPr>
        <p:spPr>
          <a:xfrm>
            <a:off x="5847743" y="1668415"/>
            <a:ext cx="51098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isErrorPage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79646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</a:t>
            </a:r>
            <a:endParaRPr lang="en-US" dirty="0"/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F417DF6A-6230-F444-BA47-3C10BCF2F8D3}"/>
              </a:ext>
            </a:extLst>
          </p:cNvPr>
          <p:cNvSpPr/>
          <p:nvPr/>
        </p:nvSpPr>
        <p:spPr>
          <a:xfrm>
            <a:off x="5847744" y="1334582"/>
            <a:ext cx="1690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/>
              <a:t>MyErrorPage</a:t>
            </a:r>
            <a:r>
              <a:rPr lang="en-IN" sz="1600" dirty="0"/>
              <a:t>.</a:t>
            </a:r>
            <a:r>
              <a:rPr lang="en-IN" sz="1600" dirty="0" err="1"/>
              <a:t>jsp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51A3C92-A3DA-504C-8FB6-6F52026C43DC}"/>
              </a:ext>
            </a:extLst>
          </p:cNvPr>
          <p:cNvSpPr/>
          <p:nvPr/>
        </p:nvSpPr>
        <p:spPr>
          <a:xfrm>
            <a:off x="465791" y="3598241"/>
            <a:ext cx="510981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errorPage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"2.jsp"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/0; %&gt;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xmlns="" id="{3BB98C67-FD01-534F-8D90-E62EF9451753}"/>
              </a:ext>
            </a:extLst>
          </p:cNvPr>
          <p:cNvSpPr/>
          <p:nvPr/>
        </p:nvSpPr>
        <p:spPr>
          <a:xfrm>
            <a:off x="465792" y="3264408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1.jsp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35103B5-69B0-4B4E-AB5D-2F4ABE8183E0}"/>
              </a:ext>
            </a:extLst>
          </p:cNvPr>
          <p:cNvSpPr/>
          <p:nvPr/>
        </p:nvSpPr>
        <p:spPr>
          <a:xfrm>
            <a:off x="5847742" y="3598241"/>
            <a:ext cx="5109819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isErrorPage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&lt;body&gt;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 Exception had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occured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exception.toString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());%&gt;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&lt;/html&gt;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5F8DB63B-D00C-4A41-9977-292976491810}"/>
              </a:ext>
            </a:extLst>
          </p:cNvPr>
          <p:cNvSpPr/>
          <p:nvPr/>
        </p:nvSpPr>
        <p:spPr>
          <a:xfrm>
            <a:off x="5847743" y="3264408"/>
            <a:ext cx="1690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2</a:t>
            </a:r>
            <a:r>
              <a:rPr lang="en-IN" sz="1600" dirty="0"/>
              <a:t>.</a:t>
            </a:r>
            <a:r>
              <a:rPr lang="en-IN" sz="1600" dirty="0" err="1"/>
              <a:t>jsp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xmlns="" id="{61AAF12A-FCB7-4F4D-B1DD-2DC4ED6D8F45}"/>
              </a:ext>
            </a:extLst>
          </p:cNvPr>
          <p:cNvSpPr/>
          <p:nvPr/>
        </p:nvSpPr>
        <p:spPr>
          <a:xfrm>
            <a:off x="1493423" y="5352567"/>
            <a:ext cx="3952874" cy="762000"/>
          </a:xfrm>
          <a:prstGeom prst="wedgeEllipseCallout">
            <a:avLst>
              <a:gd name="adj1" fmla="val 4855"/>
              <a:gd name="adj2" fmla="val -241164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If Exception occurs in 1.jsp then forward </a:t>
            </a:r>
            <a:r>
              <a:rPr lang="en-US" dirty="0" err="1">
                <a:solidFill>
                  <a:schemeClr val="accent6"/>
                </a:solidFill>
              </a:rPr>
              <a:t>req</a:t>
            </a:r>
            <a:r>
              <a:rPr lang="en-US" dirty="0">
                <a:solidFill>
                  <a:schemeClr val="accent6"/>
                </a:solidFill>
              </a:rPr>
              <a:t> to 2.jsp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6" name="Oval Callout 15">
            <a:extLst>
              <a:ext uri="{FF2B5EF4-FFF2-40B4-BE49-F238E27FC236}">
                <a16:creationId xmlns:a16="http://schemas.microsoft.com/office/drawing/2014/main" xmlns="" id="{A9E2BFE0-98C6-D344-89A5-83799BD7E9B5}"/>
              </a:ext>
            </a:extLst>
          </p:cNvPr>
          <p:cNvSpPr/>
          <p:nvPr/>
        </p:nvSpPr>
        <p:spPr>
          <a:xfrm>
            <a:off x="5575610" y="5504810"/>
            <a:ext cx="3930573" cy="794546"/>
          </a:xfrm>
          <a:prstGeom prst="wedgeEllipseCallout">
            <a:avLst>
              <a:gd name="adj1" fmla="val 20754"/>
              <a:gd name="adj2" fmla="val -254384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This attribute designates .</a:t>
            </a:r>
            <a:r>
              <a:rPr lang="en-US" dirty="0" err="1">
                <a:solidFill>
                  <a:schemeClr val="accent6"/>
                </a:solidFill>
              </a:rPr>
              <a:t>jsp</a:t>
            </a:r>
            <a:r>
              <a:rPr lang="en-US" dirty="0">
                <a:solidFill>
                  <a:schemeClr val="accent6"/>
                </a:solidFill>
              </a:rPr>
              <a:t> page as </a:t>
            </a:r>
            <a:r>
              <a:rPr lang="en-US" b="1" dirty="0">
                <a:solidFill>
                  <a:schemeClr val="accent6"/>
                </a:solidFill>
              </a:rPr>
              <a:t>ERROR PAGE</a:t>
            </a:r>
          </a:p>
        </p:txBody>
      </p:sp>
    </p:spTree>
    <p:extLst>
      <p:ext uri="{BB962C8B-B14F-4D97-AF65-F5344CB8AC3E}">
        <p14:creationId xmlns:p14="http://schemas.microsoft.com/office/powerpoint/2010/main" val="345947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animBg="1"/>
      <p:bldP spid="9" grpId="0" build="p" animBg="1"/>
      <p:bldP spid="10" grpId="0" animBg="1"/>
      <p:bldP spid="11" grpId="0" build="p" animBg="1"/>
      <p:bldP spid="12" grpId="0" animBg="1"/>
      <p:bldP spid="13" grpId="0" build="p" animBg="1"/>
      <p:bldP spid="14" grpId="0" animBg="1"/>
      <p:bldP spid="15" grpId="0" animBg="1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418B4-BBE6-C748-8AD4-D7A1EFB0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JSP: </a:t>
            </a:r>
            <a:r>
              <a:rPr lang="en-US" dirty="0" err="1"/>
              <a:t>web.xml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B9884A-98E0-C246-986D-F3C41235C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error page in </a:t>
            </a:r>
            <a:r>
              <a:rPr lang="en-US" dirty="0">
                <a:solidFill>
                  <a:schemeClr val="accent6"/>
                </a:solidFill>
              </a:rPr>
              <a:t>Deployment Descriptor </a:t>
            </a:r>
            <a:r>
              <a:rPr lang="en-US" dirty="0"/>
              <a:t>for entire web application.</a:t>
            </a:r>
          </a:p>
          <a:p>
            <a:r>
              <a:rPr lang="en-US" dirty="0"/>
              <a:t>Specify Exception inside </a:t>
            </a:r>
            <a:r>
              <a:rPr lang="en-US" dirty="0">
                <a:solidFill>
                  <a:schemeClr val="accent6"/>
                </a:solidFill>
              </a:rPr>
              <a:t>&lt;error-page&gt; </a:t>
            </a:r>
            <a:r>
              <a:rPr lang="en-US" dirty="0"/>
              <a:t>tag in the Deployment Descriptor.</a:t>
            </a:r>
          </a:p>
          <a:p>
            <a:r>
              <a:rPr lang="en-US" dirty="0"/>
              <a:t>We can even configure different error pages </a:t>
            </a:r>
            <a:r>
              <a:rPr lang="en-US" dirty="0">
                <a:solidFill>
                  <a:schemeClr val="accent6"/>
                </a:solidFill>
              </a:rPr>
              <a:t>for different exception types</a:t>
            </a:r>
            <a:r>
              <a:rPr lang="en-US" dirty="0"/>
              <a:t>, or </a:t>
            </a:r>
            <a:r>
              <a:rPr lang="en-US" dirty="0">
                <a:solidFill>
                  <a:schemeClr val="accent6"/>
                </a:solidFill>
              </a:rPr>
              <a:t>HTTP error code </a:t>
            </a:r>
            <a:r>
              <a:rPr lang="en-US" dirty="0"/>
              <a:t>type(503, 500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This approach is better because we don't need to specify the </a:t>
            </a:r>
            <a:r>
              <a:rPr lang="en-US" dirty="0" err="1">
                <a:solidFill>
                  <a:schemeClr val="accent6"/>
                </a:solidFill>
              </a:rPr>
              <a:t>errorPage</a:t>
            </a:r>
            <a:r>
              <a:rPr lang="en-US" dirty="0">
                <a:solidFill>
                  <a:schemeClr val="accent6"/>
                </a:solidFill>
              </a:rPr>
              <a:t> attribute in each </a:t>
            </a:r>
            <a:r>
              <a:rPr lang="en-US" dirty="0" err="1"/>
              <a:t>jsp</a:t>
            </a:r>
            <a:r>
              <a:rPr lang="en-US" dirty="0"/>
              <a:t> page. </a:t>
            </a:r>
          </a:p>
          <a:p>
            <a:r>
              <a:rPr lang="en-US" dirty="0"/>
              <a:t>Specifying the </a:t>
            </a:r>
            <a:r>
              <a:rPr lang="en-US" dirty="0">
                <a:solidFill>
                  <a:schemeClr val="accent6"/>
                </a:solidFill>
              </a:rPr>
              <a:t>single entry </a:t>
            </a:r>
            <a:r>
              <a:rPr lang="en-US" dirty="0"/>
              <a:t>in the </a:t>
            </a:r>
            <a:r>
              <a:rPr lang="en-US" dirty="0" err="1"/>
              <a:t>web.xml</a:t>
            </a:r>
            <a:r>
              <a:rPr lang="en-US" dirty="0"/>
              <a:t> file will handle the exception. </a:t>
            </a:r>
          </a:p>
          <a:p>
            <a:r>
              <a:rPr lang="en-US" dirty="0"/>
              <a:t>In this case, either specify </a:t>
            </a:r>
            <a:r>
              <a:rPr lang="en-US" b="1" i="1" dirty="0"/>
              <a:t>exception-type</a:t>
            </a:r>
            <a:r>
              <a:rPr lang="en-US" dirty="0"/>
              <a:t> or </a:t>
            </a:r>
            <a:r>
              <a:rPr lang="en-US" b="1" i="1" dirty="0"/>
              <a:t>error-code</a:t>
            </a:r>
            <a:r>
              <a:rPr lang="en-US" dirty="0"/>
              <a:t> with the location element.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2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8AF134-7442-3B4C-B7EF-D0FAD342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JSP: </a:t>
            </a:r>
            <a:r>
              <a:rPr lang="en-US" dirty="0" err="1"/>
              <a:t>web.xml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B0A48FE-3728-934C-B42D-8E1606B3E62C}"/>
              </a:ext>
            </a:extLst>
          </p:cNvPr>
          <p:cNvSpPr/>
          <p:nvPr/>
        </p:nvSpPr>
        <p:spPr>
          <a:xfrm>
            <a:off x="343128" y="1333879"/>
            <a:ext cx="556701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-page&gt;</a:t>
            </a:r>
          </a:p>
          <a:p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&lt;exception-type&gt;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java.lang.Throwable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&lt;/exception-type&gt;</a:t>
            </a:r>
          </a:p>
          <a:p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&lt;location&gt;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error.jsp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&lt;/location&gt;</a:t>
            </a:r>
          </a:p>
          <a:p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-page&gt;</a:t>
            </a:r>
            <a:endParaRPr lang="en-US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E5B84628-FAD2-5342-8888-95DABDA4C4E6}"/>
              </a:ext>
            </a:extLst>
          </p:cNvPr>
          <p:cNvSpPr/>
          <p:nvPr/>
        </p:nvSpPr>
        <p:spPr>
          <a:xfrm>
            <a:off x="343128" y="1000046"/>
            <a:ext cx="4150813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Declaring an error page for all type of exception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CF588BA-C892-884A-B931-B872396D247C}"/>
              </a:ext>
            </a:extLst>
          </p:cNvPr>
          <p:cNvSpPr/>
          <p:nvPr/>
        </p:nvSpPr>
        <p:spPr>
          <a:xfrm>
            <a:off x="6096000" y="1333879"/>
            <a:ext cx="556701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-page&gt;</a:t>
            </a:r>
          </a:p>
          <a:p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&lt;exception-type&gt;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java.lang.ArithmeticException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&lt;/exception-type&gt;</a:t>
            </a:r>
          </a:p>
          <a:p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&lt;location&gt;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error.jsp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&lt;/location&gt;</a:t>
            </a:r>
          </a:p>
          <a:p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-page&gt;</a:t>
            </a:r>
            <a:endParaRPr lang="en-US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AADC4248-415F-F046-9455-529CFE54AC80}"/>
              </a:ext>
            </a:extLst>
          </p:cNvPr>
          <p:cNvSpPr/>
          <p:nvPr/>
        </p:nvSpPr>
        <p:spPr>
          <a:xfrm>
            <a:off x="6096000" y="1000046"/>
            <a:ext cx="50106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Declaring an error page for more detailed exception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D60002A-6222-1641-852B-178645583C34}"/>
              </a:ext>
            </a:extLst>
          </p:cNvPr>
          <p:cNvSpPr/>
          <p:nvPr/>
        </p:nvSpPr>
        <p:spPr>
          <a:xfrm>
            <a:off x="343128" y="3598241"/>
            <a:ext cx="556701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&lt;error-page&gt;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&lt;error-code&gt;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404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&lt;/error-code&gt;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&lt;location&gt;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error.jsp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&lt;/location&gt;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&lt;/error-page&gt;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&lt;error-page&gt;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&lt;error-code&gt;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&lt;/error-code&gt;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&lt;location&gt;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error.jsp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&lt;/location&gt;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&lt;/error-page&gt;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025D9C71-A95A-5C4B-99F0-0886D2CEE85C}"/>
              </a:ext>
            </a:extLst>
          </p:cNvPr>
          <p:cNvSpPr/>
          <p:nvPr/>
        </p:nvSpPr>
        <p:spPr>
          <a:xfrm>
            <a:off x="343129" y="3264408"/>
            <a:ext cx="171984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For error code</a:t>
            </a:r>
          </a:p>
        </p:txBody>
      </p:sp>
    </p:spTree>
    <p:extLst>
      <p:ext uri="{BB962C8B-B14F-4D97-AF65-F5344CB8AC3E}">
        <p14:creationId xmlns:p14="http://schemas.microsoft.com/office/powerpoint/2010/main" val="277842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build="p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64CAB6-DC31-AD42-B1F0-C7E858E5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JSP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D79AF8-7671-7045-9EBF-2535E63A7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JSP life cycle can be defined as the entire process from its creation till the destruction.</a:t>
            </a:r>
          </a:p>
          <a:p>
            <a:r>
              <a:rPr lang="en-US" dirty="0"/>
              <a:t>It is similar to a servlet life cycle with an </a:t>
            </a:r>
            <a:r>
              <a:rPr lang="en-US" dirty="0">
                <a:solidFill>
                  <a:schemeClr val="accent6"/>
                </a:solidFill>
              </a:rPr>
              <a:t>additional</a:t>
            </a:r>
            <a:r>
              <a:rPr lang="en-US" dirty="0"/>
              <a:t> step which is required to compile a JSP into </a:t>
            </a:r>
            <a:r>
              <a:rPr lang="en-US" dirty="0">
                <a:solidFill>
                  <a:schemeClr val="accent6"/>
                </a:solidFill>
              </a:rPr>
              <a:t>servlet</a:t>
            </a:r>
            <a:r>
              <a:rPr lang="en-US" dirty="0"/>
              <a:t>.</a:t>
            </a:r>
          </a:p>
          <a:p>
            <a:r>
              <a:rPr lang="en-US" dirty="0"/>
              <a:t>A JSP page is converted into Servlet in order to service requests.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translation</a:t>
            </a:r>
            <a:r>
              <a:rPr lang="en-US" dirty="0"/>
              <a:t> of a JSP page to a Servlet is called Lifecycle of JSP.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1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987FE6-72F7-AA46-989E-5662F051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with JDBC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45059AF-C428-614A-8F0D-8902BA7967EB}"/>
              </a:ext>
            </a:extLst>
          </p:cNvPr>
          <p:cNvSpPr/>
          <p:nvPr/>
        </p:nvSpPr>
        <p:spPr>
          <a:xfrm>
            <a:off x="698331" y="1220499"/>
            <a:ext cx="10921240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@page import="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java.sql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.*"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Class.forName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 con=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 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://localhost:3306/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GTU"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"root"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"root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con.createStatement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* from diet"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"&lt;p&gt;"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rs.getString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rs.getString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rs.getString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(3)+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"&lt;/p&gt;"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con.close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5C01243-58F7-BB45-B5E3-ABA102081306}"/>
              </a:ext>
            </a:extLst>
          </p:cNvPr>
          <p:cNvSpPr/>
          <p:nvPr/>
        </p:nvSpPr>
        <p:spPr>
          <a:xfrm>
            <a:off x="198339" y="1220499"/>
            <a:ext cx="495360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ADBBDC85-257E-7C47-81EA-5137BDDB76DA}"/>
              </a:ext>
            </a:extLst>
          </p:cNvPr>
          <p:cNvSpPr/>
          <p:nvPr/>
        </p:nvSpPr>
        <p:spPr>
          <a:xfrm>
            <a:off x="198338" y="891315"/>
            <a:ext cx="212355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+mj-lt"/>
              </a:rPr>
              <a:t>Example.jsp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12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A04A4C-3E77-C345-B36B-A9899573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Session and Cookies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825C71-6A89-7642-81ED-1CBA3F229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JSP Cookie Handling</a:t>
            </a:r>
          </a:p>
          <a:p>
            <a:pPr lvl="1"/>
            <a:r>
              <a:rPr lang="en-US" dirty="0"/>
              <a:t>Cookies are </a:t>
            </a:r>
            <a:r>
              <a:rPr lang="en-US" dirty="0">
                <a:solidFill>
                  <a:schemeClr val="accent6"/>
                </a:solidFill>
              </a:rPr>
              <a:t>text files stored on the client computer </a:t>
            </a:r>
            <a:r>
              <a:rPr lang="en-US" dirty="0"/>
              <a:t>and they are kept for various information tracking purpose. </a:t>
            </a:r>
          </a:p>
          <a:p>
            <a:pPr lvl="1"/>
            <a:r>
              <a:rPr lang="en-US" dirty="0"/>
              <a:t>JSP transparently supports </a:t>
            </a:r>
            <a:r>
              <a:rPr lang="en-US" dirty="0">
                <a:solidFill>
                  <a:schemeClr val="accent6"/>
                </a:solidFill>
              </a:rPr>
              <a:t>HTTP cookies </a:t>
            </a:r>
            <a:r>
              <a:rPr lang="en-US" dirty="0"/>
              <a:t>using underlying servlet technology.</a:t>
            </a:r>
          </a:p>
          <a:p>
            <a:pPr lvl="1"/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8840285-9DDC-2D4D-80E1-66AF8EFFDD61}"/>
              </a:ext>
            </a:extLst>
          </p:cNvPr>
          <p:cNvSpPr/>
          <p:nvPr/>
        </p:nvSpPr>
        <p:spPr>
          <a:xfrm>
            <a:off x="387732" y="2895715"/>
            <a:ext cx="5708268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Cookie cookie =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Cookie(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"c1"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"MyCookie1"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cookie.setMaxAge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(60 * 60);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response.addCookie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(cookie);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&lt;html&gt;&lt;body&gt;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&lt;a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"Cookie2.jsp"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Click here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&lt;/body&gt;&lt;/html&gt;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AB16D616-A670-3344-BD7D-704C29976B66}"/>
              </a:ext>
            </a:extLst>
          </p:cNvPr>
          <p:cNvSpPr/>
          <p:nvPr/>
        </p:nvSpPr>
        <p:spPr>
          <a:xfrm>
            <a:off x="387733" y="2561882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Cookie1.jsp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4D5C562-8E9D-D643-88EC-151370C4F2F7}"/>
              </a:ext>
            </a:extLst>
          </p:cNvPr>
          <p:cNvSpPr/>
          <p:nvPr/>
        </p:nvSpPr>
        <p:spPr>
          <a:xfrm>
            <a:off x="6224276" y="2895715"/>
            <a:ext cx="5708268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    Cookie[] c2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request.getCookies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c2.length;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+c2[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 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c2[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"&lt;/p&gt;"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F8BE1546-DBC4-7343-AD3A-4E9B0E67CB57}"/>
              </a:ext>
            </a:extLst>
          </p:cNvPr>
          <p:cNvSpPr/>
          <p:nvPr/>
        </p:nvSpPr>
        <p:spPr>
          <a:xfrm>
            <a:off x="6224277" y="2561882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Cookie2.jsp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96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9D7951-EF93-444F-89A4-E460F34A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Session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6FBAB0-1A77-324E-9046-720118CC9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JSP, </a:t>
            </a:r>
            <a:r>
              <a:rPr lang="en-US" dirty="0">
                <a:solidFill>
                  <a:schemeClr val="accent6"/>
                </a:solidFill>
              </a:rPr>
              <a:t>session</a:t>
            </a:r>
            <a:r>
              <a:rPr lang="en-US" dirty="0"/>
              <a:t> is an implicit object of type </a:t>
            </a:r>
            <a:r>
              <a:rPr lang="en-US" dirty="0" err="1"/>
              <a:t>HttpSession</a:t>
            </a:r>
            <a:r>
              <a:rPr lang="en-US" dirty="0"/>
              <a:t>.</a:t>
            </a:r>
          </a:p>
          <a:p>
            <a:r>
              <a:rPr lang="en-US" dirty="0"/>
              <a:t>The Java developer can use this object to </a:t>
            </a:r>
            <a:r>
              <a:rPr lang="en-US" dirty="0">
                <a:solidFill>
                  <a:schemeClr val="accent6"/>
                </a:solidFill>
              </a:rPr>
              <a:t>set, get or remove </a:t>
            </a:r>
            <a:r>
              <a:rPr lang="en-US" dirty="0"/>
              <a:t>attribute or to get session information.</a:t>
            </a:r>
          </a:p>
          <a:p>
            <a:r>
              <a:rPr lang="en-US" dirty="0"/>
              <a:t>In Page Directive, </a:t>
            </a:r>
            <a:r>
              <a:rPr lang="en-US" dirty="0">
                <a:solidFill>
                  <a:schemeClr val="accent6"/>
                </a:solidFill>
              </a:rPr>
              <a:t>session attribute </a:t>
            </a:r>
            <a:r>
              <a:rPr lang="en-US" dirty="0"/>
              <a:t>indicates whether or not the JSP page uses HTTP sessions. 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7944075-1F4A-9E46-ADE9-37F4BA41DC05}"/>
              </a:ext>
            </a:extLst>
          </p:cNvPr>
          <p:cNvSpPr/>
          <p:nvPr/>
        </p:nvSpPr>
        <p:spPr>
          <a:xfrm>
            <a:off x="387731" y="2895715"/>
            <a:ext cx="5466659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&lt;%@page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session.setAttribute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"s1"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"DIET"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);%&gt;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&lt;body&gt;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&lt;a 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"Session2.jsp"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nextPage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&lt;/body&gt;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9415511D-69B7-0642-96ED-5D9D5DA4528D}"/>
              </a:ext>
            </a:extLst>
          </p:cNvPr>
          <p:cNvSpPr/>
          <p:nvPr/>
        </p:nvSpPr>
        <p:spPr>
          <a:xfrm>
            <a:off x="387733" y="2561882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Session1.jsp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77B458-0876-F14D-AC67-E335D9F1B58C}"/>
              </a:ext>
            </a:extLst>
          </p:cNvPr>
          <p:cNvSpPr/>
          <p:nvPr/>
        </p:nvSpPr>
        <p:spPr>
          <a:xfrm>
            <a:off x="6224276" y="2895715"/>
            <a:ext cx="5708268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&lt;%@page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String str=(String)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session.getAttribute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"s1"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"session="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+str);%&gt;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F475374B-3B4B-4F4B-A90B-B974DEE9EC7B}"/>
              </a:ext>
            </a:extLst>
          </p:cNvPr>
          <p:cNvSpPr/>
          <p:nvPr/>
        </p:nvSpPr>
        <p:spPr>
          <a:xfrm>
            <a:off x="6224277" y="2561882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Session2.jsp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34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animBg="1"/>
      <p:bldP spid="8" grpId="0" build="p" animBg="1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886B25-E780-AA4F-A58A-6CB8049C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62BCF8-6F4C-064C-966A-EB0C1032C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JSP Standard Tag Library (JSTL) represents a set of tags to </a:t>
            </a:r>
            <a:r>
              <a:rPr lang="en-US" dirty="0">
                <a:solidFill>
                  <a:schemeClr val="accent6"/>
                </a:solidFill>
              </a:rPr>
              <a:t>simplify the JSP </a:t>
            </a:r>
            <a:r>
              <a:rPr lang="en-US" dirty="0"/>
              <a:t>development.</a:t>
            </a:r>
          </a:p>
          <a:p>
            <a:r>
              <a:rPr lang="en-US" b="1" dirty="0"/>
              <a:t>Advantages of JSTL</a:t>
            </a:r>
          </a:p>
          <a:p>
            <a:pPr lvl="1"/>
            <a:r>
              <a:rPr lang="en-US" b="1" dirty="0"/>
              <a:t>Fast Development: </a:t>
            </a:r>
            <a:r>
              <a:rPr lang="en-US" dirty="0"/>
              <a:t>JSTL provides many tags that simplifies the JSP.</a:t>
            </a:r>
          </a:p>
          <a:p>
            <a:pPr lvl="1"/>
            <a:r>
              <a:rPr lang="en-US" b="1" dirty="0"/>
              <a:t>Code Reusability: </a:t>
            </a:r>
            <a:r>
              <a:rPr lang="en-US" dirty="0"/>
              <a:t>We can use the JSTL tags in various pages.</a:t>
            </a:r>
          </a:p>
          <a:p>
            <a:pPr lvl="1"/>
            <a:r>
              <a:rPr lang="en-US" b="1" dirty="0"/>
              <a:t>No need to use </a:t>
            </a:r>
            <a:r>
              <a:rPr lang="en-US" b="1" dirty="0" err="1"/>
              <a:t>scriptlet</a:t>
            </a:r>
            <a:r>
              <a:rPr lang="en-US" b="1" dirty="0"/>
              <a:t> tag: </a:t>
            </a:r>
            <a:r>
              <a:rPr lang="en-US" dirty="0"/>
              <a:t>It avoids the use of </a:t>
            </a:r>
            <a:r>
              <a:rPr lang="en-US" dirty="0" err="1"/>
              <a:t>scriptlet</a:t>
            </a:r>
            <a:r>
              <a:rPr lang="en-US" dirty="0"/>
              <a:t> tag.</a:t>
            </a: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C470F4B6-6777-5148-918C-6EC10532CBB6}"/>
              </a:ext>
            </a:extLst>
          </p:cNvPr>
          <p:cNvSpPr/>
          <p:nvPr/>
        </p:nvSpPr>
        <p:spPr>
          <a:xfrm>
            <a:off x="836340" y="3224561"/>
            <a:ext cx="10738625" cy="10668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accent6"/>
                </a:solidFill>
              </a:rPr>
              <a:t>For creating JSTL application, you need to load </a:t>
            </a:r>
            <a:r>
              <a:rPr lang="en-US" sz="2400" b="1" i="1" dirty="0">
                <a:solidFill>
                  <a:schemeClr val="accent6"/>
                </a:solidFill>
              </a:rPr>
              <a:t>jstl.jar</a:t>
            </a:r>
            <a:r>
              <a:rPr lang="en-US" sz="2400" i="1" dirty="0">
                <a:solidFill>
                  <a:schemeClr val="accent6"/>
                </a:solidFill>
              </a:rPr>
              <a:t> file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807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3621BC-5957-AF4A-B684-4CABA6A3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98BA2511-D81D-CC4C-AE5F-A9560EAA3D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066855"/>
              </p:ext>
            </p:extLst>
          </p:nvPr>
        </p:nvGraphicFramePr>
        <p:xfrm>
          <a:off x="266176" y="823331"/>
          <a:ext cx="9100848" cy="344861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8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115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777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09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4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Function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URI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prefix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27A21DAC-9C67-CB4C-8F0E-E868AE247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057945"/>
              </p:ext>
            </p:extLst>
          </p:nvPr>
        </p:nvGraphicFramePr>
        <p:xfrm>
          <a:off x="266176" y="1167917"/>
          <a:ext cx="9100848" cy="1731264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8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115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777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09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724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Core 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 support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Iterator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URL management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Miscellaneous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http://java.sun.com/jsp/jstl/core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477316F9-AD71-5E4A-B373-AE0F6CF1D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971123"/>
              </p:ext>
            </p:extLst>
          </p:nvPr>
        </p:nvGraphicFramePr>
        <p:xfrm>
          <a:off x="266176" y="5508705"/>
          <a:ext cx="9100848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8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115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777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09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XML 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Transformation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http://java.sun.com/jsp/jstl/xml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33EC15C5-B8D4-B34B-A840-319C8FCC2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602421"/>
              </p:ext>
            </p:extLst>
          </p:nvPr>
        </p:nvGraphicFramePr>
        <p:xfrm>
          <a:off x="266176" y="3725275"/>
          <a:ext cx="9100848" cy="109425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8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115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777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09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94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Internationalization 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Message formatting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and date formatting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http://java.sun.com/jsp/jstl/fmt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fmt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AA8EADDB-6F9D-6E41-926B-A1AF4CD50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808144"/>
              </p:ext>
            </p:extLst>
          </p:nvPr>
        </p:nvGraphicFramePr>
        <p:xfrm>
          <a:off x="266176" y="4813597"/>
          <a:ext cx="9100848" cy="689723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8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115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777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09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89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SQL 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Database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http://java.sun.com/jsp/jstl/sql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sql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B67B7BA2-3EFB-8141-9E7F-145F12111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177201"/>
              </p:ext>
            </p:extLst>
          </p:nvPr>
        </p:nvGraphicFramePr>
        <p:xfrm>
          <a:off x="266176" y="2914583"/>
          <a:ext cx="9100848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8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115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777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09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Functions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Collection length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String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http://java.sun.com/jsp/jstl/functions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fn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7CD07AB-12BD-FE43-978F-9B33165A2CCB}"/>
              </a:ext>
            </a:extLst>
          </p:cNvPr>
          <p:cNvSpPr/>
          <p:nvPr/>
        </p:nvSpPr>
        <p:spPr>
          <a:xfrm>
            <a:off x="266176" y="1152514"/>
            <a:ext cx="9100848" cy="1731263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9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DEE96-6F1D-7247-9B87-7DA15A7F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0BD5C4-5164-9444-89B9-C4E850F4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core group of tags are the most frequently used JSTL tags.</a:t>
            </a:r>
          </a:p>
          <a:p>
            <a:pPr>
              <a:lnSpc>
                <a:spcPct val="100000"/>
              </a:lnSpc>
            </a:pPr>
            <a:r>
              <a:rPr lang="en-US" dirty="0"/>
              <a:t>The JSTL core tag provides variable support, URL management, flow control etc.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78291E4-91F9-774C-B0CC-D08103658F17}"/>
              </a:ext>
            </a:extLst>
          </p:cNvPr>
          <p:cNvSpPr/>
          <p:nvPr/>
        </p:nvSpPr>
        <p:spPr>
          <a:xfrm>
            <a:off x="476941" y="2271247"/>
            <a:ext cx="113991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it-IT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="c" uri="http://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java.sun.com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/core" %&gt;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7668AB6C-82E7-5444-BE35-0BC713477A5D}"/>
              </a:ext>
            </a:extLst>
          </p:cNvPr>
          <p:cNvSpPr/>
          <p:nvPr/>
        </p:nvSpPr>
        <p:spPr>
          <a:xfrm>
            <a:off x="476943" y="1937414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98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F55753-EF4D-384D-BBF6-E6F97D23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70A4FDB8-AE7F-3343-94D8-6F10F107D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26314"/>
              </p:ext>
            </p:extLst>
          </p:nvPr>
        </p:nvGraphicFramePr>
        <p:xfrm>
          <a:off x="246256" y="859835"/>
          <a:ext cx="9187675" cy="51383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383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49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80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Tags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482" marR="18482" marT="18482" marB="1848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Description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482" marR="18482" marT="18482" marB="1848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22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c:out</a:t>
                      </a:r>
                    </a:p>
                  </a:txBody>
                  <a:tcPr marL="18482" marR="18482" marT="18482" marB="1848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indent="-114300" algn="just" fontAlgn="t"/>
                      <a:r>
                        <a:rPr lang="en-US" sz="1600" dirty="0">
                          <a:effectLst/>
                        </a:rPr>
                        <a:t>It display the result of an 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effectLst/>
                        </a:rPr>
                        <a:t>expression</a:t>
                      </a:r>
                      <a:r>
                        <a:rPr lang="en-US" sz="1600" dirty="0">
                          <a:effectLst/>
                        </a:rPr>
                        <a:t>, similar to the way &lt;%=...%&gt; tag work.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099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c:import</a:t>
                      </a:r>
                    </a:p>
                  </a:txBody>
                  <a:tcPr marL="18482" marR="18482" marT="18482" marB="1848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</a:t>
                      </a:r>
                      <a:r>
                        <a:rPr lang="en-US" sz="1600" dirty="0" err="1">
                          <a:effectLst/>
                        </a:rPr>
                        <a:t>Retrives</a:t>
                      </a:r>
                      <a:r>
                        <a:rPr lang="en-US" sz="1600" dirty="0">
                          <a:effectLst/>
                        </a:rPr>
                        <a:t> relative or an absolute URL and 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effectLst/>
                        </a:rPr>
                        <a:t>display the contents </a:t>
                      </a:r>
                      <a:r>
                        <a:rPr lang="en-US" sz="1600" dirty="0">
                          <a:effectLst/>
                        </a:rPr>
                        <a:t>to either a String in '</a:t>
                      </a:r>
                      <a:r>
                        <a:rPr lang="en-US" sz="1600" dirty="0" err="1">
                          <a:effectLst/>
                        </a:rPr>
                        <a:t>var</a:t>
                      </a:r>
                      <a:r>
                        <a:rPr lang="en-US" sz="1600" dirty="0">
                          <a:effectLst/>
                        </a:rPr>
                        <a:t>',a Reader in '</a:t>
                      </a:r>
                      <a:r>
                        <a:rPr lang="en-US" sz="1600" dirty="0" err="1">
                          <a:effectLst/>
                        </a:rPr>
                        <a:t>varReader</a:t>
                      </a:r>
                      <a:r>
                        <a:rPr lang="en-US" sz="1600" dirty="0">
                          <a:effectLst/>
                        </a:rPr>
                        <a:t>' or the page.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720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c:set</a:t>
                      </a:r>
                    </a:p>
                  </a:txBody>
                  <a:tcPr marL="18482" marR="18482" marT="18482" marB="1848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sets the 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effectLst/>
                        </a:rPr>
                        <a:t>result of an expression </a:t>
                      </a:r>
                      <a:r>
                        <a:rPr lang="en-US" sz="1600" dirty="0">
                          <a:effectLst/>
                        </a:rPr>
                        <a:t>under evaluation in a 'scope' variable.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11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c:remove</a:t>
                      </a:r>
                    </a:p>
                  </a:txBody>
                  <a:tcPr marL="18482" marR="18482" marT="18482" marB="1848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used for 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effectLst/>
                        </a:rPr>
                        <a:t>removing</a:t>
                      </a:r>
                      <a:r>
                        <a:rPr lang="en-US" sz="1600" dirty="0">
                          <a:effectLst/>
                        </a:rPr>
                        <a:t> the specified scoped variable from a particular scope.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c:catch</a:t>
                      </a:r>
                    </a:p>
                  </a:txBody>
                  <a:tcPr marL="18482" marR="18482" marT="18482" marB="1848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used for 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effectLst/>
                        </a:rPr>
                        <a:t>Catches</a:t>
                      </a:r>
                      <a:r>
                        <a:rPr lang="en-US" sz="1600" dirty="0">
                          <a:effectLst/>
                        </a:rPr>
                        <a:t> any </a:t>
                      </a:r>
                      <a:r>
                        <a:rPr lang="en-US" sz="1600" dirty="0" err="1">
                          <a:effectLst/>
                        </a:rPr>
                        <a:t>Throwable</a:t>
                      </a:r>
                      <a:r>
                        <a:rPr lang="en-US" sz="1600" dirty="0">
                          <a:effectLst/>
                        </a:rPr>
                        <a:t> exceptions that occurs in the body.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099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c:if</a:t>
                      </a:r>
                    </a:p>
                  </a:txBody>
                  <a:tcPr marL="18482" marR="18482" marT="18482" marB="1848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conditional tag used for 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effectLst/>
                        </a:rPr>
                        <a:t>testing the condition </a:t>
                      </a:r>
                      <a:r>
                        <a:rPr lang="en-US" sz="1600" dirty="0">
                          <a:effectLst/>
                        </a:rPr>
                        <a:t>and display the body content only if the expression evaluates is true.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275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c:choose, c:when, c:otherwise</a:t>
                      </a:r>
                    </a:p>
                  </a:txBody>
                  <a:tcPr marL="18482" marR="18482" marT="18482" marB="1848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the simple conditional tag that includes its 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effectLst/>
                        </a:rPr>
                        <a:t>body content </a:t>
                      </a:r>
                      <a:r>
                        <a:rPr lang="en-US" sz="1600" dirty="0">
                          <a:effectLst/>
                        </a:rPr>
                        <a:t>if the evaluated condition is true.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6099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c:forEach</a:t>
                      </a:r>
                    </a:p>
                  </a:txBody>
                  <a:tcPr marL="18482" marR="18482" marT="18482" marB="1848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the basic 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effectLst/>
                        </a:rPr>
                        <a:t>iteration</a:t>
                      </a:r>
                      <a:r>
                        <a:rPr lang="en-US" sz="1600" dirty="0">
                          <a:effectLst/>
                        </a:rPr>
                        <a:t> tag. It repeats the nested body content for fixed number of times or over collection.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93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c:forTokens</a:t>
                      </a:r>
                    </a:p>
                  </a:txBody>
                  <a:tcPr marL="18482" marR="18482" marT="18482" marB="1848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iterates over 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effectLst/>
                        </a:rPr>
                        <a:t>tokens</a:t>
                      </a:r>
                      <a:r>
                        <a:rPr lang="en-US" sz="1600" dirty="0">
                          <a:effectLst/>
                        </a:rPr>
                        <a:t> which is separated by the supplied </a:t>
                      </a:r>
                      <a:r>
                        <a:rPr lang="en-US" sz="1600" dirty="0" err="1">
                          <a:effectLst/>
                        </a:rPr>
                        <a:t>delimeters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34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c:param</a:t>
                      </a:r>
                    </a:p>
                  </a:txBody>
                  <a:tcPr marL="18482" marR="18482" marT="18482" marB="1848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adds a parameter in a 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effectLst/>
                        </a:rPr>
                        <a:t>containing 'import' tag's </a:t>
                      </a:r>
                      <a:r>
                        <a:rPr lang="en-US" sz="1600" dirty="0">
                          <a:effectLst/>
                        </a:rPr>
                        <a:t>URL.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282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c:redirect</a:t>
                      </a:r>
                    </a:p>
                  </a:txBody>
                  <a:tcPr marL="18482" marR="18482" marT="18482" marB="1848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effectLst/>
                        </a:rPr>
                        <a:t>redirects</a:t>
                      </a:r>
                      <a:r>
                        <a:rPr lang="en-US" sz="1600" dirty="0">
                          <a:effectLst/>
                        </a:rPr>
                        <a:t> the browser to a new URL and supports the context-relative URLs.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34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c:url</a:t>
                      </a:r>
                    </a:p>
                  </a:txBody>
                  <a:tcPr marL="18482" marR="18482" marT="18482" marB="1848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creates a URL with optional 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effectLst/>
                        </a:rPr>
                        <a:t>query parameters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9542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EFD31-744D-874F-88C7-4B331F3E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E189A2DB-6771-634A-98C0-5A811B956A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4552879"/>
              </p:ext>
            </p:extLst>
          </p:nvPr>
        </p:nvGraphicFramePr>
        <p:xfrm>
          <a:off x="190499" y="1051560"/>
          <a:ext cx="11395617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8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45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4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000" b="0" dirty="0"/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c:out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It display the result of an expression, similar to the way &lt;%=...%&gt; tag work.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C1CAC9-3E48-1144-B33D-24BCA99B6F08}"/>
              </a:ext>
            </a:extLst>
          </p:cNvPr>
          <p:cNvSpPr/>
          <p:nvPr/>
        </p:nvSpPr>
        <p:spPr>
          <a:xfrm>
            <a:off x="190499" y="2121992"/>
            <a:ext cx="11473677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java.sun.com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 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'Welcome to JSTL'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 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 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DAD0632B-BF98-C946-926A-B40696706FCF}"/>
              </a:ext>
            </a:extLst>
          </p:cNvPr>
          <p:cNvSpPr/>
          <p:nvPr/>
        </p:nvSpPr>
        <p:spPr>
          <a:xfrm>
            <a:off x="190501" y="1788159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Example.jsp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6008B6-143D-4340-B31B-CDD488F02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" y="4183255"/>
            <a:ext cx="41148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EFD31-744D-874F-88C7-4B331F3E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C1CAC9-3E48-1144-B33D-24BCA99B6F08}"/>
              </a:ext>
            </a:extLst>
          </p:cNvPr>
          <p:cNvSpPr/>
          <p:nvPr/>
        </p:nvSpPr>
        <p:spPr>
          <a:xfrm>
            <a:off x="190499" y="2121992"/>
            <a:ext cx="11473677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java.sun.com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 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 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c:import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www.darshan.ac.in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${data}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 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DAD0632B-BF98-C946-926A-B40696706FCF}"/>
              </a:ext>
            </a:extLst>
          </p:cNvPr>
          <p:cNvSpPr/>
          <p:nvPr/>
        </p:nvSpPr>
        <p:spPr>
          <a:xfrm>
            <a:off x="190501" y="1788159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Example.jsp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xmlns="" id="{25FFAC5E-D8B2-4D46-BFDE-AA7939126F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2201305"/>
              </p:ext>
            </p:extLst>
          </p:nvPr>
        </p:nvGraphicFramePr>
        <p:xfrm>
          <a:off x="185735" y="922337"/>
          <a:ext cx="11473677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900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283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2000" b="0" dirty="0"/>
                        <a:t>2	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c:import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It</a:t>
                      </a:r>
                      <a:r>
                        <a:rPr lang="en-US" sz="2000" b="0" baseline="0" dirty="0"/>
                        <a:t> </a:t>
                      </a:r>
                      <a:r>
                        <a:rPr lang="en-US" sz="2000" b="0" dirty="0"/>
                        <a:t>is similar to </a:t>
                      </a:r>
                      <a:r>
                        <a:rPr lang="en-US" sz="2000" b="0" dirty="0" err="1"/>
                        <a:t>jsp</a:t>
                      </a:r>
                      <a:r>
                        <a:rPr lang="en-US" sz="2000" b="0" dirty="0"/>
                        <a:t> 'include', with an additional feature of including the content of any resource either within server or outside the server.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538692F-E770-EC45-B0D0-CC59CB518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" y="4381411"/>
            <a:ext cx="3543300" cy="183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32FF71-E4B3-B847-9724-41A5ECCB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92D5ABD5-1CE8-D74D-B174-7552633F61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3902902"/>
              </p:ext>
            </p:extLst>
          </p:nvPr>
        </p:nvGraphicFramePr>
        <p:xfrm>
          <a:off x="185735" y="922337"/>
          <a:ext cx="11578802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46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147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2000" b="0" dirty="0"/>
                        <a:t>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c:set</a:t>
                      </a:r>
                    </a:p>
                    <a:p>
                      <a:endParaRPr lang="en-US" sz="2000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set the result of an expression evaluated in a 'scope'. This tag is similar to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jsp:setProperty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action tag.</a:t>
                      </a:r>
                      <a:endParaRPr lang="en-US" sz="2000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EFC1CF2-60FB-8742-9C02-E8C4BF9BA8EC}"/>
              </a:ext>
            </a:extLst>
          </p:cNvPr>
          <p:cNvSpPr/>
          <p:nvPr/>
        </p:nvSpPr>
        <p:spPr>
          <a:xfrm>
            <a:off x="190499" y="2121992"/>
            <a:ext cx="11473677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java.sun.com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 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="Income"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="session"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${4000*4}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${Income}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 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201DD6A3-2A9F-7841-ADAB-9404C54355E3}"/>
              </a:ext>
            </a:extLst>
          </p:cNvPr>
          <p:cNvSpPr/>
          <p:nvPr/>
        </p:nvSpPr>
        <p:spPr>
          <a:xfrm>
            <a:off x="190501" y="1788159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Example.jsp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5D1B910-13B0-FF49-80F4-EE6848F76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" y="4390250"/>
            <a:ext cx="30003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2E4964-60D8-8F40-BA70-0B5527B4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JSP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7EB53F8-5FC9-7B47-B41F-A2F12C7E2F8A}"/>
              </a:ext>
            </a:extLst>
          </p:cNvPr>
          <p:cNvSpPr/>
          <p:nvPr/>
        </p:nvSpPr>
        <p:spPr>
          <a:xfrm>
            <a:off x="3497766" y="1261946"/>
            <a:ext cx="3429000" cy="480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01ACA65-1162-4C49-950C-131B54A6408B}"/>
              </a:ext>
            </a:extLst>
          </p:cNvPr>
          <p:cNvSpPr/>
          <p:nvPr/>
        </p:nvSpPr>
        <p:spPr>
          <a:xfrm>
            <a:off x="3954966" y="1617238"/>
            <a:ext cx="2590800" cy="914400"/>
          </a:xfrm>
          <a:prstGeom prst="rect">
            <a:avLst/>
          </a:prstGeom>
          <a:solidFill>
            <a:schemeClr val="tx1">
              <a:lumMod val="10000"/>
              <a:lumOff val="9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jspInit</a:t>
            </a:r>
            <a:r>
              <a:rPr lang="en-US" sz="24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8491F02-65F7-2240-B397-0F07A3920548}"/>
              </a:ext>
            </a:extLst>
          </p:cNvPr>
          <p:cNvSpPr/>
          <p:nvPr/>
        </p:nvSpPr>
        <p:spPr>
          <a:xfrm>
            <a:off x="3954966" y="3192192"/>
            <a:ext cx="2590800" cy="914400"/>
          </a:xfrm>
          <a:prstGeom prst="rect">
            <a:avLst/>
          </a:prstGeom>
          <a:solidFill>
            <a:schemeClr val="tx1">
              <a:lumMod val="10000"/>
              <a:lumOff val="9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prstClr val="black"/>
                </a:solidFill>
              </a:rPr>
              <a:t>_</a:t>
            </a:r>
            <a:r>
              <a:rPr lang="en-US" sz="2400" b="1" dirty="0" err="1">
                <a:solidFill>
                  <a:prstClr val="black"/>
                </a:solidFill>
              </a:rPr>
              <a:t>jspService</a:t>
            </a:r>
            <a:r>
              <a:rPr lang="en-US" sz="2400" b="1" dirty="0">
                <a:solidFill>
                  <a:prstClr val="black"/>
                </a:solidFill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236CDC0-2873-8247-B919-DBFEB8DE1D3B}"/>
              </a:ext>
            </a:extLst>
          </p:cNvPr>
          <p:cNvSpPr/>
          <p:nvPr/>
        </p:nvSpPr>
        <p:spPr>
          <a:xfrm>
            <a:off x="3954966" y="4767146"/>
            <a:ext cx="2590800" cy="914400"/>
          </a:xfrm>
          <a:prstGeom prst="rect">
            <a:avLst/>
          </a:prstGeom>
          <a:solidFill>
            <a:schemeClr val="tx1">
              <a:lumMod val="10000"/>
              <a:lumOff val="9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err="1">
                <a:solidFill>
                  <a:prstClr val="black"/>
                </a:solidFill>
              </a:rPr>
              <a:t>jspDestroy</a:t>
            </a:r>
            <a:r>
              <a:rPr lang="en-US" sz="2400" b="1" dirty="0">
                <a:solidFill>
                  <a:prstClr val="black"/>
                </a:solidFill>
              </a:rPr>
              <a:t>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E803788-C1E1-5441-A39E-71B43BE49DCA}"/>
              </a:ext>
            </a:extLst>
          </p:cNvPr>
          <p:cNvCxnSpPr/>
          <p:nvPr/>
        </p:nvCxnSpPr>
        <p:spPr>
          <a:xfrm>
            <a:off x="2049966" y="3319346"/>
            <a:ext cx="14478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DEB478E8-357D-F941-9536-54225AB4B081}"/>
              </a:ext>
            </a:extLst>
          </p:cNvPr>
          <p:cNvCxnSpPr/>
          <p:nvPr/>
        </p:nvCxnSpPr>
        <p:spPr>
          <a:xfrm flipH="1">
            <a:off x="1973766" y="4005146"/>
            <a:ext cx="15240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BC3DF3-0598-FC44-A4DA-052EB58EFF66}"/>
              </a:ext>
            </a:extLst>
          </p:cNvPr>
          <p:cNvSpPr txBox="1"/>
          <p:nvPr/>
        </p:nvSpPr>
        <p:spPr>
          <a:xfrm>
            <a:off x="678366" y="3119291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91D3161-822E-A647-AE02-5D97E9482C5D}"/>
              </a:ext>
            </a:extLst>
          </p:cNvPr>
          <p:cNvSpPr txBox="1"/>
          <p:nvPr/>
        </p:nvSpPr>
        <p:spPr>
          <a:xfrm>
            <a:off x="678366" y="3805091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Response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906F9EAA-A9A6-4644-BAA4-D0721C3FE8D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250366" y="2531638"/>
            <a:ext cx="0" cy="6605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3C9D60CC-88E2-8944-BE84-5A943FC0A1F1}"/>
              </a:ext>
            </a:extLst>
          </p:cNvPr>
          <p:cNvCxnSpPr/>
          <p:nvPr/>
        </p:nvCxnSpPr>
        <p:spPr>
          <a:xfrm>
            <a:off x="5250366" y="4106592"/>
            <a:ext cx="0" cy="6605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Callout 13">
            <a:extLst>
              <a:ext uri="{FF2B5EF4-FFF2-40B4-BE49-F238E27FC236}">
                <a16:creationId xmlns:a16="http://schemas.microsoft.com/office/drawing/2014/main" xmlns="" id="{F7EC2622-D03E-A34C-BC69-C80FC6E20D1A}"/>
              </a:ext>
            </a:extLst>
          </p:cNvPr>
          <p:cNvSpPr/>
          <p:nvPr/>
        </p:nvSpPr>
        <p:spPr>
          <a:xfrm>
            <a:off x="7231566" y="932856"/>
            <a:ext cx="1676400" cy="711508"/>
          </a:xfrm>
          <a:prstGeom prst="wedgeEllipseCallout">
            <a:avLst>
              <a:gd name="adj1" fmla="val -87966"/>
              <a:gd name="adj2" fmla="val 91808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accent6"/>
                  </a:solidFill>
                </a:ln>
                <a:solidFill>
                  <a:srgbClr val="FF0000"/>
                </a:solidFill>
              </a:rPr>
              <a:t>Called only once</a:t>
            </a:r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xmlns="" id="{1BBEAC80-6133-A444-A2E0-D00DD5521B01}"/>
              </a:ext>
            </a:extLst>
          </p:cNvPr>
          <p:cNvSpPr/>
          <p:nvPr/>
        </p:nvSpPr>
        <p:spPr>
          <a:xfrm>
            <a:off x="7383966" y="5605346"/>
            <a:ext cx="1676400" cy="711508"/>
          </a:xfrm>
          <a:prstGeom prst="wedgeEllipseCallout">
            <a:avLst>
              <a:gd name="adj1" fmla="val -96921"/>
              <a:gd name="adj2" fmla="val -111516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accent6"/>
                  </a:solidFill>
                </a:ln>
                <a:solidFill>
                  <a:srgbClr val="FF0000"/>
                </a:solidFill>
              </a:rPr>
              <a:t>Called only once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xmlns="" id="{62210E71-B03D-2043-A4CF-6AD9735600C0}"/>
              </a:ext>
            </a:extLst>
          </p:cNvPr>
          <p:cNvSpPr/>
          <p:nvPr/>
        </p:nvSpPr>
        <p:spPr>
          <a:xfrm>
            <a:off x="7383966" y="3192192"/>
            <a:ext cx="2209800" cy="1013009"/>
          </a:xfrm>
          <a:prstGeom prst="wedgeRoundRectCallout">
            <a:avLst>
              <a:gd name="adj1" fmla="val -87534"/>
              <a:gd name="adj2" fmla="val -6210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Handles multiple request/response</a:t>
            </a:r>
          </a:p>
        </p:txBody>
      </p:sp>
    </p:spTree>
    <p:extLst>
      <p:ext uri="{BB962C8B-B14F-4D97-AF65-F5344CB8AC3E}">
        <p14:creationId xmlns:p14="http://schemas.microsoft.com/office/powerpoint/2010/main" val="315695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1" grpId="0"/>
      <p:bldP spid="14" grpId="0" animBg="1"/>
      <p:bldP spid="15" grpId="0" animBg="1"/>
      <p:bldP spid="1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AF6EBB-1515-F343-A303-E69D8A8D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01FE0B96-5551-9247-9C18-67F5835752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743299"/>
              </p:ext>
            </p:extLst>
          </p:nvPr>
        </p:nvGraphicFramePr>
        <p:xfrm>
          <a:off x="185734" y="922337"/>
          <a:ext cx="11612255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7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93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422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2000" b="0" dirty="0"/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c:remove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It is used for removing the specified scoped variable from a particular scope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BA49A1B-76DF-7C46-9CB1-11F8A2049409}"/>
              </a:ext>
            </a:extLst>
          </p:cNvPr>
          <p:cNvSpPr/>
          <p:nvPr/>
        </p:nvSpPr>
        <p:spPr>
          <a:xfrm>
            <a:off x="190499" y="2121992"/>
            <a:ext cx="11473677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java.sun.com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"income"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"session"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${4000*4}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Before Remove Value is: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${income}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c:remove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"income"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 Remove Value is: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${income}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  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DEE6A6E5-E633-B143-A612-56E50EDF6BF7}"/>
              </a:ext>
            </a:extLst>
          </p:cNvPr>
          <p:cNvSpPr/>
          <p:nvPr/>
        </p:nvSpPr>
        <p:spPr>
          <a:xfrm>
            <a:off x="190501" y="1788159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Example.jsp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80B85B4-7682-7A42-AAF5-61F13D94E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97" y="4406645"/>
            <a:ext cx="2971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8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8597D3-CBB5-3F4C-8E44-6DAD5390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8F354BFD-9907-6042-8F1D-22205F5130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794518"/>
              </p:ext>
            </p:extLst>
          </p:nvPr>
        </p:nvGraphicFramePr>
        <p:xfrm>
          <a:off x="185735" y="922337"/>
          <a:ext cx="11645709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5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697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	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c:if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conditional tag used for testing the condition and display the body content only if the expression evaluates is true.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5DC69C6-4A63-8141-A688-E83C3AF69306}"/>
              </a:ext>
            </a:extLst>
          </p:cNvPr>
          <p:cNvSpPr/>
          <p:nvPr/>
        </p:nvSpPr>
        <p:spPr>
          <a:xfrm>
            <a:off x="190499" y="2121992"/>
            <a:ext cx="11473677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java.sun.com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"income"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"session"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${4000*4}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${income &gt; 8000}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My income is: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${income}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F7B528D5-9317-A44F-8711-ADF9AD0753C4}"/>
              </a:ext>
            </a:extLst>
          </p:cNvPr>
          <p:cNvSpPr/>
          <p:nvPr/>
        </p:nvSpPr>
        <p:spPr>
          <a:xfrm>
            <a:off x="190501" y="1788159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Example.jsp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BCD5478-9BEE-4F4C-89A5-3C3FF9FF0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34" y="4506913"/>
            <a:ext cx="29813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1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C43761-F721-7F4E-A4AD-30A01557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FABFF019-4176-6F41-9BD6-78C27D199B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7232988"/>
              </p:ext>
            </p:extLst>
          </p:nvPr>
        </p:nvGraphicFramePr>
        <p:xfrm>
          <a:off x="185735" y="922337"/>
          <a:ext cx="1173492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5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3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43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c:catch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catching any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Throwable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exceptions that occurs in the body and optionally exposes it.</a:t>
                      </a:r>
                      <a:endParaRPr lang="en-US" sz="2000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C06593C-872D-084C-B5B7-D4A0056A324E}"/>
              </a:ext>
            </a:extLst>
          </p:cNvPr>
          <p:cNvSpPr/>
          <p:nvPr/>
        </p:nvSpPr>
        <p:spPr>
          <a:xfrm>
            <a:off x="190499" y="2121992"/>
            <a:ext cx="1147367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java.sun.com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c:catch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&lt;% int x = 2/0;%&gt;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c:catch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null}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type of exception is : 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There is an exception: 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MyException.message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72D1F0C1-0EA6-8349-A673-48B999BDB31F}"/>
              </a:ext>
            </a:extLst>
          </p:cNvPr>
          <p:cNvSpPr/>
          <p:nvPr/>
        </p:nvSpPr>
        <p:spPr>
          <a:xfrm>
            <a:off x="190501" y="1788159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Example.jsp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566994E-6124-1447-B1FC-6EF782026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" y="4635012"/>
            <a:ext cx="57054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39DD4C-526F-0048-817D-3F8C86B3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327AE051-D036-D449-994A-B7811FF44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353722"/>
              </p:ext>
            </p:extLst>
          </p:nvPr>
        </p:nvGraphicFramePr>
        <p:xfrm>
          <a:off x="208642" y="1012734"/>
          <a:ext cx="11210207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9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28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675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c:choose</a:t>
                      </a:r>
                    </a:p>
                    <a:p>
                      <a:endParaRPr lang="en-US" sz="2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It is a conditional tag that establish a context for 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mutually exclusive conditional operations</a:t>
                      </a:r>
                      <a:r>
                        <a:rPr lang="en-US" sz="2000" dirty="0"/>
                        <a:t>. It works like a 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Java switch statement </a:t>
                      </a:r>
                      <a:r>
                        <a:rPr lang="en-US" sz="2000" dirty="0"/>
                        <a:t>in which we choose between a numbers of alternatives.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242D07EA-9BF3-3442-84C3-67BA79FCB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20752"/>
              </p:ext>
            </p:extLst>
          </p:nvPr>
        </p:nvGraphicFramePr>
        <p:xfrm>
          <a:off x="722639" y="2018574"/>
          <a:ext cx="1069621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20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541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c:when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subtag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&lt;choose &gt; that will </a:t>
                      </a:r>
                      <a:r>
                        <a:rPr lang="en-US" sz="20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include its body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the condition evaluated be 'true'.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094CFCBE-A99D-F041-B387-7074388C4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277819"/>
              </p:ext>
            </p:extLst>
          </p:nvPr>
        </p:nvGraphicFramePr>
        <p:xfrm>
          <a:off x="722637" y="2719614"/>
          <a:ext cx="10691562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20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495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c:otherwise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is also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subtag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&lt; choose &gt; it follows &lt;when&gt; tags and runs only if all the prior condition </a:t>
                      </a:r>
                      <a:r>
                        <a:rPr lang="en-US" sz="20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evaluated is 'false'.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AB9D1-8F9B-AF4D-8054-E318922ABFB8}"/>
              </a:ext>
            </a:extLst>
          </p:cNvPr>
          <p:cNvSpPr/>
          <p:nvPr/>
        </p:nvSpPr>
        <p:spPr>
          <a:xfrm>
            <a:off x="208642" y="3515643"/>
            <a:ext cx="11205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c:when</a:t>
            </a:r>
            <a:r>
              <a:rPr lang="en-US" b="1" i="1" dirty="0"/>
              <a:t>&gt; </a:t>
            </a:r>
            <a:r>
              <a:rPr lang="en-US" i="1" dirty="0"/>
              <a:t>and </a:t>
            </a:r>
            <a:r>
              <a:rPr lang="en-US" b="1" i="1" dirty="0"/>
              <a:t>&lt;</a:t>
            </a:r>
            <a:r>
              <a:rPr lang="en-US" b="1" i="1" dirty="0" err="1"/>
              <a:t>c:otherwise</a:t>
            </a:r>
            <a:r>
              <a:rPr lang="en-US" b="1" i="1" dirty="0"/>
              <a:t>&gt; </a:t>
            </a:r>
            <a:r>
              <a:rPr lang="en-US" i="1" dirty="0"/>
              <a:t>works like if-else statement. </a:t>
            </a:r>
          </a:p>
          <a:p>
            <a:r>
              <a:rPr lang="en-US" i="1" dirty="0"/>
              <a:t>But it must be placed inside </a:t>
            </a:r>
            <a:r>
              <a:rPr lang="en-US" b="1" i="1" dirty="0"/>
              <a:t>&lt;</a:t>
            </a:r>
            <a:r>
              <a:rPr lang="en-US" b="1" i="1" dirty="0" err="1"/>
              <a:t>c:choose</a:t>
            </a:r>
            <a:r>
              <a:rPr lang="en-US" b="1" i="1" dirty="0"/>
              <a:t> tag&gt;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369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4D26C-89D9-E944-81F2-FB5C97EF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8B9041C-3639-0448-BB21-FDB128C5AEA5}"/>
              </a:ext>
            </a:extLst>
          </p:cNvPr>
          <p:cNvSpPr/>
          <p:nvPr/>
        </p:nvSpPr>
        <p:spPr>
          <a:xfrm>
            <a:off x="212801" y="1274499"/>
            <a:ext cx="11473677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java.sun.com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"marks"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"session"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${80}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 marks are: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${marks}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c:choose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c:when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${marks &lt;= 35}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Sorry! you are fail.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c:when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c:when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${marks &gt; 75}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 Congratulations! you hold Distinction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c:when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c:otherwise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	Sorry! Result is unavailable.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c:otherwise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c:choose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ED24E30B-C488-5847-83EC-0467C8409E22}"/>
              </a:ext>
            </a:extLst>
          </p:cNvPr>
          <p:cNvSpPr/>
          <p:nvPr/>
        </p:nvSpPr>
        <p:spPr>
          <a:xfrm>
            <a:off x="212803" y="940666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Example.jsp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F45B1EE-71F1-4C49-997A-D688EA6A7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303" y="1831681"/>
            <a:ext cx="33051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6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18F7A2-DE88-2444-BF82-BF7616DF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3583ACE6-531A-FB42-A92D-2964FF9A0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1978816"/>
              </p:ext>
            </p:extLst>
          </p:nvPr>
        </p:nvGraphicFramePr>
        <p:xfrm>
          <a:off x="190499" y="1051560"/>
          <a:ext cx="1170785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8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20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000" b="0" dirty="0"/>
                        <a:t>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c:forEach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an iteration tag used for repeating the nested body content for fixed number of times. The &lt; c:for each &gt; tag is most commonly used tag because it iterates over a collection of object.</a:t>
                      </a:r>
                      <a:endParaRPr lang="en-US" sz="2400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2C9B79A-6E8C-AC47-902F-82AB33DE7472}"/>
              </a:ext>
            </a:extLst>
          </p:cNvPr>
          <p:cNvSpPr/>
          <p:nvPr/>
        </p:nvSpPr>
        <p:spPr>
          <a:xfrm>
            <a:off x="190499" y="2426792"/>
            <a:ext cx="11473677" cy="27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java.sun.com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 &lt;body&gt;  </a:t>
            </a:r>
          </a:p>
          <a:p>
            <a:pPr>
              <a:lnSpc>
                <a:spcPct val="120000"/>
              </a:lnSpc>
            </a:pPr>
            <a:endParaRPr lang="en-US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c:forEach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="0"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="5"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count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/&gt;&lt;p&gt;  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c:forEach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>
              <a:lnSpc>
                <a:spcPct val="120000"/>
              </a:lnSpc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 &lt;/html&gt;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7CF9BBFD-0078-B546-9057-5332833CCC29}"/>
              </a:ext>
            </a:extLst>
          </p:cNvPr>
          <p:cNvSpPr/>
          <p:nvPr/>
        </p:nvSpPr>
        <p:spPr>
          <a:xfrm>
            <a:off x="190501" y="2092959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Example.jsp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429B61C-4EAE-DC40-8BFE-4A38F596B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166" y="3016819"/>
            <a:ext cx="29718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7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B513C3-9946-B340-BB3A-3F992C24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8061483B-7297-1C4F-B164-5A049ED6F4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523495"/>
              </p:ext>
            </p:extLst>
          </p:nvPr>
        </p:nvGraphicFramePr>
        <p:xfrm>
          <a:off x="190499" y="1051560"/>
          <a:ext cx="11685549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306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976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000" b="0" dirty="0"/>
                        <a:t>9	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c:forTokens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iterates over tokens which is separated by the supplied </a:t>
                      </a:r>
                      <a:r>
                        <a:rPr lang="en-US" sz="2000" dirty="0" err="1">
                          <a:effectLst/>
                        </a:rPr>
                        <a:t>delimeters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E005585-8055-2A4C-AD15-56FE28CEC1B3}"/>
              </a:ext>
            </a:extLst>
          </p:cNvPr>
          <p:cNvSpPr/>
          <p:nvPr/>
        </p:nvSpPr>
        <p:spPr>
          <a:xfrm>
            <a:off x="190499" y="2426792"/>
            <a:ext cx="11473677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java.sun.com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c:forTokens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"DIET-CE-Department"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${name}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c:forTokens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BEEB706C-65B5-FA43-AAD1-63E1748183F7}"/>
              </a:ext>
            </a:extLst>
          </p:cNvPr>
          <p:cNvSpPr/>
          <p:nvPr/>
        </p:nvSpPr>
        <p:spPr>
          <a:xfrm>
            <a:off x="190501" y="2092959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Example.jsp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D34204E-FE16-C946-A0F0-8EFE6F9E0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" y="4070930"/>
            <a:ext cx="29718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8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08A2EA-848D-4B42-A4C5-1866FED3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9181665B-AA85-7142-9CBA-9D9B2CBA05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240384"/>
              </p:ext>
            </p:extLst>
          </p:nvPr>
        </p:nvGraphicFramePr>
        <p:xfrm>
          <a:off x="190500" y="1051560"/>
          <a:ext cx="11741305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7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72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482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10	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c:url</a:t>
                      </a:r>
                      <a:endParaRPr lang="en-US" sz="2000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tag creates a URL with optional query parameter. It is used for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encoding or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formatting. This tag automatically performs the URL rewriting operation.</a:t>
                      </a:r>
                      <a:endParaRPr lang="en-US" sz="2800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6D8663B-6741-0D41-9964-46369295BCA8}"/>
              </a:ext>
            </a:extLst>
          </p:cNvPr>
          <p:cNvSpPr/>
          <p:nvPr/>
        </p:nvSpPr>
        <p:spPr>
          <a:xfrm>
            <a:off x="190499" y="2426792"/>
            <a:ext cx="1147367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java.sun.com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prefix=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c:url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MyJspFile.jsp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EE9F97-05CF-4C49-AD99-500438C833F3}"/>
              </a:ext>
            </a:extLst>
          </p:cNvPr>
          <p:cNvSpPr/>
          <p:nvPr/>
        </p:nvSpPr>
        <p:spPr>
          <a:xfrm>
            <a:off x="190501" y="2092959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Example.jsp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4DEB102-CC6A-2540-90E2-4D359458C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9" y="3324495"/>
            <a:ext cx="30003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CA8691-9C4C-0644-9ACE-98BF182F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F2C3FC42-E3B9-B943-AF52-CFC20A4A43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756454"/>
              </p:ext>
            </p:extLst>
          </p:nvPr>
        </p:nvGraphicFramePr>
        <p:xfrm>
          <a:off x="190500" y="1051560"/>
          <a:ext cx="1169670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8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56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082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11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c:param</a:t>
                      </a:r>
                      <a:endParaRPr lang="en-US" sz="2000" b="0" dirty="0"/>
                    </a:p>
                    <a:p>
                      <a:pPr algn="just"/>
                      <a:endParaRPr lang="en-US" sz="2000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allow the proper URL request parameter to be specified within URL and it automatically perform any necessary URL encoding.</a:t>
                      </a:r>
                      <a:endParaRPr lang="en-US" sz="3200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102D2D7-C82E-D546-A9CC-E0BB5FB80A1E}"/>
              </a:ext>
            </a:extLst>
          </p:cNvPr>
          <p:cNvSpPr/>
          <p:nvPr/>
        </p:nvSpPr>
        <p:spPr>
          <a:xfrm>
            <a:off x="190500" y="2426792"/>
            <a:ext cx="1147367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java.sun.com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c:url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="/index1.jsp"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completeURL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c:param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CollegeCode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"054"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c:param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AC6532B4-7B82-0E4D-9F03-0F0B6FAF8AC1}"/>
              </a:ext>
            </a:extLst>
          </p:cNvPr>
          <p:cNvSpPr/>
          <p:nvPr/>
        </p:nvSpPr>
        <p:spPr>
          <a:xfrm>
            <a:off x="190502" y="2092959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Example.jsp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09A9F9B-413C-584E-9C3F-8C5CDB7D4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4911104"/>
            <a:ext cx="41052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7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362276-A9A9-0446-B14C-080B29B2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BA6E73BA-3023-D24E-B4C1-B1821A05FB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289769"/>
              </p:ext>
            </p:extLst>
          </p:nvPr>
        </p:nvGraphicFramePr>
        <p:xfrm>
          <a:off x="190500" y="1051560"/>
          <a:ext cx="11540584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2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63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819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12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c:redirect</a:t>
                      </a:r>
                      <a:endParaRPr lang="en-US" sz="2000" b="0" dirty="0"/>
                    </a:p>
                    <a:p>
                      <a:pPr algn="just"/>
                      <a:endParaRPr lang="en-US" sz="2000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 redirects the browser to a new URL. It is used for redirecting the browser to an alternate URL by using automatic URL rewriting.</a:t>
                      </a:r>
                      <a:endParaRPr lang="en-US" sz="3200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61DC7-EBAB-984B-A684-47FF1215BFF0}"/>
              </a:ext>
            </a:extLst>
          </p:cNvPr>
          <p:cNvSpPr/>
          <p:nvPr/>
        </p:nvSpPr>
        <p:spPr>
          <a:xfrm>
            <a:off x="190500" y="2426792"/>
            <a:ext cx="1147367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java.sun.com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c:redirect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darshan.ac.in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8DF32AEE-1984-B149-BCF5-757A0FDA7269}"/>
              </a:ext>
            </a:extLst>
          </p:cNvPr>
          <p:cNvSpPr/>
          <p:nvPr/>
        </p:nvSpPr>
        <p:spPr>
          <a:xfrm>
            <a:off x="190502" y="2092959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Example.jsp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6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4F60DB-5EBE-4546-B1B4-9AE7BC55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JSP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92A72D-3BB2-024D-851D-10566691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JSP Lifecycle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Translation of JSP to Servlet code.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Compilation of Servlet to bytecode.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Loading Servlet class.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Creating servlet instance.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Initialization by calling </a:t>
            </a:r>
            <a:r>
              <a:rPr lang="en-US" dirty="0" err="1"/>
              <a:t>jspInit</a:t>
            </a:r>
            <a:r>
              <a:rPr lang="en-US" dirty="0"/>
              <a:t>() 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Request Processing by calling _</a:t>
            </a:r>
            <a:r>
              <a:rPr lang="en-US" dirty="0" err="1"/>
              <a:t>jspService</a:t>
            </a:r>
            <a:r>
              <a:rPr lang="en-US" dirty="0"/>
              <a:t>() 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Destroying by calling </a:t>
            </a:r>
            <a:r>
              <a:rPr lang="en-US" dirty="0" err="1"/>
              <a:t>jspDestroy</a:t>
            </a:r>
            <a:r>
              <a:rPr lang="en-US" dirty="0"/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368317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3BDACA-B2AB-CD48-AC96-428B9A9C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61BA0F9-50F6-6D4D-9F87-5B9B880C7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502968"/>
              </p:ext>
            </p:extLst>
          </p:nvPr>
        </p:nvGraphicFramePr>
        <p:xfrm>
          <a:off x="190499" y="990600"/>
          <a:ext cx="9192441" cy="344861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98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7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6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3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4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Function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URI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prefix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FEBE5BA9-B22E-9D4F-A322-03FCE31F2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55631"/>
              </p:ext>
            </p:extLst>
          </p:nvPr>
        </p:nvGraphicFramePr>
        <p:xfrm>
          <a:off x="190497" y="1341120"/>
          <a:ext cx="9192441" cy="1731264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98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7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6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3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724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Core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 support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Iterator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URL management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Miscellaneous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http://java.sun.com/jsp/jstl/core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50750FC1-C955-9E48-ACE3-3DF51A862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737418"/>
              </p:ext>
            </p:extLst>
          </p:nvPr>
        </p:nvGraphicFramePr>
        <p:xfrm>
          <a:off x="185734" y="5694142"/>
          <a:ext cx="9192441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98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7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6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3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XML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Transformation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http://java.sun.com/jsp/jstl/xml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9A0CBC70-5B10-D94B-AC5C-F0861657C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130475"/>
              </p:ext>
            </p:extLst>
          </p:nvPr>
        </p:nvGraphicFramePr>
        <p:xfrm>
          <a:off x="190497" y="3906186"/>
          <a:ext cx="9192441" cy="109425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98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7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6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3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94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Internationalization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Message formatting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and date formatting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http://java.sun.com/jsp/jstl/fmt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fmt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04775AA7-79CA-8249-AF6B-580DAB6AF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779990"/>
              </p:ext>
            </p:extLst>
          </p:nvPr>
        </p:nvGraphicFramePr>
        <p:xfrm>
          <a:off x="190497" y="4997262"/>
          <a:ext cx="9192441" cy="689723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98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7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6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3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89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SQL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Database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http://java.sun.com/jsp/jstl/sql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sql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EB4F4C63-EB4F-7A40-B0A2-B3C55B79B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038049"/>
              </p:ext>
            </p:extLst>
          </p:nvPr>
        </p:nvGraphicFramePr>
        <p:xfrm>
          <a:off x="185734" y="3100234"/>
          <a:ext cx="9192441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98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7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6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3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Functions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Collection length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String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http://java.sun.com/jsp/jstl/functions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E1AD13E-EF33-A74A-9107-F1EECFF43ECF}"/>
              </a:ext>
            </a:extLst>
          </p:cNvPr>
          <p:cNvSpPr/>
          <p:nvPr/>
        </p:nvSpPr>
        <p:spPr>
          <a:xfrm>
            <a:off x="185735" y="3100234"/>
            <a:ext cx="9192440" cy="80595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7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1D2713-67C7-3A48-BE81-074CAD7F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-Function Tags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1DA830-3D66-ED43-9E3F-74A8D00DB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JSTL function provides a number of </a:t>
            </a:r>
            <a:r>
              <a:rPr lang="en-US" dirty="0">
                <a:solidFill>
                  <a:schemeClr val="accent6"/>
                </a:solidFill>
              </a:rPr>
              <a:t>standard functions</a:t>
            </a:r>
            <a:r>
              <a:rPr lang="en-US" dirty="0"/>
              <a:t>, most of these functions are common </a:t>
            </a:r>
            <a:r>
              <a:rPr lang="en-US" dirty="0">
                <a:solidFill>
                  <a:schemeClr val="accent6"/>
                </a:solidFill>
              </a:rPr>
              <a:t>string manipulation functions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9B9C66-FE76-2B46-8F5A-32DCB5B13B81}"/>
              </a:ext>
            </a:extLst>
          </p:cNvPr>
          <p:cNvSpPr/>
          <p:nvPr/>
        </p:nvSpPr>
        <p:spPr>
          <a:xfrm>
            <a:off x="476941" y="2271247"/>
            <a:ext cx="113991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 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java.sun.com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/functions" 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%&gt;  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5F03A2B7-4D7D-AB40-A0F0-CF2F788658CF}"/>
              </a:ext>
            </a:extLst>
          </p:cNvPr>
          <p:cNvSpPr/>
          <p:nvPr/>
        </p:nvSpPr>
        <p:spPr>
          <a:xfrm>
            <a:off x="476943" y="1937414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63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573706-AF8C-FB41-8074-4F8EE509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- Function Tags List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3845315D-7597-A44E-AFA6-070D35AA4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780829"/>
              </p:ext>
            </p:extLst>
          </p:nvPr>
        </p:nvGraphicFramePr>
        <p:xfrm>
          <a:off x="190499" y="940593"/>
          <a:ext cx="9221129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328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883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024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 err="1">
                          <a:effectLst/>
                        </a:rPr>
                        <a:t>fn:contains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test if an input string containing </a:t>
                      </a:r>
                      <a:r>
                        <a:rPr lang="en-US" sz="1800" dirty="0">
                          <a:effectLst/>
                        </a:rPr>
                        <a:t>the specified substring in a program.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2E847E68-FFAB-4545-B7A8-4C49191F5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707225"/>
              </p:ext>
            </p:extLst>
          </p:nvPr>
        </p:nvGraphicFramePr>
        <p:xfrm>
          <a:off x="190499" y="1522122"/>
          <a:ext cx="9221130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328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883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07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 err="1">
                          <a:effectLst/>
                        </a:rPr>
                        <a:t>fn:containsIgnoreCase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test if an input string contains the specified substring as a case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insensitive</a:t>
                      </a:r>
                      <a:r>
                        <a:rPr lang="en-US" sz="1800" dirty="0">
                          <a:effectLst/>
                        </a:rPr>
                        <a:t> way.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D56786A9-4D59-F046-8840-A540FA5A3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469291"/>
              </p:ext>
            </p:extLst>
          </p:nvPr>
        </p:nvGraphicFramePr>
        <p:xfrm>
          <a:off x="190497" y="2110794"/>
          <a:ext cx="9221132" cy="309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85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726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30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 err="1">
                          <a:effectLst/>
                        </a:rPr>
                        <a:t>fn:endsWith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test if an input string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ends with the specified suffix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1828A77E-D690-2444-99CE-01E4BD31E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117695"/>
              </p:ext>
            </p:extLst>
          </p:nvPr>
        </p:nvGraphicFramePr>
        <p:xfrm>
          <a:off x="190497" y="2428942"/>
          <a:ext cx="9221131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85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72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07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 err="1">
                          <a:effectLst/>
                        </a:rPr>
                        <a:t>fn:startsWith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checking whether the given string is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started</a:t>
                      </a:r>
                      <a:r>
                        <a:rPr lang="en-US" sz="1800" dirty="0">
                          <a:effectLst/>
                        </a:rPr>
                        <a:t> with a particular string value.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AB8EBE57-05D1-8846-A9B9-F04608BB2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65291"/>
              </p:ext>
            </p:extLst>
          </p:nvPr>
        </p:nvGraphicFramePr>
        <p:xfrm>
          <a:off x="190497" y="3011885"/>
          <a:ext cx="9221132" cy="309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5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75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30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 err="1">
                          <a:effectLst/>
                        </a:rPr>
                        <a:t>fn:toLowerCase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converts all the characters of a string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to lower case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BFE98BB8-DA99-3947-8802-7901EA759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39824"/>
              </p:ext>
            </p:extLst>
          </p:nvPr>
        </p:nvGraphicFramePr>
        <p:xfrm>
          <a:off x="190496" y="3321475"/>
          <a:ext cx="9221131" cy="309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5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755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30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 err="1">
                          <a:effectLst/>
                        </a:rPr>
                        <a:t>fn:toUpperCase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converts all the characters of a string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to upper case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855795DA-B708-9441-99E4-558B4E189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82775"/>
              </p:ext>
            </p:extLst>
          </p:nvPr>
        </p:nvGraphicFramePr>
        <p:xfrm>
          <a:off x="190496" y="3633446"/>
          <a:ext cx="9221132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51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759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07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 err="1">
                          <a:effectLst/>
                        </a:rPr>
                        <a:t>fn:length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returns the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number of characters </a:t>
                      </a:r>
                      <a:r>
                        <a:rPr lang="en-US" sz="1800" dirty="0">
                          <a:effectLst/>
                        </a:rPr>
                        <a:t>inside a string, or the number of items in a collection.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4B05BD57-0588-734D-B376-1E05DAE8D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323289"/>
              </p:ext>
            </p:extLst>
          </p:nvPr>
        </p:nvGraphicFramePr>
        <p:xfrm>
          <a:off x="190497" y="4217356"/>
          <a:ext cx="9221131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5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755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341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 err="1">
                          <a:effectLst/>
                        </a:rPr>
                        <a:t>fn:indexOf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returns an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index within a string </a:t>
                      </a:r>
                      <a:r>
                        <a:rPr lang="en-US" sz="1800" dirty="0">
                          <a:effectLst/>
                        </a:rPr>
                        <a:t>of first occurrence of a specified substring.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E4C6C09F-5AC6-BA45-BD1A-5B953770A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78822"/>
              </p:ext>
            </p:extLst>
          </p:nvPr>
        </p:nvGraphicFramePr>
        <p:xfrm>
          <a:off x="190498" y="4801266"/>
          <a:ext cx="9221132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56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755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447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 err="1">
                          <a:effectLst/>
                        </a:rPr>
                        <a:t>fn:substring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returns the subset of a string according to the given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start and end position.</a:t>
                      </a:r>
                      <a:endParaRPr lang="en-US" sz="1800" b="0" i="0" dirty="0">
                        <a:solidFill>
                          <a:schemeClr val="accent6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ABD287BC-C68B-FE47-87A6-6FDCBB4F9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82213"/>
              </p:ext>
            </p:extLst>
          </p:nvPr>
        </p:nvGraphicFramePr>
        <p:xfrm>
          <a:off x="190498" y="5382795"/>
          <a:ext cx="9221131" cy="3870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56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75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705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 err="1">
                          <a:effectLst/>
                        </a:rPr>
                        <a:t>fn:replace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replaces</a:t>
                      </a:r>
                      <a:r>
                        <a:rPr lang="en-US" sz="1800" dirty="0">
                          <a:effectLst/>
                        </a:rPr>
                        <a:t> all the occurrence of a string with another string sequence.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573B8B80-D501-F04A-A5FD-08F7CCF15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685062"/>
              </p:ext>
            </p:extLst>
          </p:nvPr>
        </p:nvGraphicFramePr>
        <p:xfrm>
          <a:off x="190497" y="5776954"/>
          <a:ext cx="9221130" cy="309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56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755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30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 err="1">
                          <a:effectLst/>
                        </a:rPr>
                        <a:t>fn:trim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removes the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blank spaces </a:t>
                      </a:r>
                      <a:r>
                        <a:rPr lang="en-US" sz="1800" dirty="0">
                          <a:effectLst/>
                        </a:rPr>
                        <a:t>from both the ends of a string.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2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1A610B-ED9D-F346-A205-B0C0E429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Tags -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D6FE752-D61D-B84F-90B8-7E02FD56D41A}"/>
              </a:ext>
            </a:extLst>
          </p:cNvPr>
          <p:cNvSpPr/>
          <p:nvPr/>
        </p:nvSpPr>
        <p:spPr>
          <a:xfrm>
            <a:off x="698331" y="1220499"/>
            <a:ext cx="11295330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java.sun.com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java.sun.com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/functions"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"String1"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Welcome to diet CE Department  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="${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:contains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(String1, 'diet')}"&gt;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Found diet string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 of DIET : ${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:indexOf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(String1,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"str2"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:trim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(String1)}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trim : ${str2}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The string starts with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"Welcome"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${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:startsWith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(String1, 'Welcome')}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 UPPER CASE: ${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:toUpperCase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(String1)}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 lower case: ${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:toLowerCase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(String1)}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6031E41-F950-9A4D-B785-786CB7E87162}"/>
              </a:ext>
            </a:extLst>
          </p:cNvPr>
          <p:cNvSpPr/>
          <p:nvPr/>
        </p:nvSpPr>
        <p:spPr>
          <a:xfrm>
            <a:off x="198339" y="1220499"/>
            <a:ext cx="495360" cy="3693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B74DBC5C-EA47-0C48-B5F3-53B27B4E4763}"/>
              </a:ext>
            </a:extLst>
          </p:cNvPr>
          <p:cNvSpPr/>
          <p:nvPr/>
        </p:nvSpPr>
        <p:spPr>
          <a:xfrm>
            <a:off x="198338" y="891315"/>
            <a:ext cx="212355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+mj-lt"/>
              </a:rPr>
              <a:t>Example.jsp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165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64921C-FA85-CA41-A508-B0864E67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Tags – Example Output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C20A379E-B517-5C4D-828E-2C6328B40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824" y="870831"/>
            <a:ext cx="7931513" cy="471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1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3BDACA-B2AB-CD48-AC96-428B9A9C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61BA0F9-50F6-6D4D-9F87-5B9B880C7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937031"/>
              </p:ext>
            </p:extLst>
          </p:nvPr>
        </p:nvGraphicFramePr>
        <p:xfrm>
          <a:off x="190499" y="990600"/>
          <a:ext cx="9192441" cy="344861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98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7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6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3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4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Function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URI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prefix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FEBE5BA9-B22E-9D4F-A322-03FCE31F2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494071"/>
              </p:ext>
            </p:extLst>
          </p:nvPr>
        </p:nvGraphicFramePr>
        <p:xfrm>
          <a:off x="190497" y="1341120"/>
          <a:ext cx="9192441" cy="1731264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98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7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6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3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724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Core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 support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Iterator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URL management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Miscellaneous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http://java.sun.com/jsp/jstl/core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50750FC1-C955-9E48-ACE3-3DF51A862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37029"/>
              </p:ext>
            </p:extLst>
          </p:nvPr>
        </p:nvGraphicFramePr>
        <p:xfrm>
          <a:off x="185734" y="5666292"/>
          <a:ext cx="9192441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98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7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6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3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XML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Transformation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http://java.sun.com/jsp/jstl/xml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9A0CBC70-5B10-D94B-AC5C-F0861657C44C}"/>
              </a:ext>
            </a:extLst>
          </p:cNvPr>
          <p:cNvGraphicFramePr>
            <a:graphicFrameLocks noGrp="1"/>
          </p:cNvGraphicFramePr>
          <p:nvPr/>
        </p:nvGraphicFramePr>
        <p:xfrm>
          <a:off x="190497" y="3906186"/>
          <a:ext cx="9192441" cy="109425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98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7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6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3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94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Internationalization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Message formatting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and date formatting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http://java.sun.com/jsp/jstl/fmt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fmt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04775AA7-79CA-8249-AF6B-580DAB6AF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285868"/>
              </p:ext>
            </p:extLst>
          </p:nvPr>
        </p:nvGraphicFramePr>
        <p:xfrm>
          <a:off x="190497" y="4969412"/>
          <a:ext cx="9192441" cy="689723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98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7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6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3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89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SQL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Database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http://java.sun.com/jsp/jstl/sql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sql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EB4F4C63-EB4F-7A40-B0A2-B3C55B79B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547049"/>
              </p:ext>
            </p:extLst>
          </p:nvPr>
        </p:nvGraphicFramePr>
        <p:xfrm>
          <a:off x="185734" y="3072384"/>
          <a:ext cx="9192441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98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7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6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3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Functions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Collection length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String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http://java.sun.com/jsp/jstl/functions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E1AD13E-EF33-A74A-9107-F1EECFF43ECF}"/>
              </a:ext>
            </a:extLst>
          </p:cNvPr>
          <p:cNvSpPr/>
          <p:nvPr/>
        </p:nvSpPr>
        <p:spPr>
          <a:xfrm>
            <a:off x="185735" y="3928525"/>
            <a:ext cx="9192440" cy="1094255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9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8B5D30-C300-AE42-860F-79482425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6C4186-0F6E-814C-ABDE-2A8FDED03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formatting tags provide support for message formatting, number and date formatting etc. 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D66C5A3-4BA9-064B-B3AA-7AC2EEC33B88}"/>
              </a:ext>
            </a:extLst>
          </p:cNvPr>
          <p:cNvSpPr/>
          <p:nvPr/>
        </p:nvSpPr>
        <p:spPr>
          <a:xfrm>
            <a:off x="465790" y="1735988"/>
            <a:ext cx="113991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 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java.sun.com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en-US" dirty="0"/>
              <a:t>  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F70BCE87-6F16-D24A-8484-82919EE072CC}"/>
              </a:ext>
            </a:extLst>
          </p:cNvPr>
          <p:cNvSpPr/>
          <p:nvPr/>
        </p:nvSpPr>
        <p:spPr>
          <a:xfrm>
            <a:off x="465792" y="1402155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59D407A-E4F1-874B-8744-44F79B64E5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647812"/>
              </p:ext>
            </p:extLst>
          </p:nvPr>
        </p:nvGraphicFramePr>
        <p:xfrm>
          <a:off x="465789" y="2440062"/>
          <a:ext cx="11265293" cy="3276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93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659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Formatting Tags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661" marR="26661" marT="26661" marB="266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661" marR="26661" marT="26661" marB="266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34319FA-7F4F-E24B-AAAF-0E123EADE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84733"/>
              </p:ext>
            </p:extLst>
          </p:nvPr>
        </p:nvGraphicFramePr>
        <p:xfrm>
          <a:off x="465789" y="2767704"/>
          <a:ext cx="11265293" cy="3886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93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659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863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 err="1">
                          <a:effectLst/>
                        </a:rPr>
                        <a:t>fmt:parseNumber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Parses the string representation </a:t>
                      </a:r>
                      <a:r>
                        <a:rPr lang="en-US" sz="1800" dirty="0">
                          <a:effectLst/>
                        </a:rPr>
                        <a:t>of a currency, percentage or number.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EC32E344-55E2-A24C-8A5F-A4FC8F4E2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08330"/>
              </p:ext>
            </p:extLst>
          </p:nvPr>
        </p:nvGraphicFramePr>
        <p:xfrm>
          <a:off x="463354" y="3144136"/>
          <a:ext cx="11265292" cy="3276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017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635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591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 err="1">
                          <a:effectLst/>
                        </a:rPr>
                        <a:t>fmt:formatNumber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format the numerical value </a:t>
                      </a:r>
                      <a:r>
                        <a:rPr lang="en-US" sz="1800" dirty="0">
                          <a:effectLst/>
                        </a:rPr>
                        <a:t>with specific format or precision.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8CEB3133-F2FC-DF49-8025-3E19EB1AF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49790"/>
              </p:ext>
            </p:extLst>
          </p:nvPr>
        </p:nvGraphicFramePr>
        <p:xfrm>
          <a:off x="460918" y="4609159"/>
          <a:ext cx="11265288" cy="5884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040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612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848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 err="1">
                          <a:effectLst/>
                        </a:rPr>
                        <a:t>fmt:timeZone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specifies a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parsing action </a:t>
                      </a:r>
                      <a:r>
                        <a:rPr lang="en-US" sz="1800" dirty="0">
                          <a:effectLst/>
                        </a:rPr>
                        <a:t>nested in its body or the time zone for any time formatting.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E9CFB540-A1E7-6747-B962-5BA3447FC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86922"/>
              </p:ext>
            </p:extLst>
          </p:nvPr>
        </p:nvGraphicFramePr>
        <p:xfrm>
          <a:off x="460918" y="3819845"/>
          <a:ext cx="11265290" cy="381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040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612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 err="1">
                          <a:effectLst/>
                        </a:rPr>
                        <a:t>fmt:parseDate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parses the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string represent</a:t>
                      </a:r>
                      <a:r>
                        <a:rPr lang="en-US" sz="1800" dirty="0">
                          <a:effectLst/>
                        </a:rPr>
                        <a:t>ation of a time and date.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2ECED405-3A20-8B47-9C91-08D88B26C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539874"/>
              </p:ext>
            </p:extLst>
          </p:nvPr>
        </p:nvGraphicFramePr>
        <p:xfrm>
          <a:off x="460917" y="4200845"/>
          <a:ext cx="11265289" cy="4126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040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612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267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 err="1">
                          <a:effectLst/>
                        </a:rPr>
                        <a:t>fmt:setTimeZone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stores the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time zone inside </a:t>
                      </a:r>
                      <a:r>
                        <a:rPr lang="en-US" sz="1800" dirty="0">
                          <a:effectLst/>
                        </a:rPr>
                        <a:t>a time zone configuration variable.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5805656B-69C3-AF4C-AFCF-6D0EBDA7F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436915"/>
              </p:ext>
            </p:extLst>
          </p:nvPr>
        </p:nvGraphicFramePr>
        <p:xfrm>
          <a:off x="460917" y="3471778"/>
          <a:ext cx="11265291" cy="3493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0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612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93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 err="1">
                          <a:effectLst/>
                        </a:rPr>
                        <a:t>fmt:formatDate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formats the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time and/or date </a:t>
                      </a:r>
                      <a:r>
                        <a:rPr lang="en-US" sz="1800" dirty="0">
                          <a:effectLst/>
                        </a:rPr>
                        <a:t>using the supplied pattern and styles.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4BBD3749-D8C6-1842-831C-09D08C3DC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429620"/>
              </p:ext>
            </p:extLst>
          </p:nvPr>
        </p:nvGraphicFramePr>
        <p:xfrm>
          <a:off x="460917" y="5206818"/>
          <a:ext cx="11265287" cy="4126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040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612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267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 err="1">
                          <a:effectLst/>
                        </a:rPr>
                        <a:t>fmt:message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display an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internationalized </a:t>
                      </a:r>
                      <a:r>
                        <a:rPr lang="en-US" sz="1800" dirty="0">
                          <a:effectLst/>
                        </a:rPr>
                        <a:t>message.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98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F27F2-8D93-E940-97F8-590E7C4B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 – Example1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775B2CE-E3C6-D146-8349-56DFD0A739A2}"/>
              </a:ext>
            </a:extLst>
          </p:cNvPr>
          <p:cNvSpPr/>
          <p:nvPr/>
        </p:nvSpPr>
        <p:spPr>
          <a:xfrm>
            <a:off x="698331" y="1220499"/>
            <a:ext cx="7600717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5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sz="15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sz="15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java.sun.com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5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5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sz="15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java.sun.com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"Amount"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"123123.456789"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&lt;h3&gt;Parsing Number from String:&lt;/h3&gt;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fmt:parseNumber</a:t>
            </a:r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"number" 	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"${Amount}"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&lt;p&gt;Amount in parsed integer is: &lt;</a:t>
            </a:r>
            <a:r>
              <a:rPr lang="en-US" sz="15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"${j}"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/&gt;&lt;/p&gt;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&lt;h3&gt;Formatting of Number:&lt;/h3&gt; 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 Currency: &lt;</a:t>
            </a:r>
            <a:r>
              <a:rPr lang="en-US" sz="15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fmt:formatNumber</a:t>
            </a:r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"${Amount}"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"currency"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/&gt;&lt;/p&gt; 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&lt;p&gt;maxIntegerDigits_3: &lt;</a:t>
            </a:r>
            <a:r>
              <a:rPr lang="en-US" sz="15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fmt:formatNumber</a:t>
            </a:r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maxIntegerDigits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"${Amount}”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/&gt;&lt;/p&gt; 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&lt;p&gt;maxFractionDigits_5: &lt;</a:t>
            </a:r>
            <a:r>
              <a:rPr lang="en-US" sz="15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fmt:formatNumber</a:t>
            </a:r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maxFractionDigits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"6”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"${Amount}"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/&gt;&lt;/p&gt; 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&lt;p&gt;pattern###.###$: &lt;</a:t>
            </a:r>
            <a:r>
              <a:rPr lang="en-US" sz="15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fmt:formatNumber</a:t>
            </a:r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"###.###$"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"${Amount}"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/&gt;&lt;/p&gt;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4C94EB6-CDD9-FB4E-9AC3-E15B22610FCF}"/>
              </a:ext>
            </a:extLst>
          </p:cNvPr>
          <p:cNvSpPr/>
          <p:nvPr/>
        </p:nvSpPr>
        <p:spPr>
          <a:xfrm>
            <a:off x="198339" y="1220499"/>
            <a:ext cx="495360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A47D48CC-5527-2E4B-AA5C-E34A3FB43694}"/>
              </a:ext>
            </a:extLst>
          </p:cNvPr>
          <p:cNvSpPr/>
          <p:nvPr/>
        </p:nvSpPr>
        <p:spPr>
          <a:xfrm>
            <a:off x="198338" y="891315"/>
            <a:ext cx="212355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Example1.jsp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80E437D-A69A-FD46-BBB3-73065E951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333" y="891315"/>
            <a:ext cx="3405328" cy="395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2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CF4267-5641-524C-96E9-4B724D28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 – Example2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139E878-9613-D543-909B-9B75AB71680D}"/>
              </a:ext>
            </a:extLst>
          </p:cNvPr>
          <p:cNvSpPr/>
          <p:nvPr/>
        </p:nvSpPr>
        <p:spPr>
          <a:xfrm>
            <a:off x="628883" y="1124753"/>
            <a:ext cx="11295330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java.sun.com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java.sun.com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"01-01-2019"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fmt:parseDate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"${date}"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parsedDate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"dd-MM-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&lt;p&gt;Date:&lt;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parsedDate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/&gt;&lt;/p&gt;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"&lt;%=new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()%&gt;"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 Formatted Time :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fmt:formatDate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"time"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"${Date}"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&lt;/p&gt;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 Formatted Date :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fmt:formatDate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"date"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"${Date}"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 &lt;/p&gt;  </a:t>
            </a:r>
          </a:p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&lt;%--   for setting time zone --%&gt;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fmt:setTimeZone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value="IST" 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="date"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"&lt;%=new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()%&gt;"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&lt;p&gt;&lt;b&gt;Date and Time in Indian Standard Time(IST) Zone:&lt;/b&gt; &lt;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fmt:formatDate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"${date}"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"both" 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timeStyle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"long"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dateStyle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"long"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&lt;/p&gt;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fmt:setTimeZone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"GMT-10"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&lt;p&gt;&lt;b&gt;Date and Time in GMT-10 time Zone: &lt;/b&gt;&lt;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fmt:formatDate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"${date}"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"both" 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timeStyle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"long"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dateStyle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"long"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&lt;/p&gt;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C3F87A5-7266-594D-BC6E-49299633C9C5}"/>
              </a:ext>
            </a:extLst>
          </p:cNvPr>
          <p:cNvSpPr/>
          <p:nvPr/>
        </p:nvSpPr>
        <p:spPr>
          <a:xfrm>
            <a:off x="128891" y="1124753"/>
            <a:ext cx="495360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AA09CC4D-A80C-6142-BB5D-46E90218F7D1}"/>
              </a:ext>
            </a:extLst>
          </p:cNvPr>
          <p:cNvSpPr/>
          <p:nvPr/>
        </p:nvSpPr>
        <p:spPr>
          <a:xfrm>
            <a:off x="128890" y="795569"/>
            <a:ext cx="212355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Example2.jsp</a:t>
            </a:r>
          </a:p>
        </p:txBody>
      </p:sp>
    </p:spTree>
    <p:extLst>
      <p:ext uri="{BB962C8B-B14F-4D97-AF65-F5344CB8AC3E}">
        <p14:creationId xmlns:p14="http://schemas.microsoft.com/office/powerpoint/2010/main" val="72005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E0BF1C-B6E4-1E45-83E2-47CE9B6E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 – Example2 -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225A4B6-833C-B344-BB68-8D749D7D7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84" y="983849"/>
            <a:ext cx="9364079" cy="415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8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F99D04-B870-574E-8784-EB690725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JSP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B495A6-4DEC-444E-B77A-0B751DC3A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Web Container</a:t>
            </a:r>
            <a:r>
              <a:rPr lang="en-US" dirty="0"/>
              <a:t> translates JSP code into a </a:t>
            </a:r>
            <a:r>
              <a:rPr lang="en-US" b="1" dirty="0"/>
              <a:t>servlet source(.java)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Then compiles that into a java servlet class </a:t>
            </a:r>
            <a:r>
              <a:rPr lang="en-US" b="1" dirty="0"/>
              <a:t>(bytecode)</a:t>
            </a:r>
            <a:r>
              <a:rPr lang="en-US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third step, the servlet class bytecode is loaded using </a:t>
            </a:r>
            <a:r>
              <a:rPr lang="en-US" dirty="0" err="1"/>
              <a:t>classloader</a:t>
            </a:r>
            <a:r>
              <a:rPr lang="en-US" dirty="0"/>
              <a:t> in web container.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Container then creates an instance of that servlet class.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initialized servlet can now service request.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each request the </a:t>
            </a:r>
            <a:r>
              <a:rPr lang="en-US" b="1" dirty="0"/>
              <a:t>Web Container</a:t>
            </a:r>
            <a:r>
              <a:rPr lang="en-US" dirty="0"/>
              <a:t> call the </a:t>
            </a:r>
            <a:r>
              <a:rPr lang="en-US" b="1" dirty="0"/>
              <a:t>_</a:t>
            </a:r>
            <a:r>
              <a:rPr lang="en-US" b="1" dirty="0" err="1"/>
              <a:t>jspService</a:t>
            </a:r>
            <a:r>
              <a:rPr lang="en-US" b="1" dirty="0"/>
              <a:t>()</a:t>
            </a:r>
            <a:r>
              <a:rPr lang="en-US" dirty="0"/>
              <a:t> method.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the Container removes the servlet instance from service, it calls the </a:t>
            </a:r>
            <a:r>
              <a:rPr lang="en-US" b="1" dirty="0" err="1"/>
              <a:t>jspDestroy</a:t>
            </a:r>
            <a:r>
              <a:rPr lang="en-US" b="1" dirty="0"/>
              <a:t>()</a:t>
            </a:r>
            <a:r>
              <a:rPr lang="en-US" dirty="0"/>
              <a:t> method to perform any required clean 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3BDACA-B2AB-CD48-AC96-428B9A9C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61BA0F9-50F6-6D4D-9F87-5B9B880C7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181143"/>
              </p:ext>
            </p:extLst>
          </p:nvPr>
        </p:nvGraphicFramePr>
        <p:xfrm>
          <a:off x="190499" y="990600"/>
          <a:ext cx="9192441" cy="344861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98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7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6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3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4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Function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URI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prefix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FEBE5BA9-B22E-9D4F-A322-03FCE31F2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948552"/>
              </p:ext>
            </p:extLst>
          </p:nvPr>
        </p:nvGraphicFramePr>
        <p:xfrm>
          <a:off x="190497" y="1341120"/>
          <a:ext cx="9192441" cy="1731264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98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7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6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3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724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Core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 support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Iterator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URL management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Miscellaneous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http://java.sun.com/jsp/jstl/core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50750FC1-C955-9E48-ACE3-3DF51A862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380315"/>
              </p:ext>
            </p:extLst>
          </p:nvPr>
        </p:nvGraphicFramePr>
        <p:xfrm>
          <a:off x="180971" y="5668151"/>
          <a:ext cx="9192441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98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7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6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3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XML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Transformation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http://java.sun.com/jsp/jstl/xml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9A0CBC70-5B10-D94B-AC5C-F0861657C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238147"/>
              </p:ext>
            </p:extLst>
          </p:nvPr>
        </p:nvGraphicFramePr>
        <p:xfrm>
          <a:off x="185734" y="3880195"/>
          <a:ext cx="9192441" cy="109425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98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7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6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3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94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Internationalization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Message formatting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and date formatting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http://java.sun.com/jsp/jstl/fmt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fmt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04775AA7-79CA-8249-AF6B-580DAB6AFEF3}"/>
              </a:ext>
            </a:extLst>
          </p:cNvPr>
          <p:cNvGraphicFramePr>
            <a:graphicFrameLocks noGrp="1"/>
          </p:cNvGraphicFramePr>
          <p:nvPr/>
        </p:nvGraphicFramePr>
        <p:xfrm>
          <a:off x="190497" y="4997262"/>
          <a:ext cx="9192441" cy="689723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98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7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6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3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89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SQL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Database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http://java.sun.com/jsp/jstl/sql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sql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EB4F4C63-EB4F-7A40-B0A2-B3C55B79B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143581"/>
              </p:ext>
            </p:extLst>
          </p:nvPr>
        </p:nvGraphicFramePr>
        <p:xfrm>
          <a:off x="180971" y="3074243"/>
          <a:ext cx="9192441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98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7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6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3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Functions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Collection length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String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http://java.sun.com/jsp/jstl/functions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E1AD13E-EF33-A74A-9107-F1EECFF43ECF}"/>
              </a:ext>
            </a:extLst>
          </p:cNvPr>
          <p:cNvSpPr/>
          <p:nvPr/>
        </p:nvSpPr>
        <p:spPr>
          <a:xfrm>
            <a:off x="190498" y="4982422"/>
            <a:ext cx="9192440" cy="684371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7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1299B3-AD32-5547-9271-C6DB884C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SQL Tags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C80327-3BDF-D948-B2EB-8FB5E814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JSTL </a:t>
            </a:r>
            <a:r>
              <a:rPr lang="en-US" dirty="0" err="1"/>
              <a:t>sql</a:t>
            </a:r>
            <a:r>
              <a:rPr lang="en-US" dirty="0"/>
              <a:t> tags provide SQL support. 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95C14F-02DB-D942-9CC1-F0C690F444E5}"/>
              </a:ext>
            </a:extLst>
          </p:cNvPr>
          <p:cNvSpPr/>
          <p:nvPr/>
        </p:nvSpPr>
        <p:spPr>
          <a:xfrm>
            <a:off x="544675" y="1706802"/>
            <a:ext cx="113991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 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java.sun.com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en-US" dirty="0"/>
              <a:t>  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F543AA82-E0B7-D549-9F85-E9152C35828D}"/>
              </a:ext>
            </a:extLst>
          </p:cNvPr>
          <p:cNvSpPr/>
          <p:nvPr/>
        </p:nvSpPr>
        <p:spPr>
          <a:xfrm>
            <a:off x="544677" y="1372969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DDA33E29-B95F-4748-B755-0FC98B8BF5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9944361"/>
              </p:ext>
            </p:extLst>
          </p:nvPr>
        </p:nvGraphicFramePr>
        <p:xfrm>
          <a:off x="544675" y="2197861"/>
          <a:ext cx="8920166" cy="3476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866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3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SQL Tags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665" marR="36665" marT="36665" marB="3666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665" marR="36665" marT="36665" marB="3666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66B731F-3CDE-6845-B53D-49B7A763A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18045"/>
              </p:ext>
            </p:extLst>
          </p:nvPr>
        </p:nvGraphicFramePr>
        <p:xfrm>
          <a:off x="544675" y="2545511"/>
          <a:ext cx="8920166" cy="5968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866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687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 err="1">
                          <a:effectLst/>
                        </a:rPr>
                        <a:t>sql:query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executing the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SQL query </a:t>
                      </a:r>
                      <a:r>
                        <a:rPr lang="en-US" sz="1800" dirty="0">
                          <a:effectLst/>
                        </a:rPr>
                        <a:t>defined in its </a:t>
                      </a:r>
                      <a:r>
                        <a:rPr lang="en-US" sz="1800" dirty="0" err="1">
                          <a:effectLst/>
                        </a:rPr>
                        <a:t>sql</a:t>
                      </a:r>
                      <a:r>
                        <a:rPr lang="en-US" sz="1800" dirty="0">
                          <a:effectLst/>
                        </a:rPr>
                        <a:t> attribute or the body.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16C203C6-5930-D14D-A14E-8186345A4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968251"/>
              </p:ext>
            </p:extLst>
          </p:nvPr>
        </p:nvGraphicFramePr>
        <p:xfrm>
          <a:off x="544675" y="3167481"/>
          <a:ext cx="8920166" cy="5301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866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016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 err="1">
                          <a:effectLst/>
                        </a:rPr>
                        <a:t>sql:setDataSource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creating a simple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data source </a:t>
                      </a:r>
                      <a:r>
                        <a:rPr lang="en-US" sz="1800" dirty="0">
                          <a:effectLst/>
                        </a:rPr>
                        <a:t>suitable only for prototyping.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5E360487-26D4-744E-97CF-E48730591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55196"/>
              </p:ext>
            </p:extLst>
          </p:nvPr>
        </p:nvGraphicFramePr>
        <p:xfrm>
          <a:off x="544675" y="3697649"/>
          <a:ext cx="8920166" cy="6219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866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687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 err="1">
                          <a:effectLst/>
                        </a:rPr>
                        <a:t>sql:update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executing the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SQL update </a:t>
                      </a:r>
                      <a:r>
                        <a:rPr lang="en-US" sz="1800" dirty="0">
                          <a:effectLst/>
                        </a:rPr>
                        <a:t>defined in its </a:t>
                      </a:r>
                      <a:r>
                        <a:rPr lang="en-US" sz="1800" dirty="0" err="1">
                          <a:effectLst/>
                        </a:rPr>
                        <a:t>sql</a:t>
                      </a:r>
                      <a:r>
                        <a:rPr lang="en-US" sz="1800" dirty="0">
                          <a:effectLst/>
                        </a:rPr>
                        <a:t> attribute or in the tag body.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7229882F-A7D4-B342-B3C9-577147E6E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668300"/>
              </p:ext>
            </p:extLst>
          </p:nvPr>
        </p:nvGraphicFramePr>
        <p:xfrm>
          <a:off x="544675" y="4319619"/>
          <a:ext cx="8920166" cy="4150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866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50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 err="1">
                          <a:effectLst/>
                        </a:rPr>
                        <a:t>sql:param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</a:t>
                      </a:r>
                      <a:r>
                        <a:rPr lang="en-US" sz="1800" baseline="0" dirty="0">
                          <a:effectLst/>
                        </a:rPr>
                        <a:t> to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set the parameter </a:t>
                      </a:r>
                      <a:r>
                        <a:rPr lang="en-US" sz="1800" dirty="0">
                          <a:effectLst/>
                        </a:rPr>
                        <a:t>in an SQL statement to the specified value.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5C74B9FF-C634-7B4E-8F19-EBC52B3A0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521834"/>
              </p:ext>
            </p:extLst>
          </p:nvPr>
        </p:nvGraphicFramePr>
        <p:xfrm>
          <a:off x="544675" y="4734627"/>
          <a:ext cx="8920166" cy="6581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866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812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 err="1">
                          <a:effectLst/>
                        </a:rPr>
                        <a:t>sql:dateParam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is used to set the parameter in an SQL statement to a specified </a:t>
                      </a:r>
                      <a:r>
                        <a:rPr lang="en-US" sz="1800" dirty="0" err="1">
                          <a:solidFill>
                            <a:schemeClr val="accent6"/>
                          </a:solidFill>
                          <a:effectLst/>
                        </a:rPr>
                        <a:t>java.util.Date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value.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110C4207-F8FA-E34D-87A3-7C4AF8C46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816917"/>
              </p:ext>
            </p:extLst>
          </p:nvPr>
        </p:nvGraphicFramePr>
        <p:xfrm>
          <a:off x="544675" y="5392752"/>
          <a:ext cx="8920166" cy="4150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866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50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 err="1">
                          <a:effectLst/>
                        </a:rPr>
                        <a:t>sql:transaction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provide the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nested database </a:t>
                      </a:r>
                      <a:r>
                        <a:rPr lang="en-US" sz="1800" dirty="0">
                          <a:effectLst/>
                        </a:rPr>
                        <a:t>action with a common connection.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63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96EF7-E3CD-2445-932F-A22DE95E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SQL Tags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C96EA11-0122-7C40-8CA5-64EDFADFCB6D}"/>
              </a:ext>
            </a:extLst>
          </p:cNvPr>
          <p:cNvSpPr/>
          <p:nvPr/>
        </p:nvSpPr>
        <p:spPr>
          <a:xfrm>
            <a:off x="594159" y="1116327"/>
            <a:ext cx="11165719" cy="4478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5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</a:t>
            </a:r>
            <a:r>
              <a:rPr lang="en-US" sz="15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java.sun.com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5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</a:t>
            </a:r>
            <a:r>
              <a:rPr lang="en-US" sz="15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java.sun.com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5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sql:setDataSource</a:t>
            </a:r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5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5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</a:t>
            </a:r>
            <a:r>
              <a:rPr lang="en-US" sz="15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5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://localhost:3306/</a:t>
            </a:r>
            <a:r>
              <a:rPr lang="en-US" sz="15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gtu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="root" 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="root"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sql:query</a:t>
            </a:r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5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SELECT * from diet; 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5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sql:query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="1"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="100%"&gt;  </a:t>
            </a:r>
          </a:p>
          <a:p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&lt;tr&gt;  </a:t>
            </a:r>
          </a:p>
          <a:p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&lt;td&gt;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Enr_no</a:t>
            </a:r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&lt;td&gt;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&lt;td&gt;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</a:t>
            </a:r>
          </a:p>
          <a:p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&lt;/tr&gt; 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c:forEach</a:t>
            </a:r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="table"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rs.rows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&lt;tr&gt;  </a:t>
            </a:r>
          </a:p>
          <a:p>
            <a:pPr lvl="1"/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&lt;td&gt;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table.Enr_no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 </a:t>
            </a:r>
          </a:p>
          <a:p>
            <a:pPr lvl="1"/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&lt;td&gt;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 </a:t>
            </a:r>
          </a:p>
          <a:p>
            <a:pPr lvl="1"/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&lt;td&gt;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table.Branch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  </a:t>
            </a:r>
          </a:p>
          <a:p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&lt;/tr&gt; 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5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c:forEach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5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746FE7B-9698-984B-BB4E-EABC1FD49B63}"/>
              </a:ext>
            </a:extLst>
          </p:cNvPr>
          <p:cNvSpPr/>
          <p:nvPr/>
        </p:nvSpPr>
        <p:spPr>
          <a:xfrm>
            <a:off x="94167" y="1116327"/>
            <a:ext cx="495360" cy="4478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BEA5C87C-CBE9-0B42-B78E-CF217CC948A4}"/>
              </a:ext>
            </a:extLst>
          </p:cNvPr>
          <p:cNvSpPr/>
          <p:nvPr/>
        </p:nvSpPr>
        <p:spPr>
          <a:xfrm>
            <a:off x="94166" y="787143"/>
            <a:ext cx="212355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+mj-lt"/>
              </a:rPr>
              <a:t>Example.jsp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034C3AD-7B73-2945-8BDD-4BC2C34CC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832" y="2748729"/>
            <a:ext cx="4729009" cy="199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3BDACA-B2AB-CD48-AC96-428B9A9C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61BA0F9-50F6-6D4D-9F87-5B9B880C7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898516"/>
              </p:ext>
            </p:extLst>
          </p:nvPr>
        </p:nvGraphicFramePr>
        <p:xfrm>
          <a:off x="190499" y="990600"/>
          <a:ext cx="9192441" cy="344861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98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7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6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3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4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Function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URI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prefix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FEBE5BA9-B22E-9D4F-A322-03FCE31F2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68663"/>
              </p:ext>
            </p:extLst>
          </p:nvPr>
        </p:nvGraphicFramePr>
        <p:xfrm>
          <a:off x="190497" y="1341120"/>
          <a:ext cx="9192441" cy="1731264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98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7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6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3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724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Core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 support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Iterator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URL management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Miscellaneous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http://java.sun.com/jsp/jstl/core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50750FC1-C955-9E48-ACE3-3DF51A862EE8}"/>
              </a:ext>
            </a:extLst>
          </p:cNvPr>
          <p:cNvGraphicFramePr>
            <a:graphicFrameLocks noGrp="1"/>
          </p:cNvGraphicFramePr>
          <p:nvPr/>
        </p:nvGraphicFramePr>
        <p:xfrm>
          <a:off x="185734" y="5694142"/>
          <a:ext cx="9192441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98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7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6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3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XML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Transformation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http://java.sun.com/jsp/jstl/xml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9A0CBC70-5B10-D94B-AC5C-F0861657C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348886"/>
              </p:ext>
            </p:extLst>
          </p:nvPr>
        </p:nvGraphicFramePr>
        <p:xfrm>
          <a:off x="190497" y="3877734"/>
          <a:ext cx="9192441" cy="109425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98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7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6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3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94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Internationalization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Message formatting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and date formatting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http://java.sun.com/jsp/jstl/fmt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fmt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04775AA7-79CA-8249-AF6B-580DAB6AF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077506"/>
              </p:ext>
            </p:extLst>
          </p:nvPr>
        </p:nvGraphicFramePr>
        <p:xfrm>
          <a:off x="190497" y="4968810"/>
          <a:ext cx="9192441" cy="689723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98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7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6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3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89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SQL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Database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http://java.sun.com/jsp/jstl/sql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sql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EB4F4C63-EB4F-7A40-B0A2-B3C55B79B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87281"/>
              </p:ext>
            </p:extLst>
          </p:nvPr>
        </p:nvGraphicFramePr>
        <p:xfrm>
          <a:off x="185734" y="3071782"/>
          <a:ext cx="9192441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98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7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6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93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Functions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Collection length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String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http://java.sun.com/jsp/jstl/functions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E1AD13E-EF33-A74A-9107-F1EECFF43ECF}"/>
              </a:ext>
            </a:extLst>
          </p:cNvPr>
          <p:cNvSpPr/>
          <p:nvPr/>
        </p:nvSpPr>
        <p:spPr>
          <a:xfrm>
            <a:off x="185735" y="5676331"/>
            <a:ext cx="9192440" cy="816626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9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DFBB7C-C5DB-5D4C-8120-A239B215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JSTL-XML tag 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1CFF06-FC93-444F-9C10-D8E4EBC98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JSTL XML tags are used for providing a </a:t>
            </a:r>
            <a:r>
              <a:rPr lang="en-US" dirty="0">
                <a:solidFill>
                  <a:schemeClr val="accent6"/>
                </a:solidFill>
              </a:rPr>
              <a:t>JSP-centric way of manipulating and creating XML documents.</a:t>
            </a:r>
          </a:p>
          <a:p>
            <a:r>
              <a:rPr lang="en-US" dirty="0"/>
              <a:t>The xml tags provide </a:t>
            </a:r>
            <a:r>
              <a:rPr lang="en-US" dirty="0">
                <a:solidFill>
                  <a:schemeClr val="accent6"/>
                </a:solidFill>
              </a:rPr>
              <a:t>flow control, transformation </a:t>
            </a:r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545AC2E-CCE8-F44A-B135-92034FC53E28}"/>
              </a:ext>
            </a:extLst>
          </p:cNvPr>
          <p:cNvSpPr/>
          <p:nvPr/>
        </p:nvSpPr>
        <p:spPr>
          <a:xfrm>
            <a:off x="544675" y="2530891"/>
            <a:ext cx="113991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 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java.sun.com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/xml" 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 </a:t>
            </a:r>
            <a:endParaRPr lang="en-US" dirty="0"/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57D4BC1B-5C74-8848-8891-8372609855D8}"/>
              </a:ext>
            </a:extLst>
          </p:cNvPr>
          <p:cNvSpPr/>
          <p:nvPr/>
        </p:nvSpPr>
        <p:spPr>
          <a:xfrm>
            <a:off x="544677" y="2197058"/>
            <a:ext cx="15372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/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00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092E0-F921-8A4A-842A-78D46A58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JSTL-XML tag library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6183A69-0E8B-994D-95FF-01F113EB6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665649"/>
              </p:ext>
            </p:extLst>
          </p:nvPr>
        </p:nvGraphicFramePr>
        <p:xfrm>
          <a:off x="393700" y="914400"/>
          <a:ext cx="10956397" cy="3258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7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188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694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XML Tags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5786" marR="25786" marT="25786" marB="2578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5786" marR="25786" marT="25786" marB="2578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467F32F7-5425-7747-81E1-DAE1A0DD5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712685"/>
              </p:ext>
            </p:extLst>
          </p:nvPr>
        </p:nvGraphicFramePr>
        <p:xfrm>
          <a:off x="388936" y="1240292"/>
          <a:ext cx="10956397" cy="3599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7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188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99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>
                          <a:effectLst/>
                        </a:rPr>
                        <a:t>x:out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Similar to &lt;%= ... &gt; tag, but for </a:t>
                      </a:r>
                      <a:r>
                        <a:rPr lang="en-US" sz="1800" dirty="0" err="1">
                          <a:solidFill>
                            <a:schemeClr val="accent6"/>
                          </a:solidFill>
                          <a:effectLst/>
                        </a:rPr>
                        <a:t>XPath</a:t>
                      </a:r>
                      <a:r>
                        <a:rPr lang="en-US" sz="1800" dirty="0">
                          <a:effectLst/>
                        </a:rPr>
                        <a:t> expressions.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F684CE48-A5C3-F840-854F-6ABB9B7D3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095267"/>
              </p:ext>
            </p:extLst>
          </p:nvPr>
        </p:nvGraphicFramePr>
        <p:xfrm>
          <a:off x="388936" y="1600200"/>
          <a:ext cx="10956397" cy="5775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7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188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75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>
                          <a:effectLst/>
                        </a:rPr>
                        <a:t>x:parse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parse the XML </a:t>
                      </a:r>
                      <a:r>
                        <a:rPr lang="en-US" sz="1800" dirty="0">
                          <a:effectLst/>
                        </a:rPr>
                        <a:t>data specified either in the tag body or an attribute.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EAA9601B-853A-C64C-B388-3B55BC315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107446"/>
              </p:ext>
            </p:extLst>
          </p:nvPr>
        </p:nvGraphicFramePr>
        <p:xfrm>
          <a:off x="393704" y="2177714"/>
          <a:ext cx="10956397" cy="4139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7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188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97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>
                          <a:effectLst/>
                        </a:rPr>
                        <a:t>x:set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sets a variable </a:t>
                      </a:r>
                      <a:r>
                        <a:rPr lang="en-US" sz="1800" dirty="0">
                          <a:effectLst/>
                        </a:rPr>
                        <a:t>to the value of an </a:t>
                      </a:r>
                      <a:r>
                        <a:rPr lang="en-US" sz="1800" dirty="0" err="1">
                          <a:effectLst/>
                        </a:rPr>
                        <a:t>XPath</a:t>
                      </a:r>
                      <a:r>
                        <a:rPr lang="en-US" sz="1800" dirty="0">
                          <a:effectLst/>
                        </a:rPr>
                        <a:t> expression.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010C0667-E102-7245-B7F1-16F4D2C49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01029"/>
              </p:ext>
            </p:extLst>
          </p:nvPr>
        </p:nvGraphicFramePr>
        <p:xfrm>
          <a:off x="393703" y="2591689"/>
          <a:ext cx="10956397" cy="5910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7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188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10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>
                          <a:effectLst/>
                        </a:rPr>
                        <a:t>x:choose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a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conditional</a:t>
                      </a:r>
                      <a:r>
                        <a:rPr lang="en-US" sz="1800" dirty="0">
                          <a:effectLst/>
                        </a:rPr>
                        <a:t> tag that establish a context for mutually exclusive conditional operations.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649580E9-4548-2343-81CD-D23185D33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353846"/>
              </p:ext>
            </p:extLst>
          </p:nvPr>
        </p:nvGraphicFramePr>
        <p:xfrm>
          <a:off x="393702" y="3191901"/>
          <a:ext cx="10956397" cy="3889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7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188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893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>
                          <a:effectLst/>
                        </a:rPr>
                        <a:t>x:when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a </a:t>
                      </a:r>
                      <a:r>
                        <a:rPr lang="en-US" sz="1800" dirty="0" err="1">
                          <a:effectLst/>
                        </a:rPr>
                        <a:t>subtag</a:t>
                      </a:r>
                      <a:r>
                        <a:rPr lang="en-US" sz="1800" dirty="0">
                          <a:effectLst/>
                        </a:rPr>
                        <a:t> of that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will include its </a:t>
                      </a:r>
                      <a:r>
                        <a:rPr lang="en-US" sz="1800" dirty="0">
                          <a:effectLst/>
                        </a:rPr>
                        <a:t>body if the condition evaluated be 'true'.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8E7A3568-B13C-D643-9038-B468AE269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788208"/>
              </p:ext>
            </p:extLst>
          </p:nvPr>
        </p:nvGraphicFramePr>
        <p:xfrm>
          <a:off x="393701" y="3577595"/>
          <a:ext cx="10956397" cy="5910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7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188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10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>
                          <a:effectLst/>
                        </a:rPr>
                        <a:t>x:otherwise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</a:t>
                      </a:r>
                      <a:r>
                        <a:rPr lang="en-US" sz="1800" dirty="0" err="1">
                          <a:effectLst/>
                        </a:rPr>
                        <a:t>subtag</a:t>
                      </a:r>
                      <a:r>
                        <a:rPr lang="en-US" sz="1800" dirty="0">
                          <a:effectLst/>
                        </a:rPr>
                        <a:t> of that follows tags and runs only if all the prior conditions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evaluated be 'false</a:t>
                      </a:r>
                      <a:r>
                        <a:rPr lang="en-US" sz="1800" dirty="0">
                          <a:effectLst/>
                        </a:rPr>
                        <a:t>'.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881EADEC-79C2-D242-A622-18E3B6528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177040"/>
              </p:ext>
            </p:extLst>
          </p:nvPr>
        </p:nvGraphicFramePr>
        <p:xfrm>
          <a:off x="388937" y="4177807"/>
          <a:ext cx="10956397" cy="5910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7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188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10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>
                          <a:effectLst/>
                        </a:rPr>
                        <a:t>x:if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evaluating the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test </a:t>
                      </a:r>
                      <a:r>
                        <a:rPr lang="en-US" sz="1800" dirty="0" err="1">
                          <a:solidFill>
                            <a:schemeClr val="accent6"/>
                          </a:solidFill>
                          <a:effectLst/>
                        </a:rPr>
                        <a:t>XPath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 expression </a:t>
                      </a:r>
                      <a:r>
                        <a:rPr lang="en-US" sz="1800" dirty="0">
                          <a:effectLst/>
                        </a:rPr>
                        <a:t>and if it is true, it will processes its body content.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CC7F8693-46BA-4A4F-8E70-DFAA55C57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20574"/>
              </p:ext>
            </p:extLst>
          </p:nvPr>
        </p:nvGraphicFramePr>
        <p:xfrm>
          <a:off x="393701" y="4774779"/>
          <a:ext cx="10956397" cy="5921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7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188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21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>
                          <a:effectLst/>
                        </a:rPr>
                        <a:t>x:transform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in a XML document for providing the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XSL</a:t>
                      </a:r>
                      <a:r>
                        <a:rPr lang="en-US" sz="1800" dirty="0">
                          <a:effectLst/>
                        </a:rPr>
                        <a:t>(Extensible </a:t>
                      </a:r>
                      <a:r>
                        <a:rPr lang="en-US" sz="1800" dirty="0" err="1">
                          <a:effectLst/>
                        </a:rPr>
                        <a:t>Stylesheet</a:t>
                      </a:r>
                      <a:r>
                        <a:rPr lang="en-US" sz="1800" dirty="0">
                          <a:effectLst/>
                        </a:rPr>
                        <a:t> Language) transformation.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4A2ABFEB-E605-2F4D-8554-1BBA18710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065147"/>
              </p:ext>
            </p:extLst>
          </p:nvPr>
        </p:nvGraphicFramePr>
        <p:xfrm>
          <a:off x="388936" y="5371751"/>
          <a:ext cx="10956397" cy="3599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7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188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99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u="none" strike="noStrike" dirty="0">
                          <a:effectLst/>
                        </a:rPr>
                        <a:t>x:param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along with the transform tag for setting the parameter in the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</a:rPr>
                        <a:t>XSLT</a:t>
                      </a:r>
                      <a:r>
                        <a:rPr lang="en-US" sz="1800" dirty="0">
                          <a:effectLst/>
                        </a:rPr>
                        <a:t> style sheet.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4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C89CC3-4DDD-5B41-AFE8-C64CC62B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JSTL-XML tag library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0EE4E5C-1A6E-744F-AE65-C0B1DCA7B52A}"/>
              </a:ext>
            </a:extLst>
          </p:cNvPr>
          <p:cNvSpPr/>
          <p:nvPr/>
        </p:nvSpPr>
        <p:spPr>
          <a:xfrm>
            <a:off x="698331" y="1220499"/>
            <a:ext cx="45761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java.sun.com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java.sun.com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/xml"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&lt;books&gt;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&lt;title&gt;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TheSecret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&lt;author&gt;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RhondaByrne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&lt;/author&gt;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&lt;title&gt;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Meluha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&lt;author&gt;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Amish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&lt;/author&gt;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&lt;/books&gt;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D82C0E8-44F8-044E-8CC9-D757D6FCF2AC}"/>
              </a:ext>
            </a:extLst>
          </p:cNvPr>
          <p:cNvSpPr/>
          <p:nvPr/>
        </p:nvSpPr>
        <p:spPr>
          <a:xfrm>
            <a:off x="198339" y="1220499"/>
            <a:ext cx="495360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963C8A4F-0650-AE47-A6B2-6B1FAE97A148}"/>
              </a:ext>
            </a:extLst>
          </p:cNvPr>
          <p:cNvSpPr/>
          <p:nvPr/>
        </p:nvSpPr>
        <p:spPr>
          <a:xfrm>
            <a:off x="198338" y="891315"/>
            <a:ext cx="212355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+mj-lt"/>
              </a:rPr>
              <a:t>Example.jsp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FB779F3-B68A-BD48-8DA2-56707DEC5CE1}"/>
              </a:ext>
            </a:extLst>
          </p:cNvPr>
          <p:cNvSpPr/>
          <p:nvPr/>
        </p:nvSpPr>
        <p:spPr>
          <a:xfrm>
            <a:off x="6355687" y="1244100"/>
            <a:ext cx="5637973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x:parse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"output"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&lt;b&gt;Name of the Book is&lt;/b&gt;: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x:out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"$output/books/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[1]/title"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&lt;p&gt;&lt;b&gt;Author of the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Meluha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is&lt;/b&gt;: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x:out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"$output/books/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[2]/author"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 &lt;/p&gt;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x:set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myTitle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"$output/books/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[2]/title"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x:set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:&lt;</a:t>
            </a:r>
            <a:r>
              <a:rPr lang="en-US" sz="16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x:out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myTitle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/&gt;&lt;/p&gt;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7FD134B-35CC-FD49-BA39-CFE64517A11F}"/>
              </a:ext>
            </a:extLst>
          </p:cNvPr>
          <p:cNvSpPr/>
          <p:nvPr/>
        </p:nvSpPr>
        <p:spPr>
          <a:xfrm>
            <a:off x="5855696" y="1244100"/>
            <a:ext cx="495360" cy="3293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22</a:t>
            </a:r>
          </a:p>
          <a:p>
            <a:pPr algn="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24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ED1C756E-40BC-0F47-BA0E-E4D7455DFD2B}"/>
              </a:ext>
            </a:extLst>
          </p:cNvPr>
          <p:cNvSpPr/>
          <p:nvPr/>
        </p:nvSpPr>
        <p:spPr>
          <a:xfrm>
            <a:off x="5855695" y="914916"/>
            <a:ext cx="212355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+mj-lt"/>
              </a:rPr>
              <a:t>Example.jsp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8C1F53D-48A2-F045-92EC-92234468F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59" y="4691567"/>
            <a:ext cx="2316899" cy="184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7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  <p:bldP spid="7" grpId="0" uiExpand="1" build="p" animBg="1"/>
      <p:bldP spid="8" grpId="0" animBg="1"/>
      <p:bldP spid="9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AB635E-B625-ED4B-905B-0FD24A67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Custom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671209-2722-F947-98D4-4DB93656D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custom tag is a </a:t>
            </a:r>
            <a:r>
              <a:rPr lang="en-US" dirty="0">
                <a:solidFill>
                  <a:schemeClr val="accent6"/>
                </a:solidFill>
              </a:rPr>
              <a:t>user-defined JSP </a:t>
            </a:r>
            <a:r>
              <a:rPr lang="en-US" dirty="0"/>
              <a:t>language element. </a:t>
            </a:r>
          </a:p>
          <a:p>
            <a:r>
              <a:rPr lang="en-US" dirty="0"/>
              <a:t>When a JSP page containing a custom tag is </a:t>
            </a:r>
            <a:r>
              <a:rPr lang="en-US" dirty="0">
                <a:solidFill>
                  <a:schemeClr val="accent6"/>
                </a:solidFill>
              </a:rPr>
              <a:t>translated</a:t>
            </a:r>
            <a:r>
              <a:rPr lang="en-US" dirty="0"/>
              <a:t> into a servlet, the tag is converted to operations on an object called a </a:t>
            </a:r>
            <a:r>
              <a:rPr lang="en-US" dirty="0">
                <a:solidFill>
                  <a:schemeClr val="accent6"/>
                </a:solidFill>
              </a:rPr>
              <a:t>tag handler</a:t>
            </a:r>
            <a:r>
              <a:rPr lang="en-US" dirty="0"/>
              <a:t>. </a:t>
            </a:r>
          </a:p>
          <a:p>
            <a:r>
              <a:rPr lang="en-US" dirty="0"/>
              <a:t>The Web container then invokes those operations when the JSP page's </a:t>
            </a:r>
            <a:r>
              <a:rPr lang="en-US" dirty="0">
                <a:solidFill>
                  <a:schemeClr val="accent6"/>
                </a:solidFill>
              </a:rPr>
              <a:t>servlet is executed</a:t>
            </a:r>
            <a:r>
              <a:rPr lang="en-US" dirty="0"/>
              <a:t>.</a:t>
            </a:r>
          </a:p>
          <a:p>
            <a:r>
              <a:rPr lang="en-US" dirty="0"/>
              <a:t>JSP tag extensions let you create new tags that you can insert directly into a </a:t>
            </a:r>
            <a:r>
              <a:rPr lang="en-US" dirty="0" err="1"/>
              <a:t>JavaServer</a:t>
            </a:r>
            <a:r>
              <a:rPr lang="en-US" dirty="0"/>
              <a:t> Page just as you would the built-in tags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5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505EF5-836C-344E-A774-1C9B31C7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Custom Tag?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DA9A08-407D-F24A-B127-3EEDC3A9F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custom tag we need </a:t>
            </a:r>
            <a:r>
              <a:rPr lang="en-US" dirty="0">
                <a:solidFill>
                  <a:schemeClr val="accent6"/>
                </a:solidFill>
              </a:rPr>
              <a:t>three things</a:t>
            </a:r>
            <a:r>
              <a:rPr lang="en-US" dirty="0"/>
              <a:t>:</a:t>
            </a:r>
          </a:p>
          <a:p>
            <a:r>
              <a:rPr lang="en-US" b="1" dirty="0"/>
              <a:t>Tag handler class</a:t>
            </a:r>
            <a:r>
              <a:rPr lang="en-US" dirty="0"/>
              <a:t>: In this class we specify what </a:t>
            </a:r>
            <a:r>
              <a:rPr lang="en-US" dirty="0">
                <a:solidFill>
                  <a:schemeClr val="accent6"/>
                </a:solidFill>
              </a:rPr>
              <a:t>our custom tag will do</a:t>
            </a:r>
            <a:r>
              <a:rPr lang="en-US" dirty="0"/>
              <a:t>, when it is used in a JSP page.</a:t>
            </a:r>
          </a:p>
          <a:p>
            <a:r>
              <a:rPr lang="en-US" b="1" dirty="0"/>
              <a:t>TLD file</a:t>
            </a:r>
            <a:r>
              <a:rPr lang="en-US" dirty="0"/>
              <a:t>: Tag descriptor file where we will specify our </a:t>
            </a:r>
            <a:r>
              <a:rPr lang="en-US" dirty="0">
                <a:solidFill>
                  <a:schemeClr val="accent6"/>
                </a:solidFill>
              </a:rPr>
              <a:t>tag name, tag handler class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tag attributes</a:t>
            </a:r>
            <a:r>
              <a:rPr lang="en-US" dirty="0"/>
              <a:t>.</a:t>
            </a:r>
          </a:p>
          <a:p>
            <a:r>
              <a:rPr lang="en-US" b="1" dirty="0"/>
              <a:t>JSP page</a:t>
            </a:r>
            <a:r>
              <a:rPr lang="en-US" dirty="0"/>
              <a:t>: A JSP page where we will be using </a:t>
            </a:r>
            <a:r>
              <a:rPr lang="en-US" dirty="0">
                <a:solidFill>
                  <a:schemeClr val="accent6"/>
                </a:solidFill>
              </a:rPr>
              <a:t>our custom tag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ACE1218-41A7-4F4F-A43A-0F8512E61F08}"/>
              </a:ext>
            </a:extLst>
          </p:cNvPr>
          <p:cNvSpPr/>
          <p:nvPr/>
        </p:nvSpPr>
        <p:spPr>
          <a:xfrm>
            <a:off x="7053476" y="424195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Tag handler class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Business Logic of 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F3F5B8A-08CD-9747-B1BA-3C8E3D1BFFF5}"/>
              </a:ext>
            </a:extLst>
          </p:cNvPr>
          <p:cNvSpPr/>
          <p:nvPr/>
        </p:nvSpPr>
        <p:spPr>
          <a:xfrm>
            <a:off x="4114800" y="424195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TLD file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Defining</a:t>
            </a:r>
          </a:p>
          <a:p>
            <a:r>
              <a:rPr lang="en-US" dirty="0">
                <a:solidFill>
                  <a:schemeClr val="tx1"/>
                </a:solidFill>
              </a:rPr>
              <a:t>-Tag Name</a:t>
            </a:r>
          </a:p>
          <a:p>
            <a:r>
              <a:rPr lang="en-US" dirty="0">
                <a:solidFill>
                  <a:schemeClr val="tx1"/>
                </a:solidFill>
              </a:rPr>
              <a:t>-Tag handler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4D9B32F-5801-0D44-A6FD-7A6E0E924FD0}"/>
              </a:ext>
            </a:extLst>
          </p:cNvPr>
          <p:cNvSpPr/>
          <p:nvPr/>
        </p:nvSpPr>
        <p:spPr>
          <a:xfrm>
            <a:off x="1176125" y="424195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JSP page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Using Custom Tag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xmlns="" id="{D3F29E60-FCE3-4946-9962-C2ACE6E3BEF9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16200000" flipV="1">
            <a:off x="6574738" y="2772618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xmlns="" id="{29BEA625-FAA3-F646-9345-85AC9ECF538A}"/>
              </a:ext>
            </a:extLst>
          </p:cNvPr>
          <p:cNvCxnSpPr/>
          <p:nvPr/>
        </p:nvCxnSpPr>
        <p:spPr>
          <a:xfrm rot="16200000" flipV="1">
            <a:off x="3604549" y="2763093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20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EB431B-3C1E-4244-BA53-77779849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Tag handler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E8C8B9-7704-A54C-8286-6417F2582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custom tag named &lt;</a:t>
            </a:r>
            <a:r>
              <a:rPr lang="en-US" dirty="0" err="1"/>
              <a:t>ex:Hello</a:t>
            </a:r>
            <a:r>
              <a:rPr lang="en-US" dirty="0"/>
              <a:t>&gt;</a:t>
            </a:r>
          </a:p>
          <a:p>
            <a:r>
              <a:rPr lang="en-US" dirty="0"/>
              <a:t>To create a custom JSP tag, you must first create a Java class that acts as a </a:t>
            </a:r>
            <a:r>
              <a:rPr lang="en-US" dirty="0">
                <a:solidFill>
                  <a:schemeClr val="accent6"/>
                </a:solidFill>
              </a:rPr>
              <a:t>tag handler</a:t>
            </a:r>
            <a:r>
              <a:rPr lang="en-US" dirty="0"/>
              <a:t>. </a:t>
            </a:r>
          </a:p>
          <a:p>
            <a:r>
              <a:rPr lang="en-US" dirty="0"/>
              <a:t>So let us create </a:t>
            </a:r>
            <a:r>
              <a:rPr lang="en-US" dirty="0" err="1">
                <a:solidFill>
                  <a:schemeClr val="accent6"/>
                </a:solidFill>
              </a:rPr>
              <a:t>HelloTag</a:t>
            </a:r>
            <a:r>
              <a:rPr lang="en-US" dirty="0">
                <a:solidFill>
                  <a:schemeClr val="accent6"/>
                </a:solidFill>
              </a:rPr>
              <a:t> class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D96DAB2-0510-C34D-B019-28080F5054E6}"/>
              </a:ext>
            </a:extLst>
          </p:cNvPr>
          <p:cNvSpPr/>
          <p:nvPr/>
        </p:nvSpPr>
        <p:spPr>
          <a:xfrm>
            <a:off x="843296" y="2759368"/>
            <a:ext cx="8780205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javax.servlet.jsp.tagext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javax.servlet.jsp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HelloTag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SimpleTagSupport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doTag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JspException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JspWriter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out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getJspContext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Custom Tag!"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3AEFC28-BFCD-BC4B-B2D8-D6725FC95416}"/>
              </a:ext>
            </a:extLst>
          </p:cNvPr>
          <p:cNvSpPr/>
          <p:nvPr/>
        </p:nvSpPr>
        <p:spPr>
          <a:xfrm>
            <a:off x="343305" y="2759368"/>
            <a:ext cx="495360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4F8B178-377D-FC41-8CEC-324BB7764356}"/>
              </a:ext>
            </a:extLst>
          </p:cNvPr>
          <p:cNvSpPr/>
          <p:nvPr/>
        </p:nvSpPr>
        <p:spPr>
          <a:xfrm>
            <a:off x="343304" y="2430184"/>
            <a:ext cx="212355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+mj-lt"/>
              </a:rPr>
              <a:t>HelloTag.java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802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5888</TotalTime>
  <Words>7336</Words>
  <Application>Microsoft Office PowerPoint</Application>
  <PresentationFormat>Widescreen</PresentationFormat>
  <Paragraphs>1658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15" baseType="lpstr">
      <vt:lpstr>Calibri</vt:lpstr>
      <vt:lpstr>Times New Roman</vt:lpstr>
      <vt:lpstr>verdana</vt:lpstr>
      <vt:lpstr>Open Sans Extrabold</vt:lpstr>
      <vt:lpstr>Wingdings 3</vt:lpstr>
      <vt:lpstr>Wingdings</vt:lpstr>
      <vt:lpstr>Courier New</vt:lpstr>
      <vt:lpstr>Roboto Condensed</vt:lpstr>
      <vt:lpstr>Segoe UI Black</vt:lpstr>
      <vt:lpstr>Consolas</vt:lpstr>
      <vt:lpstr>Arial</vt:lpstr>
      <vt:lpstr>Roboto Condensed Light</vt:lpstr>
      <vt:lpstr>Times New Roman</vt:lpstr>
      <vt:lpstr>Office Theme</vt:lpstr>
      <vt:lpstr>Unit-4  Java Server Pages</vt:lpstr>
      <vt:lpstr>Subject Overview</vt:lpstr>
      <vt:lpstr>What is Java Server Pages (JSP)?</vt:lpstr>
      <vt:lpstr>Comparing JSP with Servlet</vt:lpstr>
      <vt:lpstr>Advantages of JSP over Servlets</vt:lpstr>
      <vt:lpstr>Life Cycle of JSP</vt:lpstr>
      <vt:lpstr>Life Cycle of JSP</vt:lpstr>
      <vt:lpstr>Life Cycle of JSP</vt:lpstr>
      <vt:lpstr>Life Cycle of JSP</vt:lpstr>
      <vt:lpstr>JSP Processing</vt:lpstr>
      <vt:lpstr>JSP Processing</vt:lpstr>
      <vt:lpstr>JSP Processing</vt:lpstr>
      <vt:lpstr>JSP Elements</vt:lpstr>
      <vt:lpstr>JSP Scripting Elements</vt:lpstr>
      <vt:lpstr>scriptlet</vt:lpstr>
      <vt:lpstr>scriptlet</vt:lpstr>
      <vt:lpstr>expression</vt:lpstr>
      <vt:lpstr>declaration</vt:lpstr>
      <vt:lpstr>comments</vt:lpstr>
      <vt:lpstr>Scripting Elements: Example</vt:lpstr>
      <vt:lpstr>JSP Elements</vt:lpstr>
      <vt:lpstr>page directive</vt:lpstr>
      <vt:lpstr>Attributes of JSP page directive</vt:lpstr>
      <vt:lpstr>page directive</vt:lpstr>
      <vt:lpstr>page directive</vt:lpstr>
      <vt:lpstr>JSP Elements</vt:lpstr>
      <vt:lpstr>include directive</vt:lpstr>
      <vt:lpstr>Jsp Implicit Objects</vt:lpstr>
      <vt:lpstr>Jsp Implicit Objects: out</vt:lpstr>
      <vt:lpstr>Jsp Implicit Objects: request</vt:lpstr>
      <vt:lpstr>Jsp Implicit Objects: response</vt:lpstr>
      <vt:lpstr>Jsp Implicit Objects: config</vt:lpstr>
      <vt:lpstr>Jsp Implicit Objects: config</vt:lpstr>
      <vt:lpstr>Jsp Implicit Objects: session</vt:lpstr>
      <vt:lpstr>Jsp Implicit Objects: session</vt:lpstr>
      <vt:lpstr>Jsp Implicit Objects:  pageContext</vt:lpstr>
      <vt:lpstr>Jsp Implicit Objects: page</vt:lpstr>
      <vt:lpstr>Jsp Implicit Objects: application</vt:lpstr>
      <vt:lpstr>Jsp Implicit Objects: exception</vt:lpstr>
      <vt:lpstr>JSP Elements</vt:lpstr>
      <vt:lpstr>Actions</vt:lpstr>
      <vt:lpstr>&lt;jsp:param&gt;</vt:lpstr>
      <vt:lpstr>&lt;jsp:include&gt;</vt:lpstr>
      <vt:lpstr>&lt;jsp:forward&gt;</vt:lpstr>
      <vt:lpstr>&lt;jsp:plugin&gt;</vt:lpstr>
      <vt:lpstr>PowerPoint Presentation</vt:lpstr>
      <vt:lpstr>EL Scripting</vt:lpstr>
      <vt:lpstr>EL Implicit Object</vt:lpstr>
      <vt:lpstr>EL Implicit Object</vt:lpstr>
      <vt:lpstr>EL Implicit Object: Example</vt:lpstr>
      <vt:lpstr>EL Implicit Object: Example</vt:lpstr>
      <vt:lpstr>EL Implicit Object: Example</vt:lpstr>
      <vt:lpstr>JSP EL Operator</vt:lpstr>
      <vt:lpstr>JSP EL Important Points</vt:lpstr>
      <vt:lpstr>Exception Handling in JSP</vt:lpstr>
      <vt:lpstr>Exception Handling: try/catch block</vt:lpstr>
      <vt:lpstr>Exception Handling: Error Page</vt:lpstr>
      <vt:lpstr>Exception Handling in JSP: web.xml</vt:lpstr>
      <vt:lpstr>Exception Handling in JSP: web.xml</vt:lpstr>
      <vt:lpstr>JSP with JDBC</vt:lpstr>
      <vt:lpstr>JSP Session and Cookies Handling</vt:lpstr>
      <vt:lpstr>JSP Session Handling</vt:lpstr>
      <vt:lpstr>JSP - Standard Tag Library (JSTL)</vt:lpstr>
      <vt:lpstr>JSP - Standard Tag Library (JSTL)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JSP - Standard Tag Library (JSTL)</vt:lpstr>
      <vt:lpstr>JSTL -Function Tags List</vt:lpstr>
      <vt:lpstr>JSTL - Function Tags List</vt:lpstr>
      <vt:lpstr>Function Tags - Example</vt:lpstr>
      <vt:lpstr>Function Tags – Example Output</vt:lpstr>
      <vt:lpstr>JSP - Standard Tag Library (JSTL)</vt:lpstr>
      <vt:lpstr>JSTL-Formatting tags</vt:lpstr>
      <vt:lpstr>JSTL-Formatting tags – Example1</vt:lpstr>
      <vt:lpstr>JSTL-Formatting tags – Example2</vt:lpstr>
      <vt:lpstr>JSTL-Formatting tags – Example2 - Output</vt:lpstr>
      <vt:lpstr>JSP - Standard Tag Library (JSTL)</vt:lpstr>
      <vt:lpstr>JSTL SQL Tags List</vt:lpstr>
      <vt:lpstr>JSTL SQL Tags List</vt:lpstr>
      <vt:lpstr>JSP - Standard Tag Library (JSTL)</vt:lpstr>
      <vt:lpstr>JSTL-XML tag library </vt:lpstr>
      <vt:lpstr>JSTL-XML tag library </vt:lpstr>
      <vt:lpstr>JSTL-XML tag library </vt:lpstr>
      <vt:lpstr>JSP Custom Tag</vt:lpstr>
      <vt:lpstr>How to create Custom Tag?</vt:lpstr>
      <vt:lpstr>Create the Tag handler class</vt:lpstr>
      <vt:lpstr>Create TLD file</vt:lpstr>
      <vt:lpstr>JSP page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407</cp:revision>
  <dcterms:created xsi:type="dcterms:W3CDTF">2020-05-01T05:09:15Z</dcterms:created>
  <dcterms:modified xsi:type="dcterms:W3CDTF">2021-05-24T03:19:22Z</dcterms:modified>
</cp:coreProperties>
</file>