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0"/>
  </p:notesMasterIdLst>
  <p:sldIdLst>
    <p:sldId id="256" r:id="rId2"/>
    <p:sldId id="257" r:id="rId3"/>
    <p:sldId id="258" r:id="rId4"/>
    <p:sldId id="259" r:id="rId5"/>
    <p:sldId id="261" r:id="rId6"/>
    <p:sldId id="263" r:id="rId7"/>
    <p:sldId id="262" r:id="rId8"/>
    <p:sldId id="264" r:id="rId9"/>
  </p:sldIdLst>
  <p:sldSz cx="7556500" cy="10693400"/>
  <p:notesSz cx="7556500" cy="106934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52" d="100"/>
          <a:sy n="52" d="100"/>
        </p:scale>
        <p:origin x="2154"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0CE04444-17D0-4730-9656-0A50F7454B6F}" type="datetimeFigureOut">
              <a:rPr lang="en-IN" smtClean="0"/>
              <a:t>17-09-2025</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AE7CF501-B05C-4F40-A0BA-CBF1AB10EE3D}" type="slidenum">
              <a:rPr lang="en-IN" smtClean="0"/>
              <a:t>‹#›</a:t>
            </a:fld>
            <a:endParaRPr lang="en-IN"/>
          </a:p>
        </p:txBody>
      </p:sp>
    </p:spTree>
    <p:extLst>
      <p:ext uri="{BB962C8B-B14F-4D97-AF65-F5344CB8AC3E}">
        <p14:creationId xmlns:p14="http://schemas.microsoft.com/office/powerpoint/2010/main" val="17123754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E7CF501-B05C-4F40-A0BA-CBF1AB10EE3D}" type="slidenum">
              <a:rPr lang="en-IN" smtClean="0"/>
              <a:t>6</a:t>
            </a:fld>
            <a:endParaRPr lang="en-IN"/>
          </a:p>
        </p:txBody>
      </p:sp>
    </p:spTree>
    <p:extLst>
      <p:ext uri="{BB962C8B-B14F-4D97-AF65-F5344CB8AC3E}">
        <p14:creationId xmlns:p14="http://schemas.microsoft.com/office/powerpoint/2010/main" val="28455270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67213" y="3314954"/>
            <a:ext cx="6428422" cy="224561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34427" y="5988304"/>
            <a:ext cx="5293995" cy="26733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sz="half" idx="2"/>
          </p:nvPr>
        </p:nvSpPr>
        <p:spPr>
          <a:xfrm>
            <a:off x="378142" y="2459482"/>
            <a:ext cx="3289839"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3894867" y="2459482"/>
            <a:ext cx="3289839" cy="70576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78142" y="427736"/>
            <a:ext cx="6806565" cy="171094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body" idx="1"/>
          </p:nvPr>
        </p:nvSpPr>
        <p:spPr>
          <a:xfrm>
            <a:off x="378142" y="2459482"/>
            <a:ext cx="6806565" cy="70576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571369" y="9944862"/>
            <a:ext cx="2420112" cy="53467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78142" y="9944862"/>
            <a:ext cx="1739455" cy="53467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6" name="Holder 6"/>
          <p:cNvSpPr>
            <a:spLocks noGrp="1"/>
          </p:cNvSpPr>
          <p:nvPr>
            <p:ph type="sldNum" sz="quarter" idx="7"/>
          </p:nvPr>
        </p:nvSpPr>
        <p:spPr>
          <a:xfrm>
            <a:off x="5445252" y="9944862"/>
            <a:ext cx="1739455" cy="53467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5.xml"/><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txBox="1"/>
          <p:nvPr/>
        </p:nvSpPr>
        <p:spPr>
          <a:xfrm>
            <a:off x="786892" y="3060700"/>
            <a:ext cx="6071820" cy="9741769"/>
          </a:xfrm>
          <a:prstGeom prst="rect">
            <a:avLst/>
          </a:prstGeom>
        </p:spPr>
        <p:txBody>
          <a:bodyPr vert="horz" wrap="square" lIns="0" tIns="69215" rIns="0" bIns="0" rtlCol="0">
            <a:spAutoFit/>
          </a:bodyPr>
          <a:lstStyle/>
          <a:p>
            <a:pPr marL="469265" indent="-227965">
              <a:lnSpc>
                <a:spcPct val="100000"/>
              </a:lnSpc>
              <a:spcBef>
                <a:spcPts val="545"/>
              </a:spcBef>
              <a:buSzPct val="85714"/>
              <a:buFont typeface="Symbol"/>
              <a:buChar char=""/>
              <a:tabLst>
                <a:tab pos="469265" algn="l"/>
              </a:tabLst>
            </a:pPr>
            <a:r>
              <a:rPr sz="2400" dirty="0">
                <a:latin typeface="Calibri"/>
                <a:cs typeface="Calibri"/>
              </a:rPr>
              <a:t>Project</a:t>
            </a:r>
            <a:r>
              <a:rPr sz="2400" spc="-60" dirty="0">
                <a:latin typeface="Calibri"/>
                <a:cs typeface="Calibri"/>
              </a:rPr>
              <a:t> </a:t>
            </a:r>
            <a:r>
              <a:rPr sz="2400" dirty="0">
                <a:latin typeface="Calibri"/>
                <a:cs typeface="Calibri"/>
              </a:rPr>
              <a:t>title</a:t>
            </a:r>
            <a:r>
              <a:rPr sz="2400" spc="-60" dirty="0">
                <a:latin typeface="Calibri"/>
                <a:cs typeface="Calibri"/>
              </a:rPr>
              <a:t> </a:t>
            </a:r>
            <a:r>
              <a:rPr sz="2400" spc="-50" dirty="0" smtClean="0">
                <a:latin typeface="Calibri"/>
                <a:cs typeface="Calibri"/>
              </a:rPr>
              <a:t>:</a:t>
            </a:r>
            <a:r>
              <a:rPr lang="en-US" sz="2400" spc="-50" dirty="0" smtClean="0">
                <a:latin typeface="Calibri"/>
                <a:cs typeface="Calibri"/>
              </a:rPr>
              <a:t>  Health Al: Intelligent Healthcare AI Assistant</a:t>
            </a:r>
            <a:endParaRPr sz="2400" dirty="0">
              <a:latin typeface="Calibri"/>
              <a:cs typeface="Calibri"/>
            </a:endParaRPr>
          </a:p>
          <a:p>
            <a:pPr marL="469265" indent="-227965">
              <a:lnSpc>
                <a:spcPct val="100000"/>
              </a:lnSpc>
              <a:spcBef>
                <a:spcPts val="380"/>
              </a:spcBef>
              <a:buFont typeface="Symbol"/>
              <a:buChar char=""/>
              <a:tabLst>
                <a:tab pos="469265" algn="l"/>
              </a:tabLst>
            </a:pPr>
            <a:r>
              <a:rPr sz="2400" spc="-25" dirty="0">
                <a:latin typeface="Calibri"/>
                <a:cs typeface="Calibri"/>
              </a:rPr>
              <a:t>Team</a:t>
            </a:r>
            <a:r>
              <a:rPr sz="2400" spc="-35" dirty="0">
                <a:latin typeface="Calibri"/>
                <a:cs typeface="Calibri"/>
              </a:rPr>
              <a:t> </a:t>
            </a:r>
            <a:r>
              <a:rPr sz="2400" dirty="0">
                <a:latin typeface="Calibri"/>
                <a:cs typeface="Calibri"/>
              </a:rPr>
              <a:t>member</a:t>
            </a:r>
            <a:r>
              <a:rPr sz="2400" spc="-40" dirty="0">
                <a:latin typeface="Calibri"/>
                <a:cs typeface="Calibri"/>
              </a:rPr>
              <a:t> </a:t>
            </a:r>
            <a:r>
              <a:rPr sz="2400" spc="-50" dirty="0" smtClean="0">
                <a:latin typeface="Calibri"/>
                <a:cs typeface="Calibri"/>
              </a:rPr>
              <a:t>:</a:t>
            </a:r>
            <a:r>
              <a:rPr lang="en-US" sz="2400" spc="-50" dirty="0" smtClean="0">
                <a:latin typeface="Calibri"/>
                <a:cs typeface="Calibri"/>
              </a:rPr>
              <a:t>VISALATCHI K </a:t>
            </a:r>
            <a:endParaRPr sz="2400" dirty="0">
              <a:latin typeface="Calibri"/>
              <a:cs typeface="Calibri"/>
            </a:endParaRPr>
          </a:p>
          <a:p>
            <a:pPr marL="469265" indent="-227965">
              <a:lnSpc>
                <a:spcPct val="100000"/>
              </a:lnSpc>
              <a:spcBef>
                <a:spcPts val="325"/>
              </a:spcBef>
              <a:buFont typeface="Symbol"/>
              <a:buChar char=""/>
              <a:tabLst>
                <a:tab pos="469265" algn="l"/>
              </a:tabLst>
            </a:pPr>
            <a:r>
              <a:rPr sz="2400" spc="-25" dirty="0">
                <a:latin typeface="Calibri"/>
                <a:cs typeface="Calibri"/>
              </a:rPr>
              <a:t>Team</a:t>
            </a:r>
            <a:r>
              <a:rPr sz="2400" spc="-35" dirty="0">
                <a:latin typeface="Calibri"/>
                <a:cs typeface="Calibri"/>
              </a:rPr>
              <a:t> </a:t>
            </a:r>
            <a:r>
              <a:rPr sz="2400" dirty="0">
                <a:latin typeface="Calibri"/>
                <a:cs typeface="Calibri"/>
              </a:rPr>
              <a:t>member</a:t>
            </a:r>
            <a:r>
              <a:rPr sz="2400" spc="-40" dirty="0">
                <a:latin typeface="Calibri"/>
                <a:cs typeface="Calibri"/>
              </a:rPr>
              <a:t> </a:t>
            </a:r>
            <a:r>
              <a:rPr sz="2400" spc="-50" dirty="0" smtClean="0">
                <a:latin typeface="Calibri"/>
                <a:cs typeface="Calibri"/>
              </a:rPr>
              <a:t>:</a:t>
            </a:r>
            <a:r>
              <a:rPr lang="en-US" sz="2400" spc="-50" dirty="0" smtClean="0">
                <a:latin typeface="Calibri"/>
                <a:cs typeface="Calibri"/>
              </a:rPr>
              <a:t>SUMATHI C</a:t>
            </a:r>
            <a:endParaRPr sz="2400" dirty="0">
              <a:latin typeface="Calibri"/>
              <a:cs typeface="Calibri"/>
            </a:endParaRPr>
          </a:p>
          <a:p>
            <a:pPr marL="469265" indent="-227965">
              <a:lnSpc>
                <a:spcPct val="100000"/>
              </a:lnSpc>
              <a:spcBef>
                <a:spcPts val="310"/>
              </a:spcBef>
              <a:buFont typeface="Symbol"/>
              <a:buChar char=""/>
              <a:tabLst>
                <a:tab pos="469265" algn="l"/>
              </a:tabLst>
            </a:pPr>
            <a:r>
              <a:rPr sz="2400" spc="-25" dirty="0">
                <a:latin typeface="Calibri"/>
                <a:cs typeface="Calibri"/>
              </a:rPr>
              <a:t>Team</a:t>
            </a:r>
            <a:r>
              <a:rPr sz="2400" spc="-35" dirty="0">
                <a:latin typeface="Calibri"/>
                <a:cs typeface="Calibri"/>
              </a:rPr>
              <a:t> </a:t>
            </a:r>
            <a:r>
              <a:rPr sz="2400" dirty="0">
                <a:latin typeface="Calibri"/>
                <a:cs typeface="Calibri"/>
              </a:rPr>
              <a:t>member</a:t>
            </a:r>
            <a:r>
              <a:rPr sz="2400" spc="-40" dirty="0">
                <a:latin typeface="Calibri"/>
                <a:cs typeface="Calibri"/>
              </a:rPr>
              <a:t> </a:t>
            </a:r>
            <a:r>
              <a:rPr sz="2400" spc="-50" dirty="0" smtClean="0">
                <a:latin typeface="Calibri"/>
                <a:cs typeface="Calibri"/>
              </a:rPr>
              <a:t>:</a:t>
            </a:r>
            <a:r>
              <a:rPr lang="en-US" sz="2400" spc="-50" dirty="0" smtClean="0">
                <a:latin typeface="Calibri"/>
                <a:cs typeface="Calibri"/>
              </a:rPr>
              <a:t>SWATHI S</a:t>
            </a:r>
            <a:endParaRPr sz="2400" dirty="0">
              <a:latin typeface="Calibri"/>
              <a:cs typeface="Calibri"/>
            </a:endParaRPr>
          </a:p>
          <a:p>
            <a:pPr marL="469265" indent="-227965">
              <a:lnSpc>
                <a:spcPct val="100000"/>
              </a:lnSpc>
              <a:spcBef>
                <a:spcPts val="330"/>
              </a:spcBef>
              <a:buFont typeface="Symbol"/>
              <a:buChar char=""/>
              <a:tabLst>
                <a:tab pos="469265" algn="l"/>
              </a:tabLst>
            </a:pPr>
            <a:r>
              <a:rPr sz="2400" spc="-25" dirty="0">
                <a:latin typeface="Calibri"/>
                <a:cs typeface="Calibri"/>
              </a:rPr>
              <a:t>Team</a:t>
            </a:r>
            <a:r>
              <a:rPr sz="2400" spc="-35" dirty="0">
                <a:latin typeface="Calibri"/>
                <a:cs typeface="Calibri"/>
              </a:rPr>
              <a:t> </a:t>
            </a:r>
            <a:r>
              <a:rPr sz="2400" dirty="0">
                <a:latin typeface="Calibri"/>
                <a:cs typeface="Calibri"/>
              </a:rPr>
              <a:t>member</a:t>
            </a:r>
            <a:r>
              <a:rPr sz="2400" spc="-40" dirty="0">
                <a:latin typeface="Calibri"/>
                <a:cs typeface="Calibri"/>
              </a:rPr>
              <a:t> </a:t>
            </a:r>
            <a:r>
              <a:rPr lang="en-US" sz="2400" spc="-50" dirty="0" smtClean="0">
                <a:latin typeface="Calibri"/>
                <a:cs typeface="Calibri"/>
              </a:rPr>
              <a:t>:THARANIKAA R</a:t>
            </a:r>
            <a:endParaRPr sz="2400" dirty="0">
              <a:latin typeface="Calibri"/>
              <a:cs typeface="Calibri"/>
            </a:endParaRPr>
          </a:p>
          <a:p>
            <a:pPr marL="168910" indent="-160655">
              <a:lnSpc>
                <a:spcPct val="100000"/>
              </a:lnSpc>
              <a:spcBef>
                <a:spcPts val="1040"/>
              </a:spcBef>
              <a:buSzPct val="93750"/>
              <a:buAutoNum type="arabicPeriod" startAt="2"/>
              <a:tabLst>
                <a:tab pos="168910" algn="l"/>
              </a:tabLst>
            </a:pPr>
            <a:r>
              <a:rPr lang="en-US" sz="2400" b="1" dirty="0">
                <a:latin typeface="Calibri"/>
                <a:cs typeface="Calibri"/>
              </a:rPr>
              <a:t>P</a:t>
            </a:r>
            <a:r>
              <a:rPr sz="2400" b="1" dirty="0" smtClean="0">
                <a:latin typeface="Calibri"/>
                <a:cs typeface="Calibri"/>
              </a:rPr>
              <a:t>roject</a:t>
            </a:r>
            <a:r>
              <a:rPr sz="2400" b="1" spc="-90" dirty="0" smtClean="0">
                <a:latin typeface="Calibri"/>
                <a:cs typeface="Calibri"/>
              </a:rPr>
              <a:t> </a:t>
            </a:r>
            <a:r>
              <a:rPr sz="2400" b="1" spc="-10" dirty="0">
                <a:latin typeface="Calibri"/>
                <a:cs typeface="Calibri"/>
              </a:rPr>
              <a:t>overview</a:t>
            </a:r>
            <a:endParaRPr sz="2400" dirty="0">
              <a:latin typeface="Calibri"/>
              <a:cs typeface="Calibri"/>
            </a:endParaRPr>
          </a:p>
          <a:p>
            <a:pPr marL="469265" lvl="1" indent="-227965">
              <a:lnSpc>
                <a:spcPct val="100000"/>
              </a:lnSpc>
              <a:spcBef>
                <a:spcPts val="1220"/>
              </a:spcBef>
              <a:buFont typeface="Symbol"/>
              <a:buChar char=""/>
              <a:tabLst>
                <a:tab pos="469265" algn="l"/>
              </a:tabLst>
            </a:pPr>
            <a:r>
              <a:rPr sz="2400" b="1" dirty="0">
                <a:latin typeface="Calibri"/>
                <a:cs typeface="Calibri"/>
              </a:rPr>
              <a:t>Purpose</a:t>
            </a:r>
            <a:r>
              <a:rPr sz="2400" b="1" spc="-25" dirty="0">
                <a:latin typeface="Calibri"/>
                <a:cs typeface="Calibri"/>
              </a:rPr>
              <a:t> </a:t>
            </a:r>
            <a:r>
              <a:rPr sz="2400" spc="-50" dirty="0" smtClean="0">
                <a:latin typeface="Calibri"/>
                <a:cs typeface="Calibri"/>
              </a:rPr>
              <a:t>:</a:t>
            </a:r>
            <a:r>
              <a:rPr lang="en-US" sz="2400" spc="-50" dirty="0" smtClean="0">
                <a:latin typeface="Calibri"/>
                <a:cs typeface="Calibri"/>
              </a:rPr>
              <a:t>Empower healthcare providers and patients to thrive in a more data-driven and personalized health environment. Utilize AI and real-time data to optimize diagnostics, treatment planning, and patient engagement, while supporting clinicians with actionable insights and summarizations.</a:t>
            </a:r>
            <a:endParaRPr sz="2400" dirty="0">
              <a:latin typeface="Calibri"/>
              <a:cs typeface="Calibri"/>
            </a:endParaRPr>
          </a:p>
          <a:p>
            <a:pPr marL="469265" lvl="1" indent="-227965">
              <a:lnSpc>
                <a:spcPct val="100000"/>
              </a:lnSpc>
              <a:spcBef>
                <a:spcPts val="370"/>
              </a:spcBef>
              <a:buFont typeface="Symbol"/>
              <a:buChar char=""/>
              <a:tabLst>
                <a:tab pos="469265" algn="l"/>
              </a:tabLst>
            </a:pPr>
            <a:r>
              <a:rPr sz="2400" b="1" spc="-10" dirty="0" smtClean="0">
                <a:latin typeface="Calibri"/>
                <a:cs typeface="Calibri"/>
              </a:rPr>
              <a:t>Features:</a:t>
            </a:r>
            <a:endParaRPr lang="en-US" sz="2400" b="1" spc="-10" dirty="0" smtClean="0">
              <a:latin typeface="Calibri"/>
              <a:cs typeface="Calibri"/>
            </a:endParaRPr>
          </a:p>
          <a:p>
            <a:pPr marL="241300" lvl="1">
              <a:lnSpc>
                <a:spcPct val="100000"/>
              </a:lnSpc>
              <a:spcBef>
                <a:spcPts val="370"/>
              </a:spcBef>
              <a:tabLst>
                <a:tab pos="469265" algn="l"/>
              </a:tabLst>
            </a:pPr>
            <a:r>
              <a:rPr lang="en-US" sz="2400" spc="-10" dirty="0" smtClean="0">
                <a:latin typeface="Calibri"/>
                <a:cs typeface="Calibri"/>
              </a:rPr>
              <a:t>- </a:t>
            </a:r>
            <a:r>
              <a:rPr lang="en-US" sz="2400" b="1" spc="-10" dirty="0" smtClean="0">
                <a:latin typeface="Calibri"/>
                <a:cs typeface="Calibri"/>
              </a:rPr>
              <a:t>Conversational Interface</a:t>
            </a:r>
            <a:r>
              <a:rPr lang="en-US" sz="2400" spc="-10" dirty="0" smtClean="0">
                <a:latin typeface="Calibri"/>
                <a:cs typeface="Calibri"/>
              </a:rPr>
              <a:t>: Natural language health queries and advice  - Diagnostic Summarization: Converts clinical reports into easy-to-understand summaries</a:t>
            </a:r>
            <a:endParaRPr lang="en-US" sz="2400" spc="-10" dirty="0">
              <a:latin typeface="Calibri"/>
              <a:cs typeface="Calibri"/>
            </a:endParaRPr>
          </a:p>
          <a:p>
            <a:pPr marL="469265" lvl="1" indent="-227965">
              <a:lnSpc>
                <a:spcPct val="100000"/>
              </a:lnSpc>
              <a:spcBef>
                <a:spcPts val="370"/>
              </a:spcBef>
              <a:buFont typeface="Symbol"/>
              <a:buChar char=""/>
              <a:tabLst>
                <a:tab pos="469265" algn="l"/>
              </a:tabLst>
            </a:pPr>
            <a:endParaRPr lang="en-US" sz="2400" spc="-10" dirty="0" smtClean="0">
              <a:latin typeface="Calibri"/>
              <a:cs typeface="Calibri"/>
            </a:endParaRPr>
          </a:p>
          <a:p>
            <a:pPr marL="469265" lvl="1" indent="-227965">
              <a:lnSpc>
                <a:spcPct val="100000"/>
              </a:lnSpc>
              <a:spcBef>
                <a:spcPts val="370"/>
              </a:spcBef>
              <a:buFont typeface="Symbol"/>
              <a:buChar char=""/>
              <a:tabLst>
                <a:tab pos="469265" algn="l"/>
              </a:tabLst>
            </a:pPr>
            <a:endParaRPr lang="en-US" sz="2400" spc="-10" dirty="0">
              <a:latin typeface="Calibri"/>
              <a:cs typeface="Calibri"/>
            </a:endParaRPr>
          </a:p>
          <a:p>
            <a:pPr marL="469265" lvl="1" indent="-227965">
              <a:lnSpc>
                <a:spcPct val="100000"/>
              </a:lnSpc>
              <a:spcBef>
                <a:spcPts val="370"/>
              </a:spcBef>
              <a:buFont typeface="Symbol"/>
              <a:buChar char=""/>
              <a:tabLst>
                <a:tab pos="469265" algn="l"/>
              </a:tabLst>
            </a:pPr>
            <a:endParaRPr lang="en-US" sz="2400" spc="-10" dirty="0" smtClean="0">
              <a:latin typeface="Calibri"/>
              <a:cs typeface="Calibri"/>
            </a:endParaRPr>
          </a:p>
          <a:p>
            <a:pPr marL="469265" lvl="1" indent="-227965">
              <a:lnSpc>
                <a:spcPct val="100000"/>
              </a:lnSpc>
              <a:spcBef>
                <a:spcPts val="370"/>
              </a:spcBef>
              <a:buFont typeface="Symbol"/>
              <a:buChar char=""/>
              <a:tabLst>
                <a:tab pos="469265" algn="l"/>
              </a:tabLst>
            </a:pPr>
            <a:endParaRPr lang="en-US" sz="2400" spc="-10" dirty="0">
              <a:latin typeface="Calibri"/>
              <a:cs typeface="Calibri"/>
            </a:endParaRPr>
          </a:p>
          <a:p>
            <a:pPr marL="241300" lvl="1">
              <a:lnSpc>
                <a:spcPct val="100000"/>
              </a:lnSpc>
              <a:spcBef>
                <a:spcPts val="370"/>
              </a:spcBef>
              <a:tabLst>
                <a:tab pos="469265" algn="l"/>
              </a:tabLst>
            </a:pPr>
            <a:endParaRPr lang="en-US" sz="2400" spc="-10" dirty="0" smtClean="0">
              <a:latin typeface="Calibri"/>
              <a:cs typeface="Calibri"/>
            </a:endParaRPr>
          </a:p>
        </p:txBody>
      </p:sp>
      <p:sp>
        <p:nvSpPr>
          <p:cNvPr id="5" name="Rectangle 4"/>
          <p:cNvSpPr/>
          <p:nvPr/>
        </p:nvSpPr>
        <p:spPr>
          <a:xfrm>
            <a:off x="1111250" y="165100"/>
            <a:ext cx="5124958" cy="3046988"/>
          </a:xfrm>
          <a:prstGeom prst="rect">
            <a:avLst/>
          </a:prstGeom>
        </p:spPr>
        <p:txBody>
          <a:bodyPr wrap="square">
            <a:spAutoFit/>
          </a:bodyPr>
          <a:lstStyle/>
          <a:p>
            <a:pPr algn="ctr"/>
            <a:r>
              <a:rPr lang="en-IN" sz="3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Health Al: Intelligent</a:t>
            </a:r>
            <a:r>
              <a:rPr lang="en-IN"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IN" sz="3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Healthcare</a:t>
            </a:r>
            <a:r>
              <a:rPr lang="en-IN" sz="24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 </a:t>
            </a:r>
            <a:r>
              <a:rPr lang="en-IN" sz="3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AI                             Assistant</a:t>
            </a:r>
          </a:p>
          <a:p>
            <a:pPr algn="ctr"/>
            <a:r>
              <a:rPr lang="en-US" sz="3200" b="1" dirty="0" smtClean="0">
                <a:solidFill>
                  <a:schemeClr val="accent1"/>
                </a:solidFill>
                <a:latin typeface="Calibri" panose="020F0502020204030204" pitchFamily="34" charset="0"/>
                <a:ea typeface="Calibri" panose="020F0502020204030204" pitchFamily="34" charset="0"/>
                <a:cs typeface="Calibri" panose="020F0502020204030204" pitchFamily="34" charset="0"/>
              </a:rPr>
              <a:t>Project Documentation </a:t>
            </a:r>
          </a:p>
          <a:p>
            <a:pPr algn="ctr"/>
            <a:endParaRPr lang="en-US" sz="3200" b="1" dirty="0">
              <a:latin typeface="Calibri" panose="020F0502020204030204" pitchFamily="34" charset="0"/>
              <a:ea typeface="Calibri" panose="020F0502020204030204" pitchFamily="34" charset="0"/>
              <a:cs typeface="Calibri" panose="020F0502020204030204" pitchFamily="34" charset="0"/>
            </a:endParaRPr>
          </a:p>
          <a:p>
            <a:pPr algn="ctr"/>
            <a:r>
              <a:rPr lang="en-US" sz="3200" b="1" dirty="0" smtClean="0">
                <a:latin typeface="Calibri" panose="020F0502020204030204" pitchFamily="34" charset="0"/>
                <a:ea typeface="Calibri" panose="020F0502020204030204" pitchFamily="34" charset="0"/>
                <a:cs typeface="Calibri" panose="020F0502020204030204" pitchFamily="34" charset="0"/>
              </a:rPr>
              <a:t>  </a:t>
            </a:r>
          </a:p>
        </p:txBody>
      </p:sp>
      <p:sp>
        <p:nvSpPr>
          <p:cNvPr id="2" name="TextBox 1"/>
          <p:cNvSpPr txBox="1"/>
          <p:nvPr/>
        </p:nvSpPr>
        <p:spPr>
          <a:xfrm>
            <a:off x="786892" y="2554545"/>
            <a:ext cx="4591558" cy="461665"/>
          </a:xfrm>
          <a:prstGeom prst="rect">
            <a:avLst/>
          </a:prstGeom>
          <a:noFill/>
        </p:spPr>
        <p:txBody>
          <a:bodyPr wrap="square" rtlCol="0">
            <a:spAutoFit/>
          </a:bodyPr>
          <a:lstStyle/>
          <a:p>
            <a:r>
              <a:rPr lang="en-US" sz="2400" b="1" dirty="0" smtClean="0"/>
              <a:t>1. Introduction</a:t>
            </a:r>
            <a:endParaRPr lang="en-IN" sz="2400" b="1"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273050" y="469900"/>
            <a:ext cx="6781800" cy="2677656"/>
          </a:xfrm>
          <a:prstGeom prst="rect">
            <a:avLst/>
          </a:prstGeom>
        </p:spPr>
        <p:txBody>
          <a:bodyPr wrap="square">
            <a:spAutoFit/>
          </a:bodyPr>
          <a:lstStyle/>
          <a:p>
            <a:r>
              <a:rPr lang="en-IN" sz="2400" dirty="0" smtClean="0">
                <a:latin typeface="+mn-lt"/>
              </a:rPr>
              <a:t>- </a:t>
            </a:r>
            <a:r>
              <a:rPr lang="en-IN" sz="2400" b="1" dirty="0" smtClean="0">
                <a:latin typeface="+mn-lt"/>
              </a:rPr>
              <a:t>Dashboard Visualizations</a:t>
            </a:r>
            <a:r>
              <a:rPr lang="en-IN" sz="2400" dirty="0" smtClean="0">
                <a:latin typeface="+mn-lt"/>
              </a:rPr>
              <a:t>: Tracks patient metrics and KPIs in real time  - Feedback Loop: Collects user and clinician feedback for system refinement  - </a:t>
            </a:r>
            <a:r>
              <a:rPr lang="en-IN" sz="2400" b="1" dirty="0" smtClean="0">
                <a:latin typeface="+mn-lt"/>
              </a:rPr>
              <a:t>Predictive Analytics</a:t>
            </a:r>
            <a:r>
              <a:rPr lang="en-IN" sz="2400" dirty="0" smtClean="0">
                <a:latin typeface="+mn-lt"/>
              </a:rPr>
              <a:t>: Forecasts patient outcomes, resource needs, and identifies anomalies in health data  - Multimodal Inputs: Supports data, PDFs (health records), and CSV uploads (lab reports)</a:t>
            </a:r>
            <a:endParaRPr lang="en-IN" sz="2400" dirty="0">
              <a:latin typeface="+mn-lt"/>
            </a:endParaRPr>
          </a:p>
        </p:txBody>
      </p:sp>
      <p:sp>
        <p:nvSpPr>
          <p:cNvPr id="4" name="Rectangle 3"/>
          <p:cNvSpPr/>
          <p:nvPr/>
        </p:nvSpPr>
        <p:spPr>
          <a:xfrm>
            <a:off x="273050" y="3129776"/>
            <a:ext cx="6781800" cy="6740307"/>
          </a:xfrm>
          <a:prstGeom prst="rect">
            <a:avLst/>
          </a:prstGeom>
        </p:spPr>
        <p:txBody>
          <a:bodyPr wrap="square">
            <a:spAutoFit/>
          </a:bodyPr>
          <a:lstStyle/>
          <a:p>
            <a:r>
              <a:rPr lang="en-US" sz="2400" b="1" dirty="0" smtClean="0">
                <a:latin typeface="+mn-lt"/>
              </a:rPr>
              <a:t>3. Architecture</a:t>
            </a:r>
          </a:p>
          <a:p>
            <a:r>
              <a:rPr lang="en-US" sz="2400" dirty="0">
                <a:latin typeface="+mn-lt"/>
              </a:rPr>
              <a:t>-</a:t>
            </a:r>
            <a:r>
              <a:rPr lang="en-US" sz="2400" b="1" dirty="0" smtClean="0">
                <a:latin typeface="+mn-lt"/>
              </a:rPr>
              <a:t>Frontend (Stream lit or </a:t>
            </a:r>
            <a:r>
              <a:rPr lang="en-US" sz="2400" b="1" dirty="0" err="1" smtClean="0">
                <a:latin typeface="+mn-lt"/>
              </a:rPr>
              <a:t>Gradio</a:t>
            </a:r>
            <a:r>
              <a:rPr lang="en-US" sz="2400" b="1" dirty="0" smtClean="0">
                <a:latin typeface="+mn-lt"/>
              </a:rPr>
              <a:t>)-</a:t>
            </a:r>
          </a:p>
          <a:p>
            <a:r>
              <a:rPr lang="en-US" sz="2400" dirty="0" smtClean="0">
                <a:latin typeface="+mn-lt"/>
              </a:rPr>
              <a:t> Interactive web UI for dashboards, chat, file uploads (health data), feedback forms, and report viewing- Modular pages for scalability and ease of navigation</a:t>
            </a:r>
          </a:p>
          <a:p>
            <a:endParaRPr lang="en-US" sz="2400" dirty="0">
              <a:latin typeface="+mn-lt"/>
            </a:endParaRPr>
          </a:p>
          <a:p>
            <a:r>
              <a:rPr lang="en-US" sz="2400" b="1" dirty="0" smtClean="0">
                <a:latin typeface="+mn-lt"/>
              </a:rPr>
              <a:t>-Backend (Fast API)- </a:t>
            </a:r>
          </a:p>
          <a:p>
            <a:r>
              <a:rPr lang="en-US" sz="2400" dirty="0" smtClean="0">
                <a:latin typeface="+mn-lt"/>
              </a:rPr>
              <a:t>API endpoints for health data processing, chat interactions, report generation, vector embedding for clinical document search- Asynchronous handling for real-time responsiveness</a:t>
            </a:r>
          </a:p>
          <a:p>
            <a:endParaRPr lang="en-US" sz="2400" dirty="0" smtClean="0">
              <a:latin typeface="+mn-lt"/>
            </a:endParaRPr>
          </a:p>
          <a:p>
            <a:r>
              <a:rPr lang="en-US" sz="2400" b="1" dirty="0" smtClean="0">
                <a:latin typeface="+mn-lt"/>
              </a:rPr>
              <a:t>-LLM Integration (IBM </a:t>
            </a:r>
            <a:r>
              <a:rPr lang="en-US" sz="2400" b="1" dirty="0" err="1" smtClean="0">
                <a:latin typeface="+mn-lt"/>
              </a:rPr>
              <a:t>Watsonx</a:t>
            </a:r>
            <a:r>
              <a:rPr lang="en-US" sz="2400" b="1" dirty="0" smtClean="0">
                <a:latin typeface="+mn-lt"/>
              </a:rPr>
              <a:t> Granite)- </a:t>
            </a:r>
          </a:p>
          <a:p>
            <a:r>
              <a:rPr lang="en-US" sz="2400" dirty="0" smtClean="0">
                <a:latin typeface="+mn-lt"/>
              </a:rPr>
              <a:t>Generates health advice, summaries, and recommendations using prompts</a:t>
            </a:r>
          </a:p>
          <a:p>
            <a:r>
              <a:rPr lang="en-US" sz="2400" dirty="0" smtClean="0">
                <a:latin typeface="+mn-lt"/>
              </a:rPr>
              <a:t>Vector Search (Pinecone)- Embeds health documents (e.g., clinical notes) for semantic search and contextual retrieval</a:t>
            </a:r>
            <a:endParaRPr lang="en-IN" sz="2400" dirty="0">
              <a:latin typeface="+mn-l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349250" y="1079500"/>
            <a:ext cx="6858000" cy="7959615"/>
          </a:xfrm>
          <a:prstGeom prst="rect">
            <a:avLst/>
          </a:prstGeom>
        </p:spPr>
        <p:txBody>
          <a:bodyPr vert="horz" wrap="square" lIns="0" tIns="12065" rIns="0" bIns="0" rtlCol="0">
            <a:spAutoFit/>
          </a:bodyPr>
          <a:lstStyle/>
          <a:p>
            <a:pPr marL="12700" marR="145415">
              <a:lnSpc>
                <a:spcPct val="118100"/>
              </a:lnSpc>
              <a:spcBef>
                <a:spcPts val="95"/>
              </a:spcBef>
            </a:pPr>
            <a:r>
              <a:rPr lang="en-US" sz="2400" b="1" dirty="0" smtClean="0">
                <a:latin typeface="Calibri"/>
                <a:cs typeface="Calibri"/>
              </a:rPr>
              <a:t>Vector Search (Pinecone)- </a:t>
            </a:r>
          </a:p>
          <a:p>
            <a:pPr marL="12700" marR="145415">
              <a:lnSpc>
                <a:spcPct val="118100"/>
              </a:lnSpc>
              <a:spcBef>
                <a:spcPts val="95"/>
              </a:spcBef>
            </a:pPr>
            <a:r>
              <a:rPr lang="en-US" sz="2400" dirty="0" smtClean="0">
                <a:latin typeface="Calibri"/>
                <a:cs typeface="Calibri"/>
              </a:rPr>
              <a:t>Embeds health documents (e.g., clinical notes) for semantic search and contextual retrieval</a:t>
            </a:r>
          </a:p>
          <a:p>
            <a:pPr marL="12700" marR="145415">
              <a:lnSpc>
                <a:spcPct val="118100"/>
              </a:lnSpc>
              <a:spcBef>
                <a:spcPts val="95"/>
              </a:spcBef>
            </a:pPr>
            <a:r>
              <a:rPr lang="en-US" sz="2400" b="1" dirty="0" smtClean="0">
                <a:latin typeface="Calibri"/>
                <a:cs typeface="Calibri"/>
              </a:rPr>
              <a:t>ML Modules (Forecasting and Anomaly Detection)- </a:t>
            </a:r>
            <a:r>
              <a:rPr lang="en-US" sz="2400" dirty="0" smtClean="0">
                <a:latin typeface="Calibri"/>
                <a:cs typeface="Calibri"/>
              </a:rPr>
              <a:t>Models predict patient outcomes and flag unusual readings (e.g., vital sign spikes, lab result anomalies)</a:t>
            </a:r>
          </a:p>
          <a:p>
            <a:pPr marL="12700" marR="145415">
              <a:lnSpc>
                <a:spcPct val="118100"/>
              </a:lnSpc>
              <a:spcBef>
                <a:spcPts val="95"/>
              </a:spcBef>
            </a:pPr>
            <a:r>
              <a:rPr lang="en-US" sz="2400" b="1" dirty="0" smtClean="0">
                <a:latin typeface="Calibri"/>
                <a:cs typeface="Calibri"/>
              </a:rPr>
              <a:t>4. Setup Instructions- </a:t>
            </a:r>
          </a:p>
          <a:p>
            <a:pPr marL="12700" marR="145415">
              <a:lnSpc>
                <a:spcPct val="118100"/>
              </a:lnSpc>
              <a:spcBef>
                <a:spcPts val="95"/>
              </a:spcBef>
            </a:pPr>
            <a:r>
              <a:rPr lang="en-US" sz="2400" dirty="0" smtClean="0">
                <a:latin typeface="Calibri"/>
                <a:cs typeface="Calibri"/>
              </a:rPr>
              <a:t>Same as original, but with emphasis on secure handling of personal health information and compliance with healthcare regulations</a:t>
            </a:r>
          </a:p>
          <a:p>
            <a:pPr marL="12700" marR="145415">
              <a:lnSpc>
                <a:spcPct val="118100"/>
              </a:lnSpc>
              <a:spcBef>
                <a:spcPts val="95"/>
              </a:spcBef>
            </a:pPr>
            <a:r>
              <a:rPr lang="en-US" sz="2400" b="1" dirty="0" smtClean="0">
                <a:latin typeface="Calibri"/>
                <a:cs typeface="Calibri"/>
              </a:rPr>
              <a:t>5. Folder Structure-</a:t>
            </a:r>
          </a:p>
          <a:p>
            <a:pPr marL="12700" marR="145415">
              <a:lnSpc>
                <a:spcPct val="118100"/>
              </a:lnSpc>
              <a:spcBef>
                <a:spcPts val="95"/>
              </a:spcBef>
            </a:pPr>
            <a:r>
              <a:rPr lang="en-US" sz="2400" b="1" dirty="0" smtClean="0">
                <a:latin typeface="Calibri"/>
                <a:cs typeface="Calibri"/>
              </a:rPr>
              <a:t> </a:t>
            </a:r>
            <a:r>
              <a:rPr lang="en-US" sz="2400" dirty="0" smtClean="0">
                <a:latin typeface="Calibri"/>
                <a:cs typeface="Calibri"/>
              </a:rPr>
              <a:t>Adapt app/, app/ </a:t>
            </a:r>
            <a:r>
              <a:rPr lang="en-US" sz="2400" dirty="0" err="1" smtClean="0">
                <a:latin typeface="Calibri"/>
                <a:cs typeface="Calibri"/>
              </a:rPr>
              <a:t>api</a:t>
            </a:r>
            <a:r>
              <a:rPr lang="en-US" sz="2400" dirty="0" smtClean="0">
                <a:latin typeface="Calibri"/>
                <a:cs typeface="Calibri"/>
              </a:rPr>
              <a:t>/, </a:t>
            </a:r>
            <a:r>
              <a:rPr lang="en-US" sz="2400" dirty="0" err="1" smtClean="0">
                <a:latin typeface="Calibri"/>
                <a:cs typeface="Calibri"/>
              </a:rPr>
              <a:t>ui</a:t>
            </a:r>
            <a:r>
              <a:rPr lang="en-US" sz="2400" dirty="0" smtClean="0">
                <a:latin typeface="Calibri"/>
                <a:cs typeface="Calibri"/>
              </a:rPr>
              <a:t>/, main dashboard script, LLM handler, </a:t>
            </a:r>
            <a:r>
              <a:rPr lang="en-US" sz="2400" dirty="0" err="1" smtClean="0">
                <a:latin typeface="Calibri"/>
                <a:cs typeface="Calibri"/>
              </a:rPr>
              <a:t>embedder</a:t>
            </a:r>
            <a:r>
              <a:rPr lang="en-US" sz="2400" dirty="0" smtClean="0">
                <a:latin typeface="Calibri"/>
                <a:cs typeface="Calibri"/>
              </a:rPr>
              <a:t>, forecaster, anomaly checker, and report generator for health contexts</a:t>
            </a:r>
          </a:p>
          <a:p>
            <a:pPr marL="12700" marR="145415">
              <a:lnSpc>
                <a:spcPct val="118100"/>
              </a:lnSpc>
              <a:spcBef>
                <a:spcPts val="95"/>
              </a:spcBef>
            </a:pPr>
            <a:r>
              <a:rPr lang="en-US" sz="2400" b="1" dirty="0" smtClean="0">
                <a:latin typeface="Calibri"/>
                <a:cs typeface="Calibri"/>
              </a:rPr>
              <a:t>6</a:t>
            </a:r>
            <a:r>
              <a:rPr lang="en-US" sz="2400" dirty="0" smtClean="0">
                <a:latin typeface="Calibri"/>
                <a:cs typeface="Calibri"/>
              </a:rPr>
              <a:t>. </a:t>
            </a:r>
            <a:r>
              <a:rPr lang="en-US" sz="2400" b="1" dirty="0" smtClean="0">
                <a:latin typeface="Calibri"/>
                <a:cs typeface="Calibri"/>
              </a:rPr>
              <a:t>Running the Application-</a:t>
            </a:r>
          </a:p>
          <a:p>
            <a:pPr marL="12700" marR="145415">
              <a:lnSpc>
                <a:spcPct val="118100"/>
              </a:lnSpc>
              <a:spcBef>
                <a:spcPts val="95"/>
              </a:spcBef>
            </a:pPr>
            <a:r>
              <a:rPr lang="en-US" sz="2400" b="1" dirty="0" smtClean="0">
                <a:latin typeface="Calibri"/>
                <a:cs typeface="Calibri"/>
              </a:rPr>
              <a:t> </a:t>
            </a:r>
            <a:r>
              <a:rPr lang="en-US" sz="2400" dirty="0" smtClean="0">
                <a:latin typeface="Calibri"/>
                <a:cs typeface="Calibri"/>
              </a:rPr>
              <a:t>Launch backend and frontend, upload health documents, interact via chat, and view health reports and predictions</a:t>
            </a:r>
            <a:endParaRPr lang="en-US" sz="2400" dirty="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902004" y="855319"/>
            <a:ext cx="5692775" cy="8699818"/>
          </a:xfrm>
          <a:prstGeom prst="rect">
            <a:avLst/>
          </a:prstGeom>
        </p:spPr>
        <p:txBody>
          <a:bodyPr vert="horz" wrap="square" lIns="0" tIns="50800" rIns="0" bIns="0" rtlCol="0">
            <a:spAutoFit/>
          </a:bodyPr>
          <a:lstStyle/>
          <a:p>
            <a:pPr marL="241300">
              <a:lnSpc>
                <a:spcPct val="100000"/>
              </a:lnSpc>
              <a:spcBef>
                <a:spcPts val="400"/>
              </a:spcBef>
              <a:tabLst>
                <a:tab pos="469265" algn="l"/>
              </a:tabLst>
            </a:pPr>
            <a:r>
              <a:rPr lang="en-US" sz="2400" b="1" dirty="0" smtClean="0">
                <a:latin typeface="Calibri"/>
                <a:cs typeface="Calibri"/>
              </a:rPr>
              <a:t>7. API Documentation- </a:t>
            </a:r>
            <a:r>
              <a:rPr lang="en-US" sz="2400" dirty="0" smtClean="0">
                <a:latin typeface="Calibri"/>
                <a:cs typeface="Calibri"/>
              </a:rPr>
              <a:t>POST /chat/ask: Health-related questions and advice- POST /upload-doc: Embed clinical documents- GET /search-docs: Return similar patient cases, studies, or guidelines- GET /get-health-tips: Personalized health advice- POST /submit-feedback: Collects user feedback.</a:t>
            </a:r>
          </a:p>
          <a:p>
            <a:pPr marL="241300">
              <a:lnSpc>
                <a:spcPct val="100000"/>
              </a:lnSpc>
              <a:spcBef>
                <a:spcPts val="400"/>
              </a:spcBef>
              <a:tabLst>
                <a:tab pos="469265" algn="l"/>
              </a:tabLst>
            </a:pPr>
            <a:r>
              <a:rPr lang="en-US" sz="2400" b="1" dirty="0" smtClean="0">
                <a:latin typeface="Calibri"/>
                <a:cs typeface="Calibri"/>
              </a:rPr>
              <a:t> 8. Authentication- </a:t>
            </a:r>
            <a:r>
              <a:rPr lang="en-US" sz="2400" dirty="0" smtClean="0">
                <a:latin typeface="Calibri"/>
                <a:cs typeface="Calibri"/>
              </a:rPr>
              <a:t>Support for JWT, OAuth2 (with healthcare provider credentials), and role-based access (doctor, patient, researcher).</a:t>
            </a:r>
          </a:p>
          <a:p>
            <a:pPr marL="241300">
              <a:lnSpc>
                <a:spcPct val="100000"/>
              </a:lnSpc>
              <a:spcBef>
                <a:spcPts val="400"/>
              </a:spcBef>
              <a:tabLst>
                <a:tab pos="469265" algn="l"/>
              </a:tabLst>
            </a:pPr>
            <a:r>
              <a:rPr lang="en-US" sz="2400" b="1" dirty="0" smtClean="0">
                <a:latin typeface="Calibri"/>
                <a:cs typeface="Calibri"/>
              </a:rPr>
              <a:t>9.User Interface-  </a:t>
            </a:r>
            <a:r>
              <a:rPr lang="en-US" sz="2400" dirty="0" smtClean="0">
                <a:latin typeface="Calibri"/>
                <a:cs typeface="Calibri"/>
              </a:rPr>
              <a:t>A user interface(UI) for a Health AI project should be designed for simplicity, accessibility, security and clarity, making complex health data actionable for both clinicians and patients. Minimalist, with special attention to accessibility for all patients- Sidebar with navigation; KPI cards showing patient’s current metrics; tabs for chat, tips, and forecasts- Downloadable health reports.  </a:t>
            </a:r>
          </a:p>
          <a:p>
            <a:pPr marL="241300">
              <a:lnSpc>
                <a:spcPct val="100000"/>
              </a:lnSpc>
              <a:spcBef>
                <a:spcPts val="400"/>
              </a:spcBef>
              <a:tabLst>
                <a:tab pos="469265" algn="l"/>
              </a:tabLst>
            </a:pPr>
            <a:r>
              <a:rPr lang="en-US" sz="2400" dirty="0" smtClean="0">
                <a:latin typeface="Calibri"/>
                <a:cs typeface="Calibri"/>
              </a:rPr>
              <a:t> </a:t>
            </a:r>
            <a:endParaRPr sz="2400" dirty="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425450" y="165100"/>
            <a:ext cx="6858000" cy="10064294"/>
          </a:xfrm>
          <a:prstGeom prst="rect">
            <a:avLst/>
          </a:prstGeom>
        </p:spPr>
        <p:txBody>
          <a:bodyPr wrap="square">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10. Testing </a:t>
            </a:r>
            <a:r>
              <a:rPr lang="en-US" sz="2400" b="1" dirty="0">
                <a:latin typeface="Calibri" panose="020F0502020204030204" pitchFamily="34" charset="0"/>
                <a:ea typeface="Calibri" panose="020F0502020204030204" pitchFamily="34" charset="0"/>
                <a:cs typeface="Calibri" panose="020F0502020204030204" pitchFamily="34" charset="0"/>
              </a:rPr>
              <a:t>-</a:t>
            </a:r>
            <a:r>
              <a:rPr lang="en-US" sz="2400" dirty="0" smtClean="0">
                <a:latin typeface="Calibri" panose="020F0502020204030204" pitchFamily="34" charset="0"/>
                <a:ea typeface="Calibri" panose="020F0502020204030204" pitchFamily="34" charset="0"/>
                <a:cs typeface="Calibri" panose="020F0502020204030204" pitchFamily="34" charset="0"/>
              </a:rPr>
              <a:t> Health AI project involves validating the system to ensure it is accurate, reliable, and safe for real-world use. This process includes statistical validation of the AI’s predictions, evaluation of clinical utility, and monitoring for unintended risks and ethical concerns.</a:t>
            </a:r>
          </a:p>
          <a:p>
            <a:r>
              <a:rPr lang="en-US" sz="2400" b="1" dirty="0" smtClean="0">
                <a:latin typeface="Calibri" panose="020F0502020204030204" pitchFamily="34" charset="0"/>
                <a:ea typeface="Calibri" panose="020F0502020204030204" pitchFamily="34" charset="0"/>
                <a:cs typeface="Calibri" panose="020F0502020204030204" pitchFamily="34" charset="0"/>
              </a:rPr>
              <a:t>Purpose of Testing-</a:t>
            </a:r>
            <a:r>
              <a:rPr lang="en-US" sz="2400" dirty="0" smtClean="0">
                <a:latin typeface="Calibri" panose="020F0502020204030204" pitchFamily="34" charset="0"/>
                <a:ea typeface="Calibri" panose="020F0502020204030204" pitchFamily="34" charset="0"/>
                <a:cs typeface="Calibri" panose="020F0502020204030204" pitchFamily="34" charset="0"/>
              </a:rPr>
              <a:t>The main goal is to confirm whether the AI model performs well in terms of accuracy, robustness, and consistency across diverse datasets and scenarios. Clinical testing should demonstrate that the technology improves patient outcomes and integrates smoothly into healthcare workflows.</a:t>
            </a:r>
          </a:p>
          <a:p>
            <a:r>
              <a:rPr lang="en-US" sz="2400" b="1" dirty="0" smtClean="0">
                <a:latin typeface="Calibri" panose="020F0502020204030204" pitchFamily="34" charset="0"/>
                <a:ea typeface="Calibri" panose="020F0502020204030204" pitchFamily="34" charset="0"/>
                <a:cs typeface="Calibri" panose="020F0502020204030204" pitchFamily="34" charset="0"/>
              </a:rPr>
              <a:t>Key Testing Steps- </a:t>
            </a:r>
            <a:r>
              <a:rPr lang="en-US" sz="2400" dirty="0" smtClean="0">
                <a:latin typeface="Calibri" panose="020F0502020204030204" pitchFamily="34" charset="0"/>
                <a:ea typeface="Calibri" panose="020F0502020204030204" pitchFamily="34" charset="0"/>
                <a:cs typeface="Calibri" panose="020F0502020204030204" pitchFamily="34" charset="0"/>
              </a:rPr>
              <a:t>Validate AI predictions using various data sets to assess statistical performance, reliability, and real-world generalizability. Evaluate clinical effectiveness by running experiments in real-time environments and comparing results with standard practices. Ensure economic utility so that the investment in AI delivers measurable benefits relative to costs. Ongoing Monitoring Once deployed, the AI system must be continuously monitored to detect risks, adverse events, and maintain high performance. Feedback loops and stakeholder engagement are critical in identifying issues and facilitating improvements through iterative experimentation</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30249" y="850900"/>
            <a:ext cx="2274982" cy="461665"/>
          </a:xfrm>
          <a:prstGeom prst="rect">
            <a:avLst/>
          </a:prstGeom>
          <a:noFill/>
        </p:spPr>
        <p:txBody>
          <a:bodyPr wrap="none" rtlCol="0">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11. Screenshots:</a:t>
            </a:r>
            <a:endParaRPr lang="en-IN" sz="2400" b="1" dirty="0"/>
          </a:p>
        </p:txBody>
      </p:sp>
      <p:pic>
        <p:nvPicPr>
          <p:cNvPr id="5" name="Picture 4"/>
          <p:cNvPicPr>
            <a:picLocks noChangeAspect="1"/>
          </p:cNvPicPr>
          <p:nvPr/>
        </p:nvPicPr>
        <p:blipFill>
          <a:blip r:embed="rId3"/>
          <a:stretch>
            <a:fillRect/>
          </a:stretch>
        </p:blipFill>
        <p:spPr>
          <a:xfrm>
            <a:off x="882650" y="1993900"/>
            <a:ext cx="5791200" cy="2940843"/>
          </a:xfrm>
          <a:prstGeom prst="rect">
            <a:avLst/>
          </a:prstGeom>
        </p:spPr>
      </p:pic>
      <p:pic>
        <p:nvPicPr>
          <p:cNvPr id="6" name="Picture 5"/>
          <p:cNvPicPr>
            <a:picLocks noChangeAspect="1"/>
          </p:cNvPicPr>
          <p:nvPr/>
        </p:nvPicPr>
        <p:blipFill>
          <a:blip r:embed="rId4"/>
          <a:stretch>
            <a:fillRect/>
          </a:stretch>
        </p:blipFill>
        <p:spPr>
          <a:xfrm>
            <a:off x="936244" y="6032500"/>
            <a:ext cx="5715000" cy="3165574"/>
          </a:xfrm>
          <a:prstGeom prst="rect">
            <a:avLst/>
          </a:prstGeom>
        </p:spPr>
      </p:pic>
    </p:spTree>
    <p:extLst>
      <p:ext uri="{BB962C8B-B14F-4D97-AF65-F5344CB8AC3E}">
        <p14:creationId xmlns:p14="http://schemas.microsoft.com/office/powerpoint/2010/main" val="42902276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2"/>
          <p:cNvSpPr/>
          <p:nvPr/>
        </p:nvSpPr>
        <p:spPr>
          <a:xfrm>
            <a:off x="882650" y="-139700"/>
            <a:ext cx="5400000" cy="10433625"/>
          </a:xfrm>
          <a:prstGeom prst="rect">
            <a:avLst/>
          </a:prstGeom>
        </p:spPr>
        <p:txBody>
          <a:bodyPr wrap="square">
            <a:spAutoFit/>
          </a:bodyPr>
          <a:lstStyle/>
          <a:p>
            <a:endParaRPr lang="en-US" sz="2400" dirty="0" smtClean="0">
              <a:latin typeface="Calibri" panose="020F0502020204030204" pitchFamily="34" charset="0"/>
              <a:ea typeface="Calibri" panose="020F0502020204030204" pitchFamily="34" charset="0"/>
              <a:cs typeface="Calibri" panose="020F0502020204030204" pitchFamily="34" charset="0"/>
            </a:endParaRPr>
          </a:p>
          <a:p>
            <a:r>
              <a:rPr lang="en-US" sz="2400" b="1" dirty="0" smtClean="0">
                <a:latin typeface="Calibri" panose="020F0502020204030204" pitchFamily="34" charset="0"/>
                <a:ea typeface="Calibri" panose="020F0502020204030204" pitchFamily="34" charset="0"/>
                <a:cs typeface="Calibri" panose="020F0502020204030204" pitchFamily="34" charset="0"/>
              </a:rPr>
              <a:t>12. Known Issues- </a:t>
            </a:r>
            <a:r>
              <a:rPr lang="en-US" sz="2400" dirty="0" smtClean="0">
                <a:latin typeface="Calibri" panose="020F0502020204030204" pitchFamily="34" charset="0"/>
                <a:ea typeface="Calibri" panose="020F0502020204030204" pitchFamily="34" charset="0"/>
                <a:cs typeface="Calibri" panose="020F0502020204030204" pitchFamily="34" charset="0"/>
              </a:rPr>
              <a:t>Data privacy and compliance (HIPAA/GDPR)- Handling malformed health inputs or corrupted files - Model bias or inaccuracies in recommendations - System latency for large health datasets- Limited support for rare clinical formats or local language documents- Need for ongoing human supervision to validate AI outputs .This structure ensures the Health AI project documentation aligns with industry best practices, provides clarity for both technical and non-technical users, and allows for robust future development and troubleshooting </a:t>
            </a:r>
          </a:p>
          <a:p>
            <a:endParaRPr lang="en-US" sz="2400" b="1" dirty="0">
              <a:latin typeface="Calibri" panose="020F0502020204030204" pitchFamily="34" charset="0"/>
              <a:ea typeface="Calibri" panose="020F0502020204030204" pitchFamily="34" charset="0"/>
              <a:cs typeface="Calibri" panose="020F0502020204030204" pitchFamily="34" charset="0"/>
            </a:endParaRPr>
          </a:p>
          <a:p>
            <a:r>
              <a:rPr lang="en-US" sz="2400" b="1" dirty="0" smtClean="0">
                <a:latin typeface="Calibri" panose="020F0502020204030204" pitchFamily="34" charset="0"/>
                <a:ea typeface="Calibri" panose="020F0502020204030204" pitchFamily="34" charset="0"/>
                <a:cs typeface="Calibri" panose="020F0502020204030204" pitchFamily="34" charset="0"/>
              </a:rPr>
              <a:t>13. Future Enhancements- </a:t>
            </a:r>
            <a:r>
              <a:rPr lang="en-US" sz="2400" dirty="0" smtClean="0">
                <a:latin typeface="Calibri" panose="020F0502020204030204" pitchFamily="34" charset="0"/>
                <a:ea typeface="Calibri" panose="020F0502020204030204" pitchFamily="34" charset="0"/>
                <a:cs typeface="Calibri" panose="020F0502020204030204" pitchFamily="34" charset="0"/>
              </a:rPr>
              <a:t>Integration with </a:t>
            </a:r>
            <a:r>
              <a:rPr lang="en-US" sz="2400" dirty="0" err="1" smtClean="0">
                <a:latin typeface="Calibri" panose="020F0502020204030204" pitchFamily="34" charset="0"/>
                <a:ea typeface="Calibri" panose="020F0502020204030204" pitchFamily="34" charset="0"/>
                <a:cs typeface="Calibri" panose="020F0502020204030204" pitchFamily="34" charset="0"/>
              </a:rPr>
              <a:t>wearables</a:t>
            </a:r>
            <a:r>
              <a:rPr lang="en-US" sz="2400" dirty="0" smtClean="0">
                <a:latin typeface="Calibri" panose="020F0502020204030204" pitchFamily="34" charset="0"/>
                <a:ea typeface="Calibri" panose="020F0502020204030204" pitchFamily="34" charset="0"/>
                <a:cs typeface="Calibri" panose="020F0502020204030204" pitchFamily="34" charset="0"/>
              </a:rPr>
              <a:t> </a:t>
            </a:r>
            <a:r>
              <a:rPr lang="en-US" sz="2400" dirty="0" smtClean="0">
                <a:latin typeface="Calibri" panose="020F0502020204030204" pitchFamily="34" charset="0"/>
                <a:ea typeface="Calibri" panose="020F0502020204030204" pitchFamily="34" charset="0"/>
                <a:cs typeface="Calibri" panose="020F0502020204030204" pitchFamily="34" charset="0"/>
              </a:rPr>
              <a:t>(real-time patient monitoring)   - Prescription summarization and alerts for drug interactions- Automated appointment and follow-up reminders- Advanced anomaly detection (rare disease flagging)- Expansion to include mental health Role-based dashboards for doctors, nurses, patients, and administrators  and remote consultation analytics </a:t>
            </a:r>
            <a:endParaRPr lang="en-US" sz="2400" dirty="0">
              <a:latin typeface="Calibri" panose="020F0502020204030204" pitchFamily="34" charset="0"/>
              <a:ea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11250" y="546100"/>
            <a:ext cx="4968000" cy="6740307"/>
          </a:xfrm>
          <a:prstGeom prst="rect">
            <a:avLst/>
          </a:prstGeom>
        </p:spPr>
        <p:txBody>
          <a:bodyPr>
            <a:spAutoFit/>
          </a:bodyPr>
          <a:lstStyle/>
          <a:p>
            <a:r>
              <a:rPr lang="en-US" sz="2400" b="1" dirty="0" smtClean="0">
                <a:latin typeface="Calibri" panose="020F0502020204030204" pitchFamily="34" charset="0"/>
                <a:ea typeface="Calibri" panose="020F0502020204030204" pitchFamily="34" charset="0"/>
                <a:cs typeface="Calibri" panose="020F0502020204030204" pitchFamily="34" charset="0"/>
              </a:rPr>
              <a:t>14. Conclusion:</a:t>
            </a:r>
          </a:p>
          <a:p>
            <a:r>
              <a:rPr lang="en-US" sz="2400" dirty="0" smtClean="0">
                <a:latin typeface="Calibri" panose="020F0502020204030204" pitchFamily="34" charset="0"/>
                <a:ea typeface="Calibri" panose="020F0502020204030204" pitchFamily="34" charset="0"/>
                <a:cs typeface="Calibri" panose="020F0502020204030204" pitchFamily="34" charset="0"/>
              </a:rPr>
              <a:t>Health AI project should emphasize both the transformative potential and the necessary precautions surrounding artificial intelligence in healthcare. AI can improve the accuracy of diagnoses, personalize treatments, empower patients, and streamline decision-making, ultimately enhancing care quality and reducing errors and costs. However, successful integration also demands addressing substantial challenges including ethical concerns, data privacy, security, regulatory compliance, and the need for ongoing education and collaboration among stakeholders</a:t>
            </a:r>
            <a:endParaRPr lang="en-IN" sz="24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22592155"/>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140</TotalTime>
  <Words>959</Words>
  <Application>Microsoft Office PowerPoint</Application>
  <PresentationFormat>Custom</PresentationFormat>
  <Paragraphs>52</Paragraphs>
  <Slides>8</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Calibri</vt:lpstr>
      <vt:lpstr>Symbol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SHAJITHA SHAIK</dc:creator>
  <cp:lastModifiedBy>Admin</cp:lastModifiedBy>
  <cp:revision>17</cp:revision>
  <dcterms:created xsi:type="dcterms:W3CDTF">2025-09-15T08:57:24Z</dcterms:created>
  <dcterms:modified xsi:type="dcterms:W3CDTF">2025-09-17T06:57:40Z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2025-09-09T00:00:00Z</vt:filetime>
  </property>
  <property fmtid="{D5CDD505-2E9C-101B-9397-08002B2CF9AE}" pid="3" name="Creator">
    <vt:lpwstr>Microsoft® Word 2021</vt:lpwstr>
  </property>
  <property fmtid="{D5CDD505-2E9C-101B-9397-08002B2CF9AE}" pid="4" name="LastSaved">
    <vt:filetime>2025-09-15T00:00:00Z</vt:filetime>
  </property>
  <property fmtid="{D5CDD505-2E9C-101B-9397-08002B2CF9AE}" pid="5" name="Producer">
    <vt:lpwstr>Microsoft® Word 2021</vt:lpwstr>
  </property>
</Properties>
</file>