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Default Extension="mp4" ContentType="video/mp4"/>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E6CA8-70E7-4C00-9C54-91C2A356EE8C}" v="11" dt="2024-01-10T08:01:28.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206" autoAdjust="0"/>
  </p:normalViewPr>
  <p:slideViewPr>
    <p:cSldViewPr snapToGrid="0">
      <p:cViewPr varScale="1">
        <p:scale>
          <a:sx n="116" d="100"/>
          <a:sy n="116" d="100"/>
        </p:scale>
        <p:origin x="-490" y="-82"/>
      </p:cViewPr>
      <p:guideLst>
        <p:guide orient="horz" pos="588"/>
        <p:guide orient="horz" pos="852"/>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12</a:t>
            </a:fld>
            <a:endParaRPr lang="en-US" sz="1200" b="0" strike="noStrike" spc="-1">
              <a:latin typeface="Times New Roman"/>
            </a:endParaRPr>
          </a:p>
        </p:txBody>
      </p:sp>
    </p:spTree>
    <p:extLst>
      <p:ext uri="{BB962C8B-B14F-4D97-AF65-F5344CB8AC3E}">
        <p14:creationId xmlns=""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extLst>
      <p:ext uri="{BB962C8B-B14F-4D97-AF65-F5344CB8AC3E}">
        <p14:creationId xmlns=""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hasCustomPrompt="1"/>
          </p:nvPr>
        </p:nvSpPr>
        <p:spPr>
          <a:xfrm>
            <a:off x="1143000" y="841375"/>
            <a:ext cx="6858000" cy="1790700"/>
          </a:xfrm>
          <a:prstGeom prst="rect">
            <a:avLst/>
          </a:prstGeom>
        </p:spPr>
        <p:txBody>
          <a:bodyPr anchor="b"/>
          <a:lstStyle>
            <a:lvl1pPr algn="ctr">
              <a:defRPr sz="6000"/>
            </a:lvl1pPr>
          </a:lstStyle>
          <a:p>
            <a:r>
              <a:rPr lang="en-US" dirty="0" err="1" smtClean="0"/>
              <a:t>mClick</a:t>
            </a:r>
            <a:r>
              <a:rPr lang="en-US" dirty="0" smtClean="0"/>
              <a:t> </a:t>
            </a:r>
            <a:r>
              <a:rPr lang="en-US" dirty="0"/>
              <a:t>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12-01-2024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hasCustomPrompt="1"/>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IN" dirty="0" smtClean="0"/>
              <a:t>MEDAPPOINTMENTS</a:t>
            </a:r>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dirty="0" smtClean="0"/>
              <a:t>MEDAPPOINTMENTS</a:t>
            </a:r>
            <a:endParaRPr lang="en-US" dirty="0"/>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video" Target="NULL" TargetMode="Externa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microsoft.com/office/2007/relationships/media" Target="../media/media1.mp4"/></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playlist?list=PLHmESvg2HbgcnKfLCpzZSUp7tfTI2d_p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tachoverflow.com/questions/19619428/html-form-validation-pattern-alphanumeric-with-spaces" TargetMode="External"/><Relationship Id="rId4" Type="http://schemas.openxmlformats.org/officeDocument/2006/relationships/hyperlink" Target="http://www.youtube.com/watch?v=bpklSyx75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4"/>
          <a:stretch>
            <a:fillRect/>
          </a:stretch>
        </p:blipFill>
        <p:spPr>
          <a:xfrm>
            <a:off x="-1" y="-122464"/>
            <a:ext cx="9144000" cy="5143500"/>
          </a:xfrm>
          <a:prstGeom prst="rect">
            <a:avLst/>
          </a:prstGeom>
        </p:spPr>
      </p:pic>
      <p:sp>
        <p:nvSpPr>
          <p:cNvPr id="2" name="TextBox 1">
            <a:extLst>
              <a:ext uri="{FF2B5EF4-FFF2-40B4-BE49-F238E27FC236}">
                <a16:creationId xmlns=""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 xmlns:a16="http://schemas.microsoft.com/office/drawing/2014/main" id="{1BFECF01-5B37-F500-F5BF-94F4716E2D91}"/>
              </a:ext>
            </a:extLst>
          </p:cNvPr>
          <p:cNvSpPr/>
          <p:nvPr/>
        </p:nvSpPr>
        <p:spPr>
          <a:xfrm>
            <a:off x="1103009" y="1067477"/>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67263" y="848616"/>
            <a:ext cx="6047412" cy="1124909"/>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5">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6"/>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7"/>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8"/>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282790" y="1881428"/>
            <a:ext cx="6762613" cy="2862322"/>
          </a:xfrm>
          <a:prstGeom prst="rect">
            <a:avLst/>
          </a:prstGeom>
          <a:noFill/>
        </p:spPr>
        <p:txBody>
          <a:bodyPr wrap="square">
            <a:spAutoFit/>
          </a:bodyPr>
          <a:lstStyle/>
          <a:p>
            <a:pPr algn="ctr"/>
            <a:r>
              <a:rPr lang="en-US" sz="2400" b="1" u="sng" dirty="0"/>
              <a:t>MEDAPPOINMENTS</a:t>
            </a:r>
          </a:p>
          <a:p>
            <a:r>
              <a:rPr lang="en-IN" sz="2400" dirty="0"/>
              <a:t>                   </a:t>
            </a:r>
            <a:endParaRPr lang="en-US" sz="3200" dirty="0"/>
          </a:p>
          <a:p>
            <a:r>
              <a:rPr lang="en-US" sz="1400" b="1" dirty="0"/>
              <a:t>Team Members</a:t>
            </a:r>
            <a:r>
              <a:rPr lang="en-US" sz="1400" dirty="0"/>
              <a:t>:</a:t>
            </a:r>
            <a:r>
              <a:rPr lang="en-US" sz="1200" dirty="0"/>
              <a:t>				</a:t>
            </a:r>
            <a:r>
              <a:rPr lang="en-US" sz="1200" b="1" dirty="0"/>
              <a:t>Guide</a:t>
            </a:r>
            <a:r>
              <a:rPr lang="en-US" sz="1200" dirty="0"/>
              <a:t> : </a:t>
            </a:r>
            <a:r>
              <a:rPr lang="en-US" sz="1200" dirty="0" err="1"/>
              <a:t>Umamaheswari</a:t>
            </a:r>
            <a:endParaRPr lang="en-US" sz="1200" dirty="0"/>
          </a:p>
          <a:p>
            <a:r>
              <a:rPr lang="en-US" sz="1200" dirty="0"/>
              <a:t>     </a:t>
            </a:r>
            <a:r>
              <a:rPr lang="en-US" sz="1200" dirty="0" err="1"/>
              <a:t>Sarguna</a:t>
            </a:r>
            <a:r>
              <a:rPr lang="en-US" sz="1200" dirty="0"/>
              <a:t> </a:t>
            </a:r>
            <a:r>
              <a:rPr lang="en-US" sz="1200" dirty="0" err="1"/>
              <a:t>Sundhari</a:t>
            </a:r>
            <a:r>
              <a:rPr lang="en-US" sz="1200" dirty="0"/>
              <a:t>  E</a:t>
            </a:r>
          </a:p>
          <a:p>
            <a:r>
              <a:rPr lang="en-US" sz="1200" dirty="0"/>
              <a:t>     </a:t>
            </a:r>
            <a:r>
              <a:rPr lang="en-US" sz="1200" dirty="0" err="1"/>
              <a:t>Sivasankari</a:t>
            </a:r>
            <a:r>
              <a:rPr lang="en-US" sz="1200" dirty="0"/>
              <a:t>  E</a:t>
            </a:r>
          </a:p>
          <a:p>
            <a:r>
              <a:rPr lang="en-IN" sz="1200" dirty="0"/>
              <a:t>     </a:t>
            </a:r>
            <a:r>
              <a:rPr lang="en-IN" sz="1200" dirty="0" err="1"/>
              <a:t>Thanga</a:t>
            </a:r>
            <a:r>
              <a:rPr lang="en-IN" sz="1200" dirty="0"/>
              <a:t> </a:t>
            </a:r>
            <a:r>
              <a:rPr lang="en-IN" sz="1200" dirty="0" err="1"/>
              <a:t>Swetha</a:t>
            </a:r>
            <a:r>
              <a:rPr lang="en-IN" sz="1200" dirty="0"/>
              <a:t> M</a:t>
            </a:r>
          </a:p>
          <a:p>
            <a:r>
              <a:rPr lang="en-IN" sz="1200" dirty="0"/>
              <a:t>      VISALI T</a:t>
            </a:r>
            <a:endParaRPr lang="en-US" sz="1200" dirty="0"/>
          </a:p>
          <a:p>
            <a:r>
              <a:rPr lang="en-US" sz="1400" dirty="0"/>
              <a:t>                     </a:t>
            </a:r>
          </a:p>
          <a:p>
            <a:pPr algn="ctr"/>
            <a:endParaRPr lang="en-US" dirty="0"/>
          </a:p>
          <a:p>
            <a:pPr algn="ctr"/>
            <a:endParaRPr lang="en-US" sz="1400" dirty="0"/>
          </a:p>
          <a:p>
            <a:pPr algn="ctr"/>
            <a:endParaRPr lang="en-US" dirty="0"/>
          </a:p>
          <a:p>
            <a:pPr algn="ctr"/>
            <a:endParaRPr lang="en-US" sz="1400" dirty="0"/>
          </a:p>
        </p:txBody>
      </p:sp>
      <p:pic>
        <p:nvPicPr>
          <p:cNvPr id="4" name="WhatsApp Video 2024-01-10 at 10.54.20 AM">
            <a:hlinkClick r:id="" action="ppaction://media"/>
            <a:extLst>
              <a:ext uri="{FF2B5EF4-FFF2-40B4-BE49-F238E27FC236}">
                <a16:creationId xmlns="" xmlns:a16="http://schemas.microsoft.com/office/drawing/2014/main" id="{478A6203-B4EC-2F49-4B67-301FD37F35F7}"/>
              </a:ext>
            </a:extLst>
          </p:cNvPr>
          <p:cNvPicPr>
            <a:picLocks noChangeAspect="1"/>
          </p:cNvPicPr>
          <p:nvPr>
            <a:videoFile r:link="rId1"/>
            <p:extLst>
              <p:ext uri="{DAA4B4D4-6D71-4841-9C94-3DE7FCFB9230}">
                <p14:media xmlns="" xmlns:p14="http://schemas.microsoft.com/office/powerpoint/2010/main" r:embed="rId9"/>
              </p:ext>
            </p:extLst>
          </p:nvPr>
        </p:nvPicPr>
        <p:blipFill>
          <a:blip r:embed="rId10">
            <a:lum contrast="40000"/>
          </a:blip>
          <a:stretch>
            <a:fillRect/>
          </a:stretch>
        </p:blipFill>
        <p:spPr>
          <a:xfrm>
            <a:off x="3327013" y="2377440"/>
            <a:ext cx="2328198" cy="1541944"/>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 xmlns:p14="http://schemas.microsoft.com/office/powerpoint/2010/main" val="23707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video>
              <p:cMediaNode vol="80000">
                <p:cTn id="21" fill="hold" display="0">
                  <p:stCondLst>
                    <p:cond delay="indefinite"/>
                  </p:stCondLst>
                </p:cTn>
                <p:tgtEl>
                  <p:spTgt spid="4"/>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xfrm>
            <a:off x="311700" y="445025"/>
            <a:ext cx="8520600" cy="363176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User can see the schedule date , time and serial no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Doctor can see how much appointment he get for a specific day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Patients are able to book and manage their own appointment with ease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This system helps in taking appointment at a distant and get the details online via mobile and desktops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This system helps solving the long waiting for appointment with doctors and keeping the file of prescriptions and report that get lost many time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This system helps in our busy life taking appointments and keeping health record in easy and in best safe way .</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10A2C-122D-B694-9544-674D5B7F3F6D}"/>
              </a:ext>
            </a:extLst>
          </p:cNvPr>
          <p:cNvSpPr>
            <a:spLocks noGrp="1"/>
          </p:cNvSpPr>
          <p:nvPr>
            <p:ph type="title"/>
          </p:nvPr>
        </p:nvSpPr>
        <p:spPr>
          <a:xfrm>
            <a:off x="311700" y="445025"/>
            <a:ext cx="8520600" cy="249299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Seamless integration with electronic medical records systems . EMRs store patient health information , medical history , and treatment plans , allowing doctors to access and update relevant data during virtual consultations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Advancements in telemedicine , AI driven scheduling system , personalized  health apps , and improved patient doctors communication  platform to enhance accessibility and efficiency in healthcare service .</a:t>
            </a:r>
            <a:br>
              <a:rPr lang="en-US" b="1" dirty="0">
                <a:solidFill>
                  <a:schemeClr val="tx1"/>
                </a:solidFill>
                <a:latin typeface="Arial" panose="020B0604020202020204" pitchFamily="34" charset="0"/>
                <a:cs typeface="Arial" panose="020B0604020202020204" pitchFamily="34" charset="0"/>
              </a:rPr>
            </a:br>
            <a:endParaRPr lang="en-IN" sz="2400" b="1" dirty="0">
              <a:solidFill>
                <a:schemeClr val="tx1"/>
              </a:solidFill>
              <a:latin typeface="Arial" panose="020B0604020202020204" pitchFamily="34" charset="0"/>
              <a:cs typeface="Arial" panose="020B0604020202020204" pitchFamily="34" charset="0"/>
            </a:endParaRPr>
          </a:p>
        </p:txBody>
      </p:sp>
      <p:pic>
        <p:nvPicPr>
          <p:cNvPr id="3" name="Picture 2" descr="WhatsApp Image 2024-01-10 at 11.15.23 AM.jpeg"/>
          <p:cNvPicPr>
            <a:picLocks noChangeAspect="1"/>
          </p:cNvPicPr>
          <p:nvPr/>
        </p:nvPicPr>
        <p:blipFill>
          <a:blip r:embed="rId2"/>
          <a:stretch>
            <a:fillRect/>
          </a:stretch>
        </p:blipFill>
        <p:spPr>
          <a:xfrm>
            <a:off x="2052467" y="2571750"/>
            <a:ext cx="3795746" cy="2246435"/>
          </a:xfrm>
          <a:prstGeom prst="rect">
            <a:avLst/>
          </a:prstGeom>
        </p:spPr>
      </p:pic>
    </p:spTree>
    <p:extLst>
      <p:ext uri="{BB962C8B-B14F-4D97-AF65-F5344CB8AC3E}">
        <p14:creationId xmlns=""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Reference:</a:t>
            </a:r>
          </a:p>
          <a:p>
            <a:pPr>
              <a:buSzPts val="2800"/>
            </a:pPr>
            <a:endParaRPr lang="en-US" sz="1600" dirty="0"/>
          </a:p>
        </p:txBody>
      </p:sp>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914400" y="900861"/>
            <a:ext cx="784906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spc="-1" dirty="0">
                <a:solidFill>
                  <a:srgbClr val="0000FF"/>
                </a:solidFill>
                <a:latin typeface="+mn-lt"/>
                <a:cs typeface="Times New Roman"/>
                <a:hlinkClick r:id="rId3"/>
              </a:rPr>
              <a:t>https://www.youtube.com/playlist?list=PLHmESvg2HbgcnKfLCpzZSUp7tfTI2d_pi</a:t>
            </a:r>
            <a:endParaRPr lang="en-US"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IN" spc="-1" dirty="0">
                <a:solidFill>
                  <a:srgbClr val="0000FF"/>
                </a:solidFill>
                <a:latin typeface="+mn-lt"/>
                <a:cs typeface="Times New Roman"/>
                <a:hlinkClick r:id="rId4"/>
              </a:rPr>
              <a:t>http://www.youtube.com/watch?v=bpklSyx75M</a:t>
            </a:r>
            <a:endParaRPr lang="en-IN"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r>
              <a:rPr lang="en-IN" b="0" strike="noStrike" spc="-1" dirty="0">
                <a:solidFill>
                  <a:srgbClr val="0000FF"/>
                </a:solidFill>
                <a:latin typeface="+mn-lt"/>
                <a:cs typeface="Times New Roman"/>
                <a:hlinkClick r:id="rId5"/>
              </a:rPr>
              <a:t>http://stachoverflow.com/questions/19619428/html-form-validation-pattern-alphanumeric-with-spaces</a:t>
            </a:r>
            <a:endParaRPr lang="en-IN" b="0" strike="noStrike" spc="-1" dirty="0">
              <a:solidFill>
                <a:srgbClr val="0000FF"/>
              </a:solidFill>
              <a:latin typeface="+mn-lt"/>
              <a:cs typeface="Times New Roman"/>
            </a:endParaRPr>
          </a:p>
          <a:p>
            <a:pPr marL="173736" lvl="1" indent="-173736">
              <a:lnSpc>
                <a:spcPct val="107000"/>
              </a:lnSpc>
              <a:spcBef>
                <a:spcPts val="499"/>
              </a:spcBef>
              <a:buClr>
                <a:srgbClr val="213163"/>
              </a:buClr>
              <a:buFont typeface="Arial" panose="020B0604020202020204" pitchFamily="34" charset="0"/>
              <a:buChar char="•"/>
            </a:pPr>
            <a:endParaRPr lang="en-US" b="0" strike="noStrike" spc="-1" dirty="0">
              <a:solidFill>
                <a:srgbClr val="0000FF"/>
              </a:solidFill>
              <a:latin typeface="+mn-lt"/>
              <a:cs typeface="Times New Roman"/>
            </a:endParaRPr>
          </a:p>
        </p:txBody>
      </p:sp>
      <p:sp>
        <p:nvSpPr>
          <p:cNvPr id="5" name="TextBox 4">
            <a:extLst>
              <a:ext uri="{FF2B5EF4-FFF2-40B4-BE49-F238E27FC236}">
                <a16:creationId xmlns="" xmlns:a16="http://schemas.microsoft.com/office/drawing/2014/main" id="{B84BD951-AEED-3497-9B78-6E84B2A3DB5B}"/>
              </a:ext>
            </a:extLst>
          </p:cNvPr>
          <p:cNvSpPr txBox="1"/>
          <p:nvPr/>
        </p:nvSpPr>
        <p:spPr>
          <a:xfrm>
            <a:off x="2247314" y="1964119"/>
            <a:ext cx="4635304" cy="523220"/>
          </a:xfrm>
          <a:prstGeom prst="rect">
            <a:avLst/>
          </a:prstGeom>
          <a:noFill/>
        </p:spPr>
        <p:txBody>
          <a:bodyPr wrap="square">
            <a:spAutoFit/>
          </a:bodyPr>
          <a:lstStyle/>
          <a:p>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endParaRPr lang="en-IN" dirty="0"/>
          </a:p>
        </p:txBody>
      </p:sp>
    </p:spTree>
    <p:extLst>
      <p:ext uri="{BB962C8B-B14F-4D97-AF65-F5344CB8AC3E}">
        <p14:creationId xmlns="" xmlns:p14="http://schemas.microsoft.com/office/powerpoint/2010/main"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 xmlns:a16="http://schemas.microsoft.com/office/drawing/2014/main" id="{E1494DD5-904E-76E9-38C0-10A35CC5BDD0}"/>
              </a:ext>
            </a:extLst>
          </p:cNvPr>
          <p:cNvSpPr txBox="1"/>
          <p:nvPr/>
        </p:nvSpPr>
        <p:spPr>
          <a:xfrm>
            <a:off x="1167618" y="984738"/>
            <a:ext cx="6330462"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extLst>
      <p:ext uri="{BB962C8B-B14F-4D97-AF65-F5344CB8AC3E}">
        <p14:creationId xmlns=""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xfrm>
            <a:off x="92098" y="414440"/>
            <a:ext cx="9051902" cy="5601533"/>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br>
              <a:rPr lang="en-US" sz="2400"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The purpose of the entitled as “MEDAPPOINMENTS” is to computerize the front office management of</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hospital to develop software which is user friendly simple , fast and cost effective.</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It deals with the collection of patient information ,diagnosis details </a:t>
            </a:r>
            <a:r>
              <a:rPr lang="en-US" b="1" dirty="0" err="1">
                <a:solidFill>
                  <a:schemeClr val="tx1"/>
                </a:solidFill>
                <a:latin typeface="Arial" panose="020B0604020202020204" pitchFamily="34" charset="0"/>
                <a:cs typeface="Arial" panose="020B0604020202020204" pitchFamily="34" charset="0"/>
              </a:rPr>
              <a:t>etc</a:t>
            </a:r>
            <a:r>
              <a:rPr lang="en-US" b="1" dirty="0">
                <a:solidFill>
                  <a:schemeClr val="tx1"/>
                </a:solidFill>
                <a:latin typeface="Arial" panose="020B0604020202020204" pitchFamily="34" charset="0"/>
                <a:cs typeface="Arial" panose="020B0604020202020204" pitchFamily="34" charset="0"/>
              </a:rPr>
              <a:t> . Traditionally it was done manually . The main function of the system is register and store patient details and doctor details and retrieve these details as and when required and also to manipulate these details meaningfully system input contains patient details.</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Diagnosis  details while system output is to get these details on to the screen . The doctor  appointment system can be entered using a username and password . It is accessible either by an administrator or receptionist .  Only they can add into the database.</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The data can be retrieved easily . The data are well protected for personal use and makes the data processing very fast .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a:xfrm>
            <a:off x="0" y="445024"/>
            <a:ext cx="9144000" cy="4258543"/>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The challenge is to streamline and simplify the process  of scheduling doctor appointments  for patients  . Traditional methods often  involve time consuming phone calls and manual record keeping this project aims to create a digital solution that enhances the efficiency of </a:t>
            </a:r>
            <a:r>
              <a:rPr lang="en-US" b="1" dirty="0" err="1">
                <a:solidFill>
                  <a:schemeClr val="tx1"/>
                </a:solidFill>
                <a:latin typeface="Arial" panose="020B0604020202020204" pitchFamily="34" charset="0"/>
                <a:cs typeface="Arial" panose="020B0604020202020204" pitchFamily="34" charset="0"/>
              </a:rPr>
              <a:t>Appoinments</a:t>
            </a:r>
            <a:r>
              <a:rPr lang="en-US" b="1" dirty="0">
                <a:solidFill>
                  <a:schemeClr val="tx1"/>
                </a:solidFill>
                <a:latin typeface="Arial" panose="020B0604020202020204" pitchFamily="34" charset="0"/>
                <a:cs typeface="Arial" panose="020B0604020202020204" pitchFamily="34" charset="0"/>
              </a:rPr>
              <a:t> scheduling , reduces wait time , and improve overall patient experience . </a:t>
            </a: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200" b="1" dirty="0">
                <a:solidFill>
                  <a:srgbClr val="002060"/>
                </a:solidFill>
                <a:latin typeface="Arial" panose="020B0604020202020204" pitchFamily="34" charset="0"/>
                <a:cs typeface="Arial" panose="020B0604020202020204" pitchFamily="34" charset="0"/>
              </a:rPr>
              <a:t/>
            </a:r>
            <a:br>
              <a:rPr lang="en-US" sz="1200"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DDBB60-3489-C70E-E0A6-2C0A7BC9946D}"/>
              </a:ext>
            </a:extLst>
          </p:cNvPr>
          <p:cNvSpPr>
            <a:spLocks noGrp="1"/>
          </p:cNvSpPr>
          <p:nvPr>
            <p:ph type="title"/>
          </p:nvPr>
        </p:nvSpPr>
        <p:spPr>
          <a:xfrm>
            <a:off x="0" y="460489"/>
            <a:ext cx="8832300" cy="400109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To give a “ </a:t>
            </a:r>
            <a:r>
              <a:rPr lang="en-US" b="1" dirty="0" err="1">
                <a:solidFill>
                  <a:schemeClr val="tx1"/>
                </a:solidFill>
                <a:latin typeface="Arial" panose="020B0604020202020204" pitchFamily="34" charset="0"/>
                <a:cs typeface="Arial" panose="020B0604020202020204" pitchFamily="34" charset="0"/>
              </a:rPr>
              <a:t>MedAppointments</a:t>
            </a:r>
            <a:r>
              <a:rPr lang="en-US" b="1" dirty="0">
                <a:solidFill>
                  <a:schemeClr val="tx1"/>
                </a:solidFill>
                <a:latin typeface="Arial" panose="020B0604020202020204" pitchFamily="34" charset="0"/>
                <a:cs typeface="Arial" panose="020B0604020202020204" pitchFamily="34" charset="0"/>
              </a:rPr>
              <a:t> ” will be a java based applications addressing the complexities of doctors appointment scheduling . </a:t>
            </a: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Online doctor appointment</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Electronic medical record</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Reserved time and date for each doctors</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patients interface(see available slots and request an appointment)</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Doctor’s management interface</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Medical diagnosis report and medical suggestion , etc will be given to patient via email and       other  media and will be stored in the clinical center database as well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Manager’s</a:t>
            </a:r>
            <a:r>
              <a:rPr lang="en-US" sz="2400" b="1"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managements interface .</a:t>
            </a:r>
            <a:r>
              <a:rPr lang="en-US" sz="2400" b="1" dirty="0">
                <a:solidFill>
                  <a:schemeClr val="tx1"/>
                </a:solidFill>
                <a:latin typeface="Arial" panose="020B0604020202020204" pitchFamily="34" charset="0"/>
                <a:cs typeface="Arial" panose="020B0604020202020204" pitchFamily="34" charset="0"/>
              </a:rPr>
              <a:t> </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xfrm>
            <a:off x="112542" y="445025"/>
            <a:ext cx="8719758" cy="4062651"/>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USER AUTHENTICATION : </a:t>
            </a:r>
            <a:r>
              <a:rPr lang="en-US" b="1" dirty="0">
                <a:solidFill>
                  <a:schemeClr val="tx1"/>
                </a:solidFill>
                <a:latin typeface="Arial" panose="020B0604020202020204" pitchFamily="34" charset="0"/>
                <a:cs typeface="Arial" panose="020B0604020202020204" pitchFamily="34" charset="0"/>
              </a:rPr>
              <a:t>Patient can create accounts , log in , and manage their profiles .</a:t>
            </a:r>
            <a:br>
              <a:rPr lang="en-US" b="1" dirty="0">
                <a:solidFill>
                  <a:schemeClr val="tx1"/>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DOCTOR DATABASE : </a:t>
            </a:r>
            <a:r>
              <a:rPr lang="en-US" b="1" dirty="0">
                <a:solidFill>
                  <a:schemeClr val="tx1"/>
                </a:solidFill>
                <a:latin typeface="Arial" panose="020B0604020202020204" pitchFamily="34" charset="0"/>
                <a:cs typeface="Arial" panose="020B0604020202020204" pitchFamily="34" charset="0"/>
              </a:rPr>
              <a:t>Implement a database to store details to doctors , including specialties ,   availability  , and contact information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APPOINTMENT SCHEDULING : </a:t>
            </a:r>
            <a:r>
              <a:rPr lang="en-US" b="1" dirty="0">
                <a:solidFill>
                  <a:schemeClr val="tx1"/>
                </a:solidFill>
                <a:latin typeface="Arial" panose="020B0604020202020204" pitchFamily="34" charset="0"/>
                <a:cs typeface="Arial" panose="020B0604020202020204" pitchFamily="34" charset="0"/>
              </a:rPr>
              <a:t>Allow patients to view doctor availability and schedule appointments at their convenience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APPOINTMENTS REMINDERS </a:t>
            </a:r>
            <a:r>
              <a:rPr lang="en-US" b="1" dirty="0">
                <a:solidFill>
                  <a:schemeClr val="tx1"/>
                </a:solidFill>
                <a:latin typeface="Arial" panose="020B0604020202020204" pitchFamily="34" charset="0"/>
                <a:cs typeface="Arial" panose="020B0604020202020204" pitchFamily="34" charset="0"/>
              </a:rPr>
              <a:t>: Implements a reminder system to notify patients of upcoming appointments through emails and SMS .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PATIENT HISTORY : </a:t>
            </a:r>
            <a:r>
              <a:rPr lang="en-US" b="1" dirty="0">
                <a:solidFill>
                  <a:schemeClr val="tx1"/>
                </a:solidFill>
                <a:latin typeface="Arial" panose="020B0604020202020204" pitchFamily="34" charset="0"/>
                <a:cs typeface="Arial" panose="020B0604020202020204" pitchFamily="34" charset="0"/>
              </a:rPr>
              <a:t>Maintain a record of patient appointment history making it easier for both patients and doctors to track medical visits . </a:t>
            </a:r>
            <a:br>
              <a:rPr lang="en-US" b="1" dirty="0">
                <a:solidFill>
                  <a:schemeClr val="tx1"/>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ADMIN PANEL : </a:t>
            </a:r>
            <a:r>
              <a:rPr lang="en-US" b="1" dirty="0">
                <a:solidFill>
                  <a:schemeClr val="tx1"/>
                </a:solidFill>
                <a:latin typeface="Arial" panose="020B0604020202020204" pitchFamily="34" charset="0"/>
                <a:cs typeface="Arial" panose="020B0604020202020204" pitchFamily="34" charset="0"/>
              </a:rPr>
              <a:t>Provide an admin interface for managing doctor details appointments schedules and resolving scheduling conflicts .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SECURE DATA HANDLING : </a:t>
            </a:r>
            <a:r>
              <a:rPr lang="en-US" b="1" dirty="0">
                <a:solidFill>
                  <a:schemeClr val="tx1"/>
                </a:solidFill>
                <a:latin typeface="Arial" panose="020B0604020202020204" pitchFamily="34" charset="0"/>
                <a:cs typeface="Arial" panose="020B0604020202020204" pitchFamily="34" charset="0"/>
              </a:rPr>
              <a:t>Implements robust security measure to protect patient and doctor information .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USER FEEDBACK :. </a:t>
            </a:r>
            <a:r>
              <a:rPr lang="en-US" b="1" dirty="0">
                <a:solidFill>
                  <a:schemeClr val="tx1"/>
                </a:solidFill>
                <a:latin typeface="Arial" panose="020B0604020202020204" pitchFamily="34" charset="0"/>
                <a:cs typeface="Arial" panose="020B0604020202020204" pitchFamily="34" charset="0"/>
              </a:rPr>
              <a:t>Allow patients to provide feedback on their appointments facilities continuous improvement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Right 18">
            <a:extLst>
              <a:ext uri="{FF2B5EF4-FFF2-40B4-BE49-F238E27FC236}">
                <a16:creationId xmlns="" xmlns:a16="http://schemas.microsoft.com/office/drawing/2014/main" id="{4D92953C-B589-E0B3-C69C-50BFD2C9FFA0}"/>
              </a:ext>
            </a:extLst>
          </p:cNvPr>
          <p:cNvSpPr/>
          <p:nvPr/>
        </p:nvSpPr>
        <p:spPr>
          <a:xfrm rot="10800000">
            <a:off x="6066692" y="3930158"/>
            <a:ext cx="344659" cy="386861"/>
          </a:xfrm>
          <a:prstGeom prst="right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lang="en-IN" dirty="0"/>
          </a:p>
        </p:txBody>
      </p:sp>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 </a:t>
            </a:r>
          </a:p>
        </p:txBody>
      </p:sp>
      <p:pic>
        <p:nvPicPr>
          <p:cNvPr id="5" name="Picture 4">
            <a:extLst>
              <a:ext uri="{FF2B5EF4-FFF2-40B4-BE49-F238E27FC236}">
                <a16:creationId xmlns="" xmlns:a16="http://schemas.microsoft.com/office/drawing/2014/main" id="{4F29D4FF-F0B2-CE8C-D306-C39AB6D7CFE9}"/>
              </a:ext>
            </a:extLst>
          </p:cNvPr>
          <p:cNvPicPr>
            <a:picLocks noChangeAspect="1"/>
          </p:cNvPicPr>
          <p:nvPr/>
        </p:nvPicPr>
        <p:blipFill rotWithShape="1">
          <a:blip r:embed="rId2"/>
          <a:srcRect l="17555" t="24616" r="18211" b="28888"/>
          <a:stretch/>
        </p:blipFill>
        <p:spPr>
          <a:xfrm>
            <a:off x="147710" y="1019910"/>
            <a:ext cx="2447778" cy="1350499"/>
          </a:xfrm>
          <a:prstGeom prst="rect">
            <a:avLst/>
          </a:prstGeom>
        </p:spPr>
      </p:pic>
      <p:pic>
        <p:nvPicPr>
          <p:cNvPr id="7" name="Picture 6">
            <a:extLst>
              <a:ext uri="{FF2B5EF4-FFF2-40B4-BE49-F238E27FC236}">
                <a16:creationId xmlns="" xmlns:a16="http://schemas.microsoft.com/office/drawing/2014/main" id="{32FD6E60-CB47-C4AE-8B77-721D40E46EDA}"/>
              </a:ext>
            </a:extLst>
          </p:cNvPr>
          <p:cNvPicPr>
            <a:picLocks noChangeAspect="1"/>
          </p:cNvPicPr>
          <p:nvPr/>
        </p:nvPicPr>
        <p:blipFill rotWithShape="1">
          <a:blip r:embed="rId3"/>
          <a:srcRect l="13348" t="1147" r="5292" b="19923"/>
          <a:stretch/>
        </p:blipFill>
        <p:spPr>
          <a:xfrm>
            <a:off x="3481753" y="1132451"/>
            <a:ext cx="2314136" cy="1350499"/>
          </a:xfrm>
          <a:prstGeom prst="rect">
            <a:avLst/>
          </a:prstGeom>
        </p:spPr>
      </p:pic>
      <p:pic>
        <p:nvPicPr>
          <p:cNvPr id="9" name="Picture 8">
            <a:extLst>
              <a:ext uri="{FF2B5EF4-FFF2-40B4-BE49-F238E27FC236}">
                <a16:creationId xmlns="" xmlns:a16="http://schemas.microsoft.com/office/drawing/2014/main" id="{D5A85F2F-016B-78EF-DB5B-F4CC5A9B94F2}"/>
              </a:ext>
            </a:extLst>
          </p:cNvPr>
          <p:cNvPicPr>
            <a:picLocks noChangeAspect="1"/>
          </p:cNvPicPr>
          <p:nvPr/>
        </p:nvPicPr>
        <p:blipFill rotWithShape="1">
          <a:blip r:embed="rId4"/>
          <a:srcRect l="40252" t="22154" r="8637" b="20377"/>
          <a:stretch/>
        </p:blipFill>
        <p:spPr>
          <a:xfrm>
            <a:off x="6682154" y="1019910"/>
            <a:ext cx="2391508" cy="1470073"/>
          </a:xfrm>
          <a:prstGeom prst="rect">
            <a:avLst/>
          </a:prstGeom>
        </p:spPr>
      </p:pic>
      <p:pic>
        <p:nvPicPr>
          <p:cNvPr id="11" name="Picture 10">
            <a:extLst>
              <a:ext uri="{FF2B5EF4-FFF2-40B4-BE49-F238E27FC236}">
                <a16:creationId xmlns="" xmlns:a16="http://schemas.microsoft.com/office/drawing/2014/main" id="{380F025E-8B5C-FE9F-A64E-578C9FB463AE}"/>
              </a:ext>
            </a:extLst>
          </p:cNvPr>
          <p:cNvPicPr>
            <a:picLocks noChangeAspect="1"/>
          </p:cNvPicPr>
          <p:nvPr/>
        </p:nvPicPr>
        <p:blipFill rotWithShape="1">
          <a:blip r:embed="rId5"/>
          <a:srcRect l="11120" t="14592" r="10229" b="18285"/>
          <a:stretch/>
        </p:blipFill>
        <p:spPr>
          <a:xfrm>
            <a:off x="6450037" y="3388553"/>
            <a:ext cx="2693963" cy="1470073"/>
          </a:xfrm>
          <a:prstGeom prst="rect">
            <a:avLst/>
          </a:prstGeom>
        </p:spPr>
      </p:pic>
      <p:pic>
        <p:nvPicPr>
          <p:cNvPr id="13" name="Picture 12">
            <a:extLst>
              <a:ext uri="{FF2B5EF4-FFF2-40B4-BE49-F238E27FC236}">
                <a16:creationId xmlns="" xmlns:a16="http://schemas.microsoft.com/office/drawing/2014/main" id="{C3576480-E892-7201-5EDA-25E2C7FDA0EE}"/>
              </a:ext>
            </a:extLst>
          </p:cNvPr>
          <p:cNvPicPr>
            <a:picLocks noChangeAspect="1"/>
          </p:cNvPicPr>
          <p:nvPr/>
        </p:nvPicPr>
        <p:blipFill rotWithShape="1">
          <a:blip r:embed="rId6"/>
          <a:srcRect l="12598" t="15303" r="7910" b="22325"/>
          <a:stretch/>
        </p:blipFill>
        <p:spPr>
          <a:xfrm>
            <a:off x="3355145" y="3297114"/>
            <a:ext cx="2574388" cy="1413803"/>
          </a:xfrm>
          <a:prstGeom prst="rect">
            <a:avLst/>
          </a:prstGeom>
        </p:spPr>
      </p:pic>
      <p:pic>
        <p:nvPicPr>
          <p:cNvPr id="15" name="Picture 14">
            <a:extLst>
              <a:ext uri="{FF2B5EF4-FFF2-40B4-BE49-F238E27FC236}">
                <a16:creationId xmlns="" xmlns:a16="http://schemas.microsoft.com/office/drawing/2014/main" id="{171FD42E-DB46-0C1E-AF75-7AA6CFFE794F}"/>
              </a:ext>
            </a:extLst>
          </p:cNvPr>
          <p:cNvPicPr>
            <a:picLocks noChangeAspect="1"/>
          </p:cNvPicPr>
          <p:nvPr/>
        </p:nvPicPr>
        <p:blipFill rotWithShape="1">
          <a:blip r:embed="rId7"/>
          <a:srcRect l="9594" t="7992" r="11053" b="8407"/>
          <a:stretch/>
        </p:blipFill>
        <p:spPr>
          <a:xfrm>
            <a:off x="147711" y="3297114"/>
            <a:ext cx="2307102" cy="1561512"/>
          </a:xfrm>
          <a:prstGeom prst="rect">
            <a:avLst/>
          </a:prstGeom>
        </p:spPr>
      </p:pic>
      <p:sp>
        <p:nvSpPr>
          <p:cNvPr id="16" name="Arrow: Right 15">
            <a:extLst>
              <a:ext uri="{FF2B5EF4-FFF2-40B4-BE49-F238E27FC236}">
                <a16:creationId xmlns="" xmlns:a16="http://schemas.microsoft.com/office/drawing/2014/main" id="{68A381A7-C764-9C2E-8528-5A988DB733DA}"/>
              </a:ext>
            </a:extLst>
          </p:cNvPr>
          <p:cNvSpPr/>
          <p:nvPr/>
        </p:nvSpPr>
        <p:spPr>
          <a:xfrm>
            <a:off x="2827604" y="1515794"/>
            <a:ext cx="344659" cy="38686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7" name="Arrow: Right 16">
            <a:extLst>
              <a:ext uri="{FF2B5EF4-FFF2-40B4-BE49-F238E27FC236}">
                <a16:creationId xmlns="" xmlns:a16="http://schemas.microsoft.com/office/drawing/2014/main" id="{31DFC4F6-B902-9A1B-8682-2321BBDDA6A3}"/>
              </a:ext>
            </a:extLst>
          </p:cNvPr>
          <p:cNvSpPr/>
          <p:nvPr/>
        </p:nvSpPr>
        <p:spPr>
          <a:xfrm>
            <a:off x="6066692" y="1688127"/>
            <a:ext cx="344659" cy="38686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8" name="Arrow: Down 17">
            <a:extLst>
              <a:ext uri="{FF2B5EF4-FFF2-40B4-BE49-F238E27FC236}">
                <a16:creationId xmlns="" xmlns:a16="http://schemas.microsoft.com/office/drawing/2014/main" id="{D4B99B77-294C-95F9-FF9D-057E3B5800C6}"/>
              </a:ext>
            </a:extLst>
          </p:cNvPr>
          <p:cNvSpPr/>
          <p:nvPr/>
        </p:nvSpPr>
        <p:spPr>
          <a:xfrm>
            <a:off x="7406640" y="2672862"/>
            <a:ext cx="337625" cy="379825"/>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0" name="Arrow: Right 19">
            <a:extLst>
              <a:ext uri="{FF2B5EF4-FFF2-40B4-BE49-F238E27FC236}">
                <a16:creationId xmlns="" xmlns:a16="http://schemas.microsoft.com/office/drawing/2014/main" id="{BC6BBC43-83A6-EE70-BBE4-DBF344995835}"/>
              </a:ext>
            </a:extLst>
          </p:cNvPr>
          <p:cNvSpPr/>
          <p:nvPr/>
        </p:nvSpPr>
        <p:spPr>
          <a:xfrm rot="10800000">
            <a:off x="2732649" y="3810584"/>
            <a:ext cx="344659" cy="386861"/>
          </a:xfrm>
          <a:prstGeom prst="right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lang="en-IN" dirty="0"/>
          </a:p>
        </p:txBody>
      </p:sp>
      <p:sp>
        <p:nvSpPr>
          <p:cNvPr id="4" name="TextBox 3">
            <a:extLst>
              <a:ext uri="{FF2B5EF4-FFF2-40B4-BE49-F238E27FC236}">
                <a16:creationId xmlns="" xmlns:a16="http://schemas.microsoft.com/office/drawing/2014/main" id="{41BF3CF1-FFEC-6DA1-C507-1A13670B89DC}"/>
              </a:ext>
            </a:extLst>
          </p:cNvPr>
          <p:cNvSpPr txBox="1"/>
          <p:nvPr/>
        </p:nvSpPr>
        <p:spPr>
          <a:xfrm>
            <a:off x="1371600" y="2148785"/>
            <a:ext cx="815926" cy="677108"/>
          </a:xfrm>
          <a:prstGeom prst="rect">
            <a:avLst/>
          </a:prstGeom>
          <a:noFill/>
        </p:spPr>
        <p:txBody>
          <a:bodyPr wrap="square">
            <a:spAutoFit/>
          </a:bodyPr>
          <a:lstStyle/>
          <a:p>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endParaRPr lang="en-IN" dirty="0"/>
          </a:p>
        </p:txBody>
      </p:sp>
    </p:spTree>
    <p:extLst>
      <p:ext uri="{BB962C8B-B14F-4D97-AF65-F5344CB8AC3E}">
        <p14:creationId xmlns="" xmlns:p14="http://schemas.microsoft.com/office/powerpoint/2010/main" val="16736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80">
                                          <p:stCondLst>
                                            <p:cond delay="0"/>
                                          </p:stCondLst>
                                        </p:cTn>
                                        <p:tgtEl>
                                          <p:spTgt spid="7"/>
                                        </p:tgtEl>
                                      </p:cBhvr>
                                    </p:animEffect>
                                    <p:anim calcmode="lin" valueType="num">
                                      <p:cBhvr>
                                        <p:cTn id="3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5" dur="26">
                                          <p:stCondLst>
                                            <p:cond delay="650"/>
                                          </p:stCondLst>
                                        </p:cTn>
                                        <p:tgtEl>
                                          <p:spTgt spid="7"/>
                                        </p:tgtEl>
                                      </p:cBhvr>
                                      <p:to x="100000" y="60000"/>
                                    </p:animScale>
                                    <p:animScale>
                                      <p:cBhvr>
                                        <p:cTn id="36" dur="166" decel="50000">
                                          <p:stCondLst>
                                            <p:cond delay="676"/>
                                          </p:stCondLst>
                                        </p:cTn>
                                        <p:tgtEl>
                                          <p:spTgt spid="7"/>
                                        </p:tgtEl>
                                      </p:cBhvr>
                                      <p:to x="100000" y="100000"/>
                                    </p:animScale>
                                    <p:animScale>
                                      <p:cBhvr>
                                        <p:cTn id="37" dur="26">
                                          <p:stCondLst>
                                            <p:cond delay="1312"/>
                                          </p:stCondLst>
                                        </p:cTn>
                                        <p:tgtEl>
                                          <p:spTgt spid="7"/>
                                        </p:tgtEl>
                                      </p:cBhvr>
                                      <p:to x="100000" y="80000"/>
                                    </p:animScale>
                                    <p:animScale>
                                      <p:cBhvr>
                                        <p:cTn id="38" dur="166" decel="50000">
                                          <p:stCondLst>
                                            <p:cond delay="1338"/>
                                          </p:stCondLst>
                                        </p:cTn>
                                        <p:tgtEl>
                                          <p:spTgt spid="7"/>
                                        </p:tgtEl>
                                      </p:cBhvr>
                                      <p:to x="100000" y="100000"/>
                                    </p:animScale>
                                    <p:animScale>
                                      <p:cBhvr>
                                        <p:cTn id="39" dur="26">
                                          <p:stCondLst>
                                            <p:cond delay="1642"/>
                                          </p:stCondLst>
                                        </p:cTn>
                                        <p:tgtEl>
                                          <p:spTgt spid="7"/>
                                        </p:tgtEl>
                                      </p:cBhvr>
                                      <p:to x="100000" y="90000"/>
                                    </p:animScale>
                                    <p:animScale>
                                      <p:cBhvr>
                                        <p:cTn id="40" dur="166" decel="50000">
                                          <p:stCondLst>
                                            <p:cond delay="1668"/>
                                          </p:stCondLst>
                                        </p:cTn>
                                        <p:tgtEl>
                                          <p:spTgt spid="7"/>
                                        </p:tgtEl>
                                      </p:cBhvr>
                                      <p:to x="100000" y="100000"/>
                                    </p:animScale>
                                    <p:animScale>
                                      <p:cBhvr>
                                        <p:cTn id="41" dur="26">
                                          <p:stCondLst>
                                            <p:cond delay="1808"/>
                                          </p:stCondLst>
                                        </p:cTn>
                                        <p:tgtEl>
                                          <p:spTgt spid="7"/>
                                        </p:tgtEl>
                                      </p:cBhvr>
                                      <p:to x="100000" y="95000"/>
                                    </p:animScale>
                                    <p:animScale>
                                      <p:cBhvr>
                                        <p:cTn id="42" dur="166" decel="50000">
                                          <p:stCondLst>
                                            <p:cond delay="1834"/>
                                          </p:stCondLst>
                                        </p:cTn>
                                        <p:tgtEl>
                                          <p:spTgt spid="7"/>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80">
                                          <p:stCondLst>
                                            <p:cond delay="0"/>
                                          </p:stCondLst>
                                        </p:cTn>
                                        <p:tgtEl>
                                          <p:spTgt spid="9"/>
                                        </p:tgtEl>
                                      </p:cBhvr>
                                    </p:animEffect>
                                    <p:anim calcmode="lin" valueType="num">
                                      <p:cBhvr>
                                        <p:cTn id="5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7" dur="26">
                                          <p:stCondLst>
                                            <p:cond delay="650"/>
                                          </p:stCondLst>
                                        </p:cTn>
                                        <p:tgtEl>
                                          <p:spTgt spid="9"/>
                                        </p:tgtEl>
                                      </p:cBhvr>
                                      <p:to x="100000" y="60000"/>
                                    </p:animScale>
                                    <p:animScale>
                                      <p:cBhvr>
                                        <p:cTn id="58" dur="166" decel="50000">
                                          <p:stCondLst>
                                            <p:cond delay="676"/>
                                          </p:stCondLst>
                                        </p:cTn>
                                        <p:tgtEl>
                                          <p:spTgt spid="9"/>
                                        </p:tgtEl>
                                      </p:cBhvr>
                                      <p:to x="100000" y="100000"/>
                                    </p:animScale>
                                    <p:animScale>
                                      <p:cBhvr>
                                        <p:cTn id="59" dur="26">
                                          <p:stCondLst>
                                            <p:cond delay="1312"/>
                                          </p:stCondLst>
                                        </p:cTn>
                                        <p:tgtEl>
                                          <p:spTgt spid="9"/>
                                        </p:tgtEl>
                                      </p:cBhvr>
                                      <p:to x="100000" y="80000"/>
                                    </p:animScale>
                                    <p:animScale>
                                      <p:cBhvr>
                                        <p:cTn id="60" dur="166" decel="50000">
                                          <p:stCondLst>
                                            <p:cond delay="1338"/>
                                          </p:stCondLst>
                                        </p:cTn>
                                        <p:tgtEl>
                                          <p:spTgt spid="9"/>
                                        </p:tgtEl>
                                      </p:cBhvr>
                                      <p:to x="100000" y="100000"/>
                                    </p:animScale>
                                    <p:animScale>
                                      <p:cBhvr>
                                        <p:cTn id="61" dur="26">
                                          <p:stCondLst>
                                            <p:cond delay="1642"/>
                                          </p:stCondLst>
                                        </p:cTn>
                                        <p:tgtEl>
                                          <p:spTgt spid="9"/>
                                        </p:tgtEl>
                                      </p:cBhvr>
                                      <p:to x="100000" y="90000"/>
                                    </p:animScale>
                                    <p:animScale>
                                      <p:cBhvr>
                                        <p:cTn id="62" dur="166" decel="50000">
                                          <p:stCondLst>
                                            <p:cond delay="1668"/>
                                          </p:stCondLst>
                                        </p:cTn>
                                        <p:tgtEl>
                                          <p:spTgt spid="9"/>
                                        </p:tgtEl>
                                      </p:cBhvr>
                                      <p:to x="100000" y="100000"/>
                                    </p:animScale>
                                    <p:animScale>
                                      <p:cBhvr>
                                        <p:cTn id="63" dur="26">
                                          <p:stCondLst>
                                            <p:cond delay="1808"/>
                                          </p:stCondLst>
                                        </p:cTn>
                                        <p:tgtEl>
                                          <p:spTgt spid="9"/>
                                        </p:tgtEl>
                                      </p:cBhvr>
                                      <p:to x="100000" y="95000"/>
                                    </p:animScale>
                                    <p:animScale>
                                      <p:cBhvr>
                                        <p:cTn id="64" dur="166" decel="50000">
                                          <p:stCondLst>
                                            <p:cond delay="1834"/>
                                          </p:stCondLst>
                                        </p:cTn>
                                        <p:tgtEl>
                                          <p:spTgt spid="9"/>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580">
                                          <p:stCondLst>
                                            <p:cond delay="0"/>
                                          </p:stCondLst>
                                        </p:cTn>
                                        <p:tgtEl>
                                          <p:spTgt spid="11"/>
                                        </p:tgtEl>
                                      </p:cBhvr>
                                    </p:animEffect>
                                    <p:anim calcmode="lin" valueType="num">
                                      <p:cBhvr>
                                        <p:cTn id="7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9" dur="26">
                                          <p:stCondLst>
                                            <p:cond delay="650"/>
                                          </p:stCondLst>
                                        </p:cTn>
                                        <p:tgtEl>
                                          <p:spTgt spid="11"/>
                                        </p:tgtEl>
                                      </p:cBhvr>
                                      <p:to x="100000" y="60000"/>
                                    </p:animScale>
                                    <p:animScale>
                                      <p:cBhvr>
                                        <p:cTn id="80" dur="166" decel="50000">
                                          <p:stCondLst>
                                            <p:cond delay="676"/>
                                          </p:stCondLst>
                                        </p:cTn>
                                        <p:tgtEl>
                                          <p:spTgt spid="11"/>
                                        </p:tgtEl>
                                      </p:cBhvr>
                                      <p:to x="100000" y="100000"/>
                                    </p:animScale>
                                    <p:animScale>
                                      <p:cBhvr>
                                        <p:cTn id="81" dur="26">
                                          <p:stCondLst>
                                            <p:cond delay="1312"/>
                                          </p:stCondLst>
                                        </p:cTn>
                                        <p:tgtEl>
                                          <p:spTgt spid="11"/>
                                        </p:tgtEl>
                                      </p:cBhvr>
                                      <p:to x="100000" y="80000"/>
                                    </p:animScale>
                                    <p:animScale>
                                      <p:cBhvr>
                                        <p:cTn id="82" dur="166" decel="50000">
                                          <p:stCondLst>
                                            <p:cond delay="1338"/>
                                          </p:stCondLst>
                                        </p:cTn>
                                        <p:tgtEl>
                                          <p:spTgt spid="11"/>
                                        </p:tgtEl>
                                      </p:cBhvr>
                                      <p:to x="100000" y="100000"/>
                                    </p:animScale>
                                    <p:animScale>
                                      <p:cBhvr>
                                        <p:cTn id="83" dur="26">
                                          <p:stCondLst>
                                            <p:cond delay="1642"/>
                                          </p:stCondLst>
                                        </p:cTn>
                                        <p:tgtEl>
                                          <p:spTgt spid="11"/>
                                        </p:tgtEl>
                                      </p:cBhvr>
                                      <p:to x="100000" y="90000"/>
                                    </p:animScale>
                                    <p:animScale>
                                      <p:cBhvr>
                                        <p:cTn id="84" dur="166" decel="50000">
                                          <p:stCondLst>
                                            <p:cond delay="1668"/>
                                          </p:stCondLst>
                                        </p:cTn>
                                        <p:tgtEl>
                                          <p:spTgt spid="11"/>
                                        </p:tgtEl>
                                      </p:cBhvr>
                                      <p:to x="100000" y="100000"/>
                                    </p:animScale>
                                    <p:animScale>
                                      <p:cBhvr>
                                        <p:cTn id="85" dur="26">
                                          <p:stCondLst>
                                            <p:cond delay="1808"/>
                                          </p:stCondLst>
                                        </p:cTn>
                                        <p:tgtEl>
                                          <p:spTgt spid="11"/>
                                        </p:tgtEl>
                                      </p:cBhvr>
                                      <p:to x="100000" y="95000"/>
                                    </p:animScale>
                                    <p:animScale>
                                      <p:cBhvr>
                                        <p:cTn id="86" dur="166" decel="50000">
                                          <p:stCondLst>
                                            <p:cond delay="1834"/>
                                          </p:stCondLst>
                                        </p:cTn>
                                        <p:tgtEl>
                                          <p:spTgt spid="11"/>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down)">
                                      <p:cBhvr>
                                        <p:cTn id="95" dur="580">
                                          <p:stCondLst>
                                            <p:cond delay="0"/>
                                          </p:stCondLst>
                                        </p:cTn>
                                        <p:tgtEl>
                                          <p:spTgt spid="13"/>
                                        </p:tgtEl>
                                      </p:cBhvr>
                                    </p:animEffect>
                                    <p:anim calcmode="lin" valueType="num">
                                      <p:cBhvr>
                                        <p:cTn id="9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01" dur="26">
                                          <p:stCondLst>
                                            <p:cond delay="650"/>
                                          </p:stCondLst>
                                        </p:cTn>
                                        <p:tgtEl>
                                          <p:spTgt spid="13"/>
                                        </p:tgtEl>
                                      </p:cBhvr>
                                      <p:to x="100000" y="60000"/>
                                    </p:animScale>
                                    <p:animScale>
                                      <p:cBhvr>
                                        <p:cTn id="102" dur="166" decel="50000">
                                          <p:stCondLst>
                                            <p:cond delay="676"/>
                                          </p:stCondLst>
                                        </p:cTn>
                                        <p:tgtEl>
                                          <p:spTgt spid="13"/>
                                        </p:tgtEl>
                                      </p:cBhvr>
                                      <p:to x="100000" y="100000"/>
                                    </p:animScale>
                                    <p:animScale>
                                      <p:cBhvr>
                                        <p:cTn id="103" dur="26">
                                          <p:stCondLst>
                                            <p:cond delay="1312"/>
                                          </p:stCondLst>
                                        </p:cTn>
                                        <p:tgtEl>
                                          <p:spTgt spid="13"/>
                                        </p:tgtEl>
                                      </p:cBhvr>
                                      <p:to x="100000" y="80000"/>
                                    </p:animScale>
                                    <p:animScale>
                                      <p:cBhvr>
                                        <p:cTn id="104" dur="166" decel="50000">
                                          <p:stCondLst>
                                            <p:cond delay="1338"/>
                                          </p:stCondLst>
                                        </p:cTn>
                                        <p:tgtEl>
                                          <p:spTgt spid="13"/>
                                        </p:tgtEl>
                                      </p:cBhvr>
                                      <p:to x="100000" y="100000"/>
                                    </p:animScale>
                                    <p:animScale>
                                      <p:cBhvr>
                                        <p:cTn id="105" dur="26">
                                          <p:stCondLst>
                                            <p:cond delay="1642"/>
                                          </p:stCondLst>
                                        </p:cTn>
                                        <p:tgtEl>
                                          <p:spTgt spid="13"/>
                                        </p:tgtEl>
                                      </p:cBhvr>
                                      <p:to x="100000" y="90000"/>
                                    </p:animScale>
                                    <p:animScale>
                                      <p:cBhvr>
                                        <p:cTn id="106" dur="166" decel="50000">
                                          <p:stCondLst>
                                            <p:cond delay="1668"/>
                                          </p:stCondLst>
                                        </p:cTn>
                                        <p:tgtEl>
                                          <p:spTgt spid="13"/>
                                        </p:tgtEl>
                                      </p:cBhvr>
                                      <p:to x="100000" y="100000"/>
                                    </p:animScale>
                                    <p:animScale>
                                      <p:cBhvr>
                                        <p:cTn id="107" dur="26">
                                          <p:stCondLst>
                                            <p:cond delay="1808"/>
                                          </p:stCondLst>
                                        </p:cTn>
                                        <p:tgtEl>
                                          <p:spTgt spid="13"/>
                                        </p:tgtEl>
                                      </p:cBhvr>
                                      <p:to x="100000" y="95000"/>
                                    </p:animScale>
                                    <p:animScale>
                                      <p:cBhvr>
                                        <p:cTn id="108" dur="166" decel="50000">
                                          <p:stCondLst>
                                            <p:cond delay="1834"/>
                                          </p:stCondLst>
                                        </p:cTn>
                                        <p:tgtEl>
                                          <p:spTgt spid="13"/>
                                        </p:tgtEl>
                                      </p:cBhvr>
                                      <p:to x="100000" y="100000"/>
                                    </p:animScale>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6" presetClass="entr" presetSubtype="0" fill="hold" nodeType="clickEffect">
                                  <p:stCondLst>
                                    <p:cond delay="0"/>
                                  </p:stCondLst>
                                  <p:childTnLst>
                                    <p:set>
                                      <p:cBhvr>
                                        <p:cTn id="116" dur="1" fill="hold">
                                          <p:stCondLst>
                                            <p:cond delay="0"/>
                                          </p:stCondLst>
                                        </p:cTn>
                                        <p:tgtEl>
                                          <p:spTgt spid="15"/>
                                        </p:tgtEl>
                                        <p:attrNameLst>
                                          <p:attrName>style.visibility</p:attrName>
                                        </p:attrNameLst>
                                      </p:cBhvr>
                                      <p:to>
                                        <p:strVal val="visible"/>
                                      </p:to>
                                    </p:set>
                                    <p:animEffect transition="in" filter="wipe(down)">
                                      <p:cBhvr>
                                        <p:cTn id="117" dur="580">
                                          <p:stCondLst>
                                            <p:cond delay="0"/>
                                          </p:stCondLst>
                                        </p:cTn>
                                        <p:tgtEl>
                                          <p:spTgt spid="15"/>
                                        </p:tgtEl>
                                      </p:cBhvr>
                                    </p:animEffect>
                                    <p:anim calcmode="lin" valueType="num">
                                      <p:cBhvr>
                                        <p:cTn id="11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23" dur="26">
                                          <p:stCondLst>
                                            <p:cond delay="650"/>
                                          </p:stCondLst>
                                        </p:cTn>
                                        <p:tgtEl>
                                          <p:spTgt spid="15"/>
                                        </p:tgtEl>
                                      </p:cBhvr>
                                      <p:to x="100000" y="60000"/>
                                    </p:animScale>
                                    <p:animScale>
                                      <p:cBhvr>
                                        <p:cTn id="124" dur="166" decel="50000">
                                          <p:stCondLst>
                                            <p:cond delay="676"/>
                                          </p:stCondLst>
                                        </p:cTn>
                                        <p:tgtEl>
                                          <p:spTgt spid="15"/>
                                        </p:tgtEl>
                                      </p:cBhvr>
                                      <p:to x="100000" y="100000"/>
                                    </p:animScale>
                                    <p:animScale>
                                      <p:cBhvr>
                                        <p:cTn id="125" dur="26">
                                          <p:stCondLst>
                                            <p:cond delay="1312"/>
                                          </p:stCondLst>
                                        </p:cTn>
                                        <p:tgtEl>
                                          <p:spTgt spid="15"/>
                                        </p:tgtEl>
                                      </p:cBhvr>
                                      <p:to x="100000" y="80000"/>
                                    </p:animScale>
                                    <p:animScale>
                                      <p:cBhvr>
                                        <p:cTn id="126" dur="166" decel="50000">
                                          <p:stCondLst>
                                            <p:cond delay="1338"/>
                                          </p:stCondLst>
                                        </p:cTn>
                                        <p:tgtEl>
                                          <p:spTgt spid="15"/>
                                        </p:tgtEl>
                                      </p:cBhvr>
                                      <p:to x="100000" y="100000"/>
                                    </p:animScale>
                                    <p:animScale>
                                      <p:cBhvr>
                                        <p:cTn id="127" dur="26">
                                          <p:stCondLst>
                                            <p:cond delay="1642"/>
                                          </p:stCondLst>
                                        </p:cTn>
                                        <p:tgtEl>
                                          <p:spTgt spid="15"/>
                                        </p:tgtEl>
                                      </p:cBhvr>
                                      <p:to x="100000" y="90000"/>
                                    </p:animScale>
                                    <p:animScale>
                                      <p:cBhvr>
                                        <p:cTn id="128" dur="166" decel="50000">
                                          <p:stCondLst>
                                            <p:cond delay="1668"/>
                                          </p:stCondLst>
                                        </p:cTn>
                                        <p:tgtEl>
                                          <p:spTgt spid="15"/>
                                        </p:tgtEl>
                                      </p:cBhvr>
                                      <p:to x="100000" y="100000"/>
                                    </p:animScale>
                                    <p:animScale>
                                      <p:cBhvr>
                                        <p:cTn id="129" dur="26">
                                          <p:stCondLst>
                                            <p:cond delay="1808"/>
                                          </p:stCondLst>
                                        </p:cTn>
                                        <p:tgtEl>
                                          <p:spTgt spid="15"/>
                                        </p:tgtEl>
                                      </p:cBhvr>
                                      <p:to x="100000" y="95000"/>
                                    </p:animScale>
                                    <p:animScale>
                                      <p:cBhvr>
                                        <p:cTn id="130"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6" grpId="0" animBg="1"/>
      <p:bldP spid="17" grpId="0" animBg="1"/>
      <p:bldP spid="18"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78E5F-86A5-ECAF-68D6-5878ABFD3AED}"/>
              </a:ext>
            </a:extLst>
          </p:cNvPr>
          <p:cNvSpPr>
            <a:spLocks noGrp="1"/>
          </p:cNvSpPr>
          <p:nvPr>
            <p:ph type="title"/>
          </p:nvPr>
        </p:nvSpPr>
        <p:spPr>
          <a:xfrm>
            <a:off x="311700" y="445024"/>
            <a:ext cx="8520600" cy="196977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Deploying a medical appointment system involves several steps . Firstly , assess your system requirements , choose a secure hosting environment , and ensure compliance with healthcare regulations . Develop and test the applications , then deploy it using a phased approach, starting with a small user group . Monitor performance , gather feedback , and make any necessary adjustments for a smooth rollout . Regularly update and maintain the  system to address evolving needs and security concerns . </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6545A-A71E-998F-6939-7CE2A36128CE}"/>
              </a:ext>
            </a:extLst>
          </p:cNvPr>
          <p:cNvSpPr>
            <a:spLocks noGrp="1"/>
          </p:cNvSpPr>
          <p:nvPr>
            <p:ph type="title"/>
          </p:nvPr>
        </p:nvSpPr>
        <p:spPr>
          <a:xfrm>
            <a:off x="0" y="445025"/>
            <a:ext cx="9144000" cy="501675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br>
              <a:rPr lang="en-US" sz="2400"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1.</a:t>
            </a:r>
            <a:r>
              <a:rPr lang="en-US" b="1" u="sng" dirty="0">
                <a:solidFill>
                  <a:srgbClr val="002060"/>
                </a:solidFill>
                <a:latin typeface="Arial" panose="020B0604020202020204" pitchFamily="34" charset="0"/>
                <a:cs typeface="Arial" panose="020B0604020202020204" pitchFamily="34" charset="0"/>
              </a:rPr>
              <a:t>PATIENT REGISTRATION : </a:t>
            </a:r>
            <a:r>
              <a:rPr lang="en-US" b="1" u="sng" dirty="0">
                <a:solidFill>
                  <a:schemeClr val="tx1"/>
                </a:solidFill>
                <a:latin typeface="Arial" panose="020B0604020202020204" pitchFamily="34" charset="0"/>
                <a:cs typeface="Arial" panose="020B0604020202020204" pitchFamily="34" charset="0"/>
              </a:rPr>
              <a:t>C</a:t>
            </a:r>
            <a:r>
              <a:rPr lang="en-US" b="1" dirty="0">
                <a:solidFill>
                  <a:schemeClr val="tx1"/>
                </a:solidFill>
                <a:latin typeface="Arial" panose="020B0604020202020204" pitchFamily="34" charset="0"/>
                <a:cs typeface="Arial" panose="020B0604020202020204" pitchFamily="34" charset="0"/>
              </a:rPr>
              <a:t>ollect patient  information  . Assign a unique identifier to each patient .</a:t>
            </a:r>
            <a:br>
              <a:rPr lang="en-US" b="1" dirty="0">
                <a:solidFill>
                  <a:schemeClr val="tx1"/>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2.</a:t>
            </a:r>
            <a:r>
              <a:rPr lang="en-US" b="1" u="sng" dirty="0">
                <a:solidFill>
                  <a:srgbClr val="002060"/>
                </a:solidFill>
                <a:latin typeface="Arial" panose="020B0604020202020204" pitchFamily="34" charset="0"/>
                <a:cs typeface="Arial" panose="020B0604020202020204" pitchFamily="34" charset="0"/>
              </a:rPr>
              <a:t>APPOINTMENT SCHEDULING </a:t>
            </a:r>
            <a:r>
              <a:rPr lang="en-US"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Define available time slot for appointment . Allow patient to choose a suitable time slot .check for conflicts to avoid double booking .</a:t>
            </a:r>
            <a:br>
              <a:rPr lang="en-US" b="1" dirty="0">
                <a:solidFill>
                  <a:schemeClr val="tx1"/>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3.</a:t>
            </a:r>
            <a:r>
              <a:rPr lang="en-US" b="1" u="sng" dirty="0">
                <a:solidFill>
                  <a:srgbClr val="002060"/>
                </a:solidFill>
                <a:latin typeface="Arial" panose="020B0604020202020204" pitchFamily="34" charset="0"/>
                <a:cs typeface="Arial" panose="020B0604020202020204" pitchFamily="34" charset="0"/>
              </a:rPr>
              <a:t>CONFIRMATION AND REMINDERS </a:t>
            </a:r>
            <a:r>
              <a:rPr lang="en-US" b="1" dirty="0">
                <a:solidFill>
                  <a:schemeClr val="tx1"/>
                </a:solidFill>
                <a:latin typeface="Arial" panose="020B0604020202020204" pitchFamily="34" charset="0"/>
                <a:cs typeface="Arial" panose="020B0604020202020204" pitchFamily="34" charset="0"/>
              </a:rPr>
              <a:t>: Send confirmation for upcoming appointments .</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a:r>
            <a:br>
              <a:rPr lang="en-US" b="1" dirty="0">
                <a:solidFill>
                  <a:schemeClr val="tx1"/>
                </a:solidFill>
                <a:latin typeface="Arial" panose="020B0604020202020204" pitchFamily="34" charset="0"/>
                <a:cs typeface="Arial" panose="020B0604020202020204" pitchFamily="34" charset="0"/>
              </a:rPr>
            </a:br>
            <a:r>
              <a:rPr lang="en-US" b="1" u="sng"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DEPLOYMENT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1.</a:t>
            </a:r>
            <a:r>
              <a:rPr lang="en-US" b="1" u="sng" dirty="0">
                <a:solidFill>
                  <a:srgbClr val="002060"/>
                </a:solidFill>
                <a:latin typeface="Arial" panose="020B0604020202020204" pitchFamily="34" charset="0"/>
                <a:cs typeface="Arial" panose="020B0604020202020204" pitchFamily="34" charset="0"/>
              </a:rPr>
              <a:t>CHOOSE HOSTING SERVICE :</a:t>
            </a:r>
            <a:r>
              <a:rPr lang="en-US" b="1" u="sng" dirty="0">
                <a:solidFill>
                  <a:schemeClr val="tx1"/>
                </a:solidFill>
                <a:latin typeface="Arial" panose="020B0604020202020204" pitchFamily="34" charset="0"/>
                <a:cs typeface="Arial" panose="020B0604020202020204" pitchFamily="34" charset="0"/>
              </a:rPr>
              <a:t>S</a:t>
            </a:r>
            <a:r>
              <a:rPr lang="en-US" b="1" dirty="0">
                <a:solidFill>
                  <a:schemeClr val="tx1"/>
                </a:solidFill>
                <a:latin typeface="Arial" panose="020B0604020202020204" pitchFamily="34" charset="0"/>
                <a:cs typeface="Arial" panose="020B0604020202020204" pitchFamily="34" charset="0"/>
              </a:rPr>
              <a:t>elect a hosting provider(</a:t>
            </a:r>
            <a:r>
              <a:rPr lang="en-US" b="1" dirty="0" err="1">
                <a:solidFill>
                  <a:schemeClr val="tx1"/>
                </a:solidFill>
                <a:latin typeface="Arial" panose="020B0604020202020204" pitchFamily="34" charset="0"/>
                <a:cs typeface="Arial" panose="020B0604020202020204" pitchFamily="34" charset="0"/>
              </a:rPr>
              <a:t>eg</a:t>
            </a:r>
            <a:r>
              <a:rPr lang="en-US" b="1" dirty="0">
                <a:solidFill>
                  <a:schemeClr val="tx1"/>
                </a:solidFill>
                <a:latin typeface="Arial" panose="020B0604020202020204" pitchFamily="34" charset="0"/>
                <a:cs typeface="Arial" panose="020B0604020202020204" pitchFamily="34" charset="0"/>
              </a:rPr>
              <a:t> AWS) for deploying your node </a:t>
            </a:r>
            <a:r>
              <a:rPr lang="en-US" b="1" dirty="0" err="1">
                <a:solidFill>
                  <a:schemeClr val="tx1"/>
                </a:solidFill>
                <a:latin typeface="Arial" panose="020B0604020202020204" pitchFamily="34" charset="0"/>
                <a:cs typeface="Arial" panose="020B0604020202020204" pitchFamily="34" charset="0"/>
              </a:rPr>
              <a:t>Jsapplication</a:t>
            </a:r>
            <a:r>
              <a:rPr lang="en-US" b="1" dirty="0">
                <a:solidFill>
                  <a:schemeClr val="tx1"/>
                </a:solidFill>
                <a:latin typeface="Arial" panose="020B0604020202020204" pitchFamily="34" charset="0"/>
                <a:cs typeface="Arial" panose="020B0604020202020204" pitchFamily="34" charset="0"/>
              </a:rPr>
              <a:t>.</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2.</a:t>
            </a:r>
            <a:r>
              <a:rPr lang="en-US" b="1" u="sng" dirty="0">
                <a:solidFill>
                  <a:srgbClr val="002060"/>
                </a:solidFill>
                <a:latin typeface="Arial" panose="020B0604020202020204" pitchFamily="34" charset="0"/>
                <a:cs typeface="Arial" panose="020B0604020202020204" pitchFamily="34" charset="0"/>
              </a:rPr>
              <a:t>ENVIRONMENT CONFIGURATION </a:t>
            </a:r>
            <a:r>
              <a:rPr lang="en-US"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Ensure environment variables are set for sensitive information (database credentials , API keys )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3.</a:t>
            </a:r>
            <a:r>
              <a:rPr lang="en-US" b="1" u="sng" dirty="0">
                <a:solidFill>
                  <a:srgbClr val="002060"/>
                </a:solidFill>
                <a:latin typeface="Arial" panose="020B0604020202020204" pitchFamily="34" charset="0"/>
                <a:cs typeface="Arial" panose="020B0604020202020204" pitchFamily="34" charset="0"/>
              </a:rPr>
              <a:t>DATABASE DEPLOYMENT </a:t>
            </a:r>
            <a:r>
              <a:rPr lang="en-US"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Deploy and configure your selected database service .</a:t>
            </a:r>
            <a:br>
              <a:rPr lang="en-US" b="1" dirty="0">
                <a:solidFill>
                  <a:schemeClr val="tx1"/>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4.</a:t>
            </a:r>
            <a:r>
              <a:rPr lang="en-US" b="1" u="sng" dirty="0">
                <a:solidFill>
                  <a:srgbClr val="002060"/>
                </a:solidFill>
                <a:latin typeface="Arial" panose="020B0604020202020204" pitchFamily="34" charset="0"/>
                <a:cs typeface="Arial" panose="020B0604020202020204" pitchFamily="34" charset="0"/>
              </a:rPr>
              <a:t>CONTINUOUS DEPLOYMENT </a:t>
            </a:r>
            <a:r>
              <a:rPr lang="en-US"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use tool like </a:t>
            </a:r>
            <a:r>
              <a:rPr lang="en-US" b="1" dirty="0" err="1">
                <a:solidFill>
                  <a:schemeClr val="tx1"/>
                </a:solidFill>
                <a:latin typeface="Arial" panose="020B0604020202020204" pitchFamily="34" charset="0"/>
                <a:cs typeface="Arial" panose="020B0604020202020204" pitchFamily="34" charset="0"/>
              </a:rPr>
              <a:t>Jenkins,GitHub</a:t>
            </a:r>
            <a:r>
              <a:rPr lang="en-US" b="1" dirty="0">
                <a:solidFill>
                  <a:schemeClr val="tx1"/>
                </a:solidFill>
                <a:latin typeface="Arial" panose="020B0604020202020204" pitchFamily="34" charset="0"/>
                <a:cs typeface="Arial" panose="020B0604020202020204" pitchFamily="34" charset="0"/>
              </a:rPr>
              <a:t> actions  for automated </a:t>
            </a:r>
            <a:r>
              <a:rPr lang="en-US" b="1" dirty="0" err="1">
                <a:solidFill>
                  <a:schemeClr val="tx1"/>
                </a:solidFill>
                <a:latin typeface="Arial" panose="020B0604020202020204" pitchFamily="34" charset="0"/>
                <a:cs typeface="Arial" panose="020B0604020202020204" pitchFamily="34" charset="0"/>
              </a:rPr>
              <a:t>deploymen</a:t>
            </a:r>
            <a:r>
              <a:rPr lang="en-US" b="1" dirty="0">
                <a:solidFill>
                  <a:schemeClr val="tx1"/>
                </a:solidFill>
                <a:latin typeface="Arial" panose="020B0604020202020204" pitchFamily="34" charset="0"/>
                <a:cs typeface="Arial" panose="020B0604020202020204" pitchFamily="34" charset="0"/>
              </a:rPr>
              <a:t> whenever code changes.</a:t>
            </a:r>
            <a:br>
              <a:rPr lang="en-US" b="1" dirty="0">
                <a:solidFill>
                  <a:schemeClr val="tx1"/>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5.</a:t>
            </a:r>
            <a:r>
              <a:rPr lang="en-US" b="1" u="sng" dirty="0">
                <a:solidFill>
                  <a:srgbClr val="002060"/>
                </a:solidFill>
                <a:latin typeface="Arial" panose="020B0604020202020204" pitchFamily="34" charset="0"/>
                <a:cs typeface="Arial" panose="020B0604020202020204" pitchFamily="34" charset="0"/>
              </a:rPr>
              <a:t>MONITORING AND SCALING</a:t>
            </a:r>
            <a:r>
              <a:rPr lang="en-US" b="1" dirty="0">
                <a:solidFill>
                  <a:schemeClr val="tx1"/>
                </a:solidFill>
                <a:latin typeface="Arial" panose="020B0604020202020204" pitchFamily="34" charset="0"/>
                <a:cs typeface="Arial" panose="020B0604020202020204" pitchFamily="34" charset="0"/>
              </a:rPr>
              <a:t>: Implement monitoring tools to track </a:t>
            </a:r>
            <a:r>
              <a:rPr lang="en-US" b="1" dirty="0" err="1">
                <a:solidFill>
                  <a:schemeClr val="tx1"/>
                </a:solidFill>
                <a:latin typeface="Arial" panose="020B0604020202020204" pitchFamily="34" charset="0"/>
                <a:cs typeface="Arial" panose="020B0604020202020204" pitchFamily="34" charset="0"/>
              </a:rPr>
              <a:t>performance.Be</a:t>
            </a:r>
            <a:r>
              <a:rPr lang="en-US" b="1" dirty="0">
                <a:solidFill>
                  <a:schemeClr val="tx1"/>
                </a:solidFill>
                <a:latin typeface="Arial" panose="020B0604020202020204" pitchFamily="34" charset="0"/>
                <a:cs typeface="Arial" panose="020B0604020202020204" pitchFamily="34" charset="0"/>
              </a:rPr>
              <a:t> prepare to</a:t>
            </a:r>
            <a:r>
              <a:rPr lang="en-US" sz="2400" b="1" dirty="0">
                <a:solidFill>
                  <a:schemeClr val="tx1"/>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scale based on demand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6.</a:t>
            </a:r>
            <a:r>
              <a:rPr lang="en-US" b="1" u="sng" dirty="0">
                <a:solidFill>
                  <a:srgbClr val="002060"/>
                </a:solidFill>
                <a:latin typeface="Arial" panose="020B0604020202020204" pitchFamily="34" charset="0"/>
                <a:cs typeface="Arial" panose="020B0604020202020204" pitchFamily="34" charset="0"/>
              </a:rPr>
              <a:t>SECURITY CONSIDERATIONS</a:t>
            </a:r>
            <a:r>
              <a:rPr lang="en-US" b="1" dirty="0">
                <a:solidFill>
                  <a:srgbClr val="002060"/>
                </a:solidFill>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Apply security best practices to protect patient data .regularly update dependencies to address vulnerabilities.</a:t>
            </a:r>
            <a:br>
              <a:rPr lang="en-US" b="1" dirty="0">
                <a:solidFill>
                  <a:schemeClr val="tx1"/>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7.COMPLIANCE WITH REGULATIONS .</a:t>
            </a:r>
            <a:br>
              <a:rPr lang="en-US" b="1" dirty="0">
                <a:solidFill>
                  <a:srgbClr val="002060"/>
                </a:solidFill>
                <a:latin typeface="Arial" panose="020B0604020202020204" pitchFamily="34" charset="0"/>
                <a:cs typeface="Arial" panose="020B0604020202020204" pitchFamily="34" charset="0"/>
              </a:rPr>
            </a:br>
            <a:r>
              <a:rPr lang="en-US" b="1" dirty="0">
                <a:solidFill>
                  <a:srgbClr val="002060"/>
                </a:solidFill>
                <a:latin typeface="Arial" panose="020B0604020202020204" pitchFamily="34" charset="0"/>
                <a:cs typeface="Arial" panose="020B0604020202020204" pitchFamily="34" charset="0"/>
              </a:rPr>
              <a:t>8.TESTING .</a:t>
            </a:r>
            <a:r>
              <a:rPr lang="en-US" sz="2400" b="1" dirty="0">
                <a:solidFill>
                  <a:srgbClr val="002060"/>
                </a:solidFill>
                <a:latin typeface="Arial" panose="020B0604020202020204" pitchFamily="34" charset="0"/>
                <a:cs typeface="Arial" panose="020B0604020202020204" pitchFamily="34" charset="0"/>
              </a:rPr>
              <a:t>  </a:t>
            </a:r>
            <a:r>
              <a:rPr lang="en-US" b="1" dirty="0">
                <a:solidFill>
                  <a:srgbClr val="002060"/>
                </a:solidFill>
                <a:latin typeface="Arial" panose="020B0604020202020204" pitchFamily="34" charset="0"/>
                <a:cs typeface="Arial" panose="020B0604020202020204" pitchFamily="34" charset="0"/>
              </a:rPr>
              <a:t/>
            </a:r>
            <a:br>
              <a:rPr lang="en-US"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260</TotalTime>
  <Words>104</Words>
  <Application>Microsoft Office PowerPoint</Application>
  <PresentationFormat>On-screen Show (16:9)</PresentationFormat>
  <Paragraphs>47</Paragraphs>
  <Slides>13</Slides>
  <Notes>4</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Slide 1</vt:lpstr>
      <vt:lpstr>Slide 2</vt:lpstr>
      <vt:lpstr>Abstract:      The purpose of the entitled as “MEDAPPOINMENTS” is to computerize the front office management of hospital to develop software which is user friendly simple , fast and cost effective.        It deals with the collection of patient information ,diagnosis details etc . Traditionally it was done manually . The main function of the system is register and store patient details and doctor details and retrieve these details as and when required and also to manipulate these details meaningfully system input contains patient details.       Diagnosis  details while system output is to get these details on to the screen . The doctor  appointment system can be entered using a username and password . It is accessible either by an administrator or receptionist .  Only they can add into the database.       The data can be retrieved easily . The data are well protected for personal use and makes the data processing very fast .                             </vt:lpstr>
      <vt:lpstr>Problem Statement:                            The challenge is to streamline and simplify the process  of scheduling doctor appointments  for patients  . Traditional methods often  involve time consuming phone calls and manual record keeping this project aims to create a digital solution that enhances the efficiency of Appoinments scheduling , reduces wait time , and improve overall patient experience .      </vt:lpstr>
      <vt:lpstr>Aim and Objective:            To give a “ MedAppointments ” will be a java based applications addressing the complexities of doctors appointment scheduling .         Online doctor appointment              Electronic medical record              Reserved time and date for each doctors              patients interface(see available slots and request an appointment)              Doctor’s management interface              Medical diagnosis report and medical suggestion , etc will be given to patient via email and       other  media and will be stored in the clinical center database as well .             Manager’s managements interface . </vt:lpstr>
      <vt:lpstr>Proposed Solution:          USER AUTHENTICATION : Patient can create accounts , log in , and manage their profiles .          DOCTOR DATABASE : Implement a database to store details to doctors , including specialties ,   availability  , and contact information .          APPOINTMENT SCHEDULING : Allow patients to view doctor availability and schedule appointments at their convenience .          APPOINTMENTS REMINDERS : Implements a reminder system to notify patients of upcoming appointments through emails and SMS .           PATIENT HISTORY : Maintain a record of patient appointment history making it easier for both patients and doctors to track medical visits .           ADMIN PANEL : Provide an admin interface for managing doctor details appointments schedules and resolving scheduling conflicts .           SECURE DATA HANDLING : Implements robust security measure to protect patient and doctor information .           USER FEEDBACK :. Allow patients to provide feedback on their appointments facilities continuous improvement . </vt:lpstr>
      <vt:lpstr>System Architecture: </vt:lpstr>
      <vt:lpstr>System Deployment Approach:                          Deploying a medical appointment system involves several steps . Firstly , assess your system requirements , choose a secure hosting environment , and ensure compliance with healthcare regulations . Develop and test the applications , then deploy it using a phased approach, starting with a small user group . Monitor performance , gather feedback , and make any necessary adjustments for a smooth rollout . Regularly update and maintain the  system to address evolving needs and security concerns . </vt:lpstr>
      <vt:lpstr>Algorithm &amp; Deployment: 1.PATIENT REGISTRATION : Collect patient  information  . Assign a unique identifier to each patient . 2.APPOINTMENT SCHEDULING : Define available time slot for appointment . Allow patient to choose a suitable time slot .check for conflicts to avoid double booking . 3.CONFIRMATION AND REMINDERS : Send confirmation for upcoming appointments .  DEPLOYMENT : 1.CHOOSE HOSTING SERVICE :Select a hosting provider(eg AWS) for deploying your node Jsapplication. 2.ENVIRONMENT CONFIGURATION : Ensure environment variables are set for sensitive information (database credentials , API keys ) . 3.DATABASE DEPLOYMENT : Deploy and configure your selected database service . 4.CONTINUOUS DEPLOYMENT : use tool like Jenkins,GitHub actions  for automated deploymen whenever code changes. 5.MONITORING AND SCALING: Implement monitoring tools to track performance.Be prepare to scale based on demand . 6.SECURITY CONSIDERATIONS: Apply security best practices to protect patient data .regularly update dependencies to address vulnerabilities. 7.COMPLIANCE WITH REGULATIONS . 8.TESTING .   </vt:lpstr>
      <vt:lpstr>Conclusion:     User can see the schedule date , time and serial no .         Doctor can see how much appointment he get for a specific day .         Patients are able to book and manage their own appointment with ease .        This system helps in taking appointment at a distant and get the details online via mobile and desktops .        This system helps solving the long waiting for appointment with doctors and keeping the file of prescriptions and report that get lost many time .        This system helps in our busy life taking appointments and keeping health record in easy and in best safe way .</vt:lpstr>
      <vt:lpstr>Future Scope:             Seamless integration with electronic medical records systems . EMRs store patient health information , medical history , and treatment plans , allowing doctors to access and update relevant data during virtual consultations .                       Advancements in telemedicine , AI driven scheduling system , personalized  health apps , and improved patient doctors communication  platform to enhance accessibility and efficiency in healthcare service .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 THANGA SWETHA</cp:lastModifiedBy>
  <cp:revision>163</cp:revision>
  <dcterms:modified xsi:type="dcterms:W3CDTF">2024-01-12T08:30:56Z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