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handoutMasterIdLst>
    <p:handoutMasterId r:id="rId6"/>
  </p:handoutMasterIdLst>
  <p:sldIdLst>
    <p:sldId id="257" r:id="rId2"/>
    <p:sldId id="264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03A32-F5C8-43E2-B8F0-00BCD1E3508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125-6AA6-482B-B406-AC579488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7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4026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5604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2059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71397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96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421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297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2831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2172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698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27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74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419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853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3149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611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1349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rgbClr val="000000">
                    <a:alpha val="6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2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" y="3453507"/>
            <a:ext cx="5677786" cy="3404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9371" y="986135"/>
            <a:ext cx="2956142" cy="9233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60000"/>
                <a:lumOff val="4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139700" h="139700" prst="divot"/>
          </a:sp3d>
        </p:spPr>
        <p:txBody>
          <a:bodyPr wrap="square" rtlCol="0">
            <a:spAutoFit/>
          </a:bodyPr>
          <a:lstStyle/>
          <a:p>
            <a:r>
              <a:rPr lang="en-US" sz="5400" i="1" dirty="0" err="1">
                <a:latin typeface="Baskerville Old Face" panose="02020602080505020303" pitchFamily="18" charset="0"/>
                <a:cs typeface="Aharoni" panose="02010803020104030203" pitchFamily="2" charset="-79"/>
              </a:rPr>
              <a:t>S</a:t>
            </a:r>
            <a:r>
              <a:rPr lang="en-US" sz="5400" dirty="0" err="1">
                <a:latin typeface="Baskerville Old Face" panose="02020602080505020303" pitchFamily="18" charset="0"/>
                <a:cs typeface="Aharoni" panose="02010803020104030203" pitchFamily="2" charset="-79"/>
              </a:rPr>
              <a:t>enti</a:t>
            </a:r>
            <a:r>
              <a:rPr lang="en-US" sz="5400" i="1" dirty="0" err="1">
                <a:latin typeface="Baskerville Old Face" panose="02020602080505020303" pitchFamily="18" charset="0"/>
                <a:cs typeface="Aharoni" panose="02010803020104030203" pitchFamily="2" charset="-79"/>
              </a:rPr>
              <a:t>S</a:t>
            </a:r>
            <a:r>
              <a:rPr lang="en-US" sz="5400" dirty="0" err="1">
                <a:latin typeface="Baskerville Old Face" panose="02020602080505020303" pitchFamily="18" charset="0"/>
                <a:cs typeface="Aharoni" panose="02010803020104030203" pitchFamily="2" charset="-79"/>
              </a:rPr>
              <a:t>afe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8653" y="267119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HSBC </a:t>
            </a:r>
            <a:r>
              <a:rPr lang="en-US" sz="2800" dirty="0" err="1"/>
              <a:t>Brainiacs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3453507"/>
            <a:ext cx="5358809" cy="3404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21" y="2257413"/>
            <a:ext cx="994700" cy="877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8455" y="3136483"/>
            <a:ext cx="2491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Shruthi,Harika,Visa,Madhavi,Sunitha</a:t>
            </a:r>
            <a:endParaRPr lang="en-US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0" y="47270"/>
            <a:ext cx="9404723" cy="14005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of the hour….</a:t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Safety &amp; Security -  Can we make our city a better place to live in  ??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41" y="1351813"/>
            <a:ext cx="4361824" cy="324166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176" y="1756381"/>
            <a:ext cx="4683942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Tremendous need for a technological solution to pre determine the security condition of an area by individuals.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a common source of crime data repository across the city which can be used to analyze any pattern/sequence of crime.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intelligent system that can predict crime way ahead of time before an unfortunate event occurs.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0796" y="1300022"/>
            <a:ext cx="3857000" cy="335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9623" y="1756381"/>
            <a:ext cx="4396339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the secure and non-secure areas in the city for individuals to take precautionary measures.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type of crime in the future based on the past trend which could help the law enforcement team to identify policies and programs to prevent crime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solution can also be leveraged as a plugin for all the apps which uses google maps and the model can be extended in other areas such as food safety, health safety, school safety.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4987" y="1150443"/>
            <a:ext cx="9287395" cy="29095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97" y="6279063"/>
            <a:ext cx="1000181" cy="373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23" y="5520706"/>
            <a:ext cx="922764" cy="5129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323" y="4761762"/>
            <a:ext cx="971355" cy="5422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60" y="5304023"/>
            <a:ext cx="1349626" cy="65642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631786" y="5124893"/>
            <a:ext cx="671767" cy="39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60612" y="5667358"/>
            <a:ext cx="679553" cy="19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16834" y="5806700"/>
            <a:ext cx="686719" cy="67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</p:cNvCxnSpPr>
          <p:nvPr/>
        </p:nvCxnSpPr>
        <p:spPr>
          <a:xfrm>
            <a:off x="3354678" y="5032893"/>
            <a:ext cx="863108" cy="1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3306087" y="5777166"/>
            <a:ext cx="911699" cy="29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3354678" y="6465990"/>
            <a:ext cx="863108" cy="1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113" y="4926707"/>
            <a:ext cx="802575" cy="16051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245113" y="6572715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Phone with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sentisafe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plugin </a:t>
            </a:r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>
            <a:off x="5047688" y="5729282"/>
            <a:ext cx="72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Wave 36"/>
          <p:cNvSpPr/>
          <p:nvPr/>
        </p:nvSpPr>
        <p:spPr>
          <a:xfrm>
            <a:off x="5827012" y="5124893"/>
            <a:ext cx="1605517" cy="1218354"/>
          </a:xfrm>
          <a:prstGeom prst="wav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Alerts user for safety issues</a:t>
            </a:r>
          </a:p>
        </p:txBody>
      </p:sp>
    </p:spTree>
    <p:extLst>
      <p:ext uri="{BB962C8B-B14F-4D97-AF65-F5344CB8AC3E}">
        <p14:creationId xmlns:p14="http://schemas.microsoft.com/office/powerpoint/2010/main" val="4597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34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6" y="659707"/>
            <a:ext cx="1041083" cy="10944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37705" y="1201722"/>
            <a:ext cx="6743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98" y="694572"/>
            <a:ext cx="1268732" cy="1094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55042" y="242613"/>
            <a:ext cx="1543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Travelling alone</a:t>
            </a:r>
          </a:p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with 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1863" y="1788995"/>
            <a:ext cx="1600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to know if </a:t>
            </a:r>
          </a:p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place is safe ???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6525" y="356107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SentiSafe</a:t>
            </a: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App/Plugin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70" y="909253"/>
            <a:ext cx="778796" cy="4705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773" y="1229192"/>
            <a:ext cx="813658" cy="559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951" y="2267097"/>
            <a:ext cx="821454" cy="6551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lum contrast="-41000"/>
          </a:blip>
          <a:stretch>
            <a:fillRect/>
          </a:stretch>
        </p:blipFill>
        <p:spPr>
          <a:xfrm>
            <a:off x="5417514" y="0"/>
            <a:ext cx="6774486" cy="6842815"/>
          </a:xfrm>
          <a:prstGeom prst="rect">
            <a:avLst/>
          </a:prstGeom>
          <a:ln>
            <a:noFill/>
            <a:prstDash val="lg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2" name="Rounded Rectangle 31"/>
          <p:cNvSpPr/>
          <p:nvPr/>
        </p:nvSpPr>
        <p:spPr>
          <a:xfrm>
            <a:off x="8620291" y="458057"/>
            <a:ext cx="1680232" cy="902392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Tensor Flow Deep Learning Neural Networks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8975" y="1660676"/>
            <a:ext cx="777142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12250" y="1696662"/>
            <a:ext cx="674575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36" name="Curved Left Arrow 35"/>
          <p:cNvSpPr/>
          <p:nvPr/>
        </p:nvSpPr>
        <p:spPr>
          <a:xfrm rot="10526188">
            <a:off x="7954029" y="732044"/>
            <a:ext cx="694366" cy="216504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Left Arrow 36"/>
          <p:cNvSpPr/>
          <p:nvPr/>
        </p:nvSpPr>
        <p:spPr>
          <a:xfrm rot="10322954" flipH="1">
            <a:off x="10451303" y="716228"/>
            <a:ext cx="696720" cy="222853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7873" y="2317901"/>
            <a:ext cx="1946713" cy="88503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21" y="2653056"/>
            <a:ext cx="839362" cy="64178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41" name="Straight Arrow Connector 40"/>
          <p:cNvCxnSpPr/>
          <p:nvPr/>
        </p:nvCxnSpPr>
        <p:spPr>
          <a:xfrm>
            <a:off x="6282183" y="2921278"/>
            <a:ext cx="244224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300523" y="617793"/>
            <a:ext cx="1757218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2057741" y="617794"/>
            <a:ext cx="0" cy="5237875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9031967" y="5867530"/>
            <a:ext cx="3025774" cy="35986"/>
          </a:xfrm>
          <a:prstGeom prst="line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652" y="5535369"/>
            <a:ext cx="656559" cy="61575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3" name="Oval 62"/>
          <p:cNvSpPr/>
          <p:nvPr/>
        </p:nvSpPr>
        <p:spPr>
          <a:xfrm>
            <a:off x="7674940" y="5538240"/>
            <a:ext cx="1321570" cy="570997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Studio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26449" y="124307"/>
            <a:ext cx="25125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 Model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9035307" y="4516871"/>
            <a:ext cx="2987586" cy="7780"/>
          </a:xfrm>
          <a:prstGeom prst="line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06868" y="4238529"/>
            <a:ext cx="1325099" cy="631295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AndroidStudio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9298" y="4091539"/>
            <a:ext cx="565328" cy="104316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185100"/>
            <a:ext cx="2770518" cy="260428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441" y="5402741"/>
            <a:ext cx="1200806" cy="1386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3469" y="4209334"/>
            <a:ext cx="1238093" cy="1092777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94" idx="3"/>
          </p:cNvCxnSpPr>
          <p:nvPr/>
        </p:nvCxnSpPr>
        <p:spPr>
          <a:xfrm>
            <a:off x="2770518" y="5487243"/>
            <a:ext cx="30071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87516" y="4755722"/>
            <a:ext cx="0" cy="73152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87516" y="5487243"/>
            <a:ext cx="0" cy="5187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1"/>
          </p:cNvCxnSpPr>
          <p:nvPr/>
        </p:nvCxnSpPr>
        <p:spPr>
          <a:xfrm>
            <a:off x="3087516" y="4755722"/>
            <a:ext cx="545953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74503" y="6005945"/>
            <a:ext cx="53293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7455" y="1759137"/>
            <a:ext cx="1040847" cy="82379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071877" y="1264341"/>
            <a:ext cx="1023223" cy="456368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1"/>
          </p:cNvCxnSpPr>
          <p:nvPr/>
        </p:nvCxnSpPr>
        <p:spPr>
          <a:xfrm flipH="1">
            <a:off x="2591311" y="2171036"/>
            <a:ext cx="108614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91311" y="1814564"/>
            <a:ext cx="0" cy="3564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63" grpId="0" animBg="1"/>
      <p:bldP spid="70" grpId="0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99" y="1520536"/>
            <a:ext cx="566738" cy="5160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598" y="3394581"/>
            <a:ext cx="695961" cy="65787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1273968" y="2036618"/>
            <a:ext cx="14505" cy="59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88473" y="2628900"/>
            <a:ext cx="893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1324074" y="2885209"/>
            <a:ext cx="14505" cy="50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24074" y="2885209"/>
            <a:ext cx="893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91" y="2377196"/>
            <a:ext cx="646750" cy="6881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900" y="2372699"/>
            <a:ext cx="687412" cy="69261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2884312" y="2885209"/>
            <a:ext cx="465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84312" y="2627830"/>
            <a:ext cx="465979" cy="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909" y="3509006"/>
            <a:ext cx="729961" cy="7568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283" y="668254"/>
            <a:ext cx="499927" cy="5917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0538" y="668254"/>
            <a:ext cx="516035" cy="5917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0423" y="3550570"/>
            <a:ext cx="657520" cy="77848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327" y="4191861"/>
            <a:ext cx="664593" cy="615770"/>
          </a:xfrm>
          <a:prstGeom prst="rect">
            <a:avLst/>
          </a:prstGeom>
        </p:spPr>
      </p:pic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93" y="663811"/>
            <a:ext cx="510997" cy="5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9830" y="3698833"/>
            <a:ext cx="700731" cy="7207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7694" y="723020"/>
            <a:ext cx="586338" cy="46840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788129" y="327595"/>
            <a:ext cx="3812066" cy="1215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18" idx="2"/>
          </p:cNvCxnSpPr>
          <p:nvPr/>
        </p:nvCxnSpPr>
        <p:spPr>
          <a:xfrm>
            <a:off x="2540606" y="3065318"/>
            <a:ext cx="0" cy="815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40606" y="3880590"/>
            <a:ext cx="442234" cy="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9094" y="4112036"/>
            <a:ext cx="304378" cy="3075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2784" y="3661926"/>
            <a:ext cx="237880" cy="39728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13472" y="3509006"/>
            <a:ext cx="1028683" cy="61581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982840" y="3412094"/>
            <a:ext cx="2431029" cy="161710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2884312" y="5054206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Model</a:t>
            </a:r>
          </a:p>
        </p:txBody>
      </p:sp>
      <p:cxnSp>
        <p:nvCxnSpPr>
          <p:cNvPr id="1030" name="Straight Arrow Connector 1029"/>
          <p:cNvCxnSpPr/>
          <p:nvPr/>
        </p:nvCxnSpPr>
        <p:spPr>
          <a:xfrm>
            <a:off x="5424299" y="3880590"/>
            <a:ext cx="54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 flipH="1">
            <a:off x="5413871" y="4124816"/>
            <a:ext cx="564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0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68419" y="4265810"/>
            <a:ext cx="342522" cy="414306"/>
          </a:xfrm>
          <a:prstGeom prst="rect">
            <a:avLst/>
          </a:prstGeom>
        </p:spPr>
      </p:pic>
      <p:pic>
        <p:nvPicPr>
          <p:cNvPr id="1039" name="Picture 10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21609" y="4276755"/>
            <a:ext cx="336869" cy="361098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H="1">
            <a:off x="6616771" y="4107823"/>
            <a:ext cx="633060" cy="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01724" y="4528289"/>
            <a:ext cx="403001" cy="392206"/>
          </a:xfrm>
          <a:prstGeom prst="rect">
            <a:avLst/>
          </a:prstGeom>
        </p:spPr>
      </p:pic>
      <p:pic>
        <p:nvPicPr>
          <p:cNvPr id="1053" name="Picture 10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03507" y="4997922"/>
            <a:ext cx="534707" cy="86375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7449316" y="4419585"/>
            <a:ext cx="0" cy="60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600195" y="4419585"/>
            <a:ext cx="0" cy="578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661606" y="3887408"/>
            <a:ext cx="588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40031" y="2379896"/>
            <a:ext cx="583472" cy="639041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4740910" y="2627830"/>
            <a:ext cx="0" cy="75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740910" y="2627830"/>
            <a:ext cx="259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5983" y="2447059"/>
            <a:ext cx="904875" cy="438150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79" idx="3"/>
          </p:cNvCxnSpPr>
          <p:nvPr/>
        </p:nvCxnSpPr>
        <p:spPr>
          <a:xfrm flipV="1">
            <a:off x="7923503" y="2699416"/>
            <a:ext cx="3812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4855" y="44680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Architectural Flow</a:t>
            </a:r>
          </a:p>
        </p:txBody>
      </p:sp>
    </p:spTree>
    <p:extLst>
      <p:ext uri="{BB962C8B-B14F-4D97-AF65-F5344CB8AC3E}">
        <p14:creationId xmlns:p14="http://schemas.microsoft.com/office/powerpoint/2010/main" val="352054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1593</TotalTime>
  <Words>209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Aharoni</vt:lpstr>
      <vt:lpstr>Arial</vt:lpstr>
      <vt:lpstr>Baskerville Old Face</vt:lpstr>
      <vt:lpstr>Calibri</vt:lpstr>
      <vt:lpstr>Century Gothic</vt:lpstr>
      <vt:lpstr>Wingdings</vt:lpstr>
      <vt:lpstr>Wingdings 3</vt:lpstr>
      <vt:lpstr>Ion</vt:lpstr>
      <vt:lpstr>PowerPoint Presentation</vt:lpstr>
      <vt:lpstr>Need of the hour…. Safety &amp; Security -  Can we make our city a better place to live in  ?? 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shruthi.s.shetty@noexternalmail.hsbc.com</dc:creator>
  <cp:keywords>NOT-APPL</cp:keywords>
  <dc:description>NOT-APPL</dc:description>
  <cp:lastModifiedBy>poornachandra.r@gmail.com</cp:lastModifiedBy>
  <cp:revision>81</cp:revision>
  <dcterms:created xsi:type="dcterms:W3CDTF">2018-03-08T16:43:40Z</dcterms:created>
  <dcterms:modified xsi:type="dcterms:W3CDTF">2018-03-10T15:27:04Z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