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394E-4945-4704-B01B-05EF5BB5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B2956-2F2E-4898-A019-C65E8A33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F222-A837-4536-80F8-639BEFB1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8482-7012-485B-A966-DAC12B8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2704-C1DD-4BD2-8BAA-CECF69B6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1F8-B252-49F4-A012-989032C2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9700D-D400-4B63-AAF2-038517F4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B7A-9078-4049-B561-F6C710E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2891-DB16-4FDC-A695-E1FDA919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F34B-5C68-4FF8-A2F8-4A292C02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77D16-AA9D-4F2E-A339-0F849EDB6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B5B9-C015-48A3-89E7-D84B5573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4A9A-4AE6-4D44-A9E9-45FBDB8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E44F-1529-4FCB-81AD-A211A841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4621-9D2B-46D1-A1B4-87629531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E966-68EF-4C3A-95C4-62AE7A78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30C-6FAB-4A2C-9123-6497AFDF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E1C7-F4CC-472D-8476-497A1A33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E2F7-B5CC-45E7-9CBA-EAB5F712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1D85-C8A8-47F6-8C72-5507DECC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92D8-1E22-4A58-AFD9-0C09A86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028C9-09A3-4434-B16F-B08EAE69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4C74-9C71-40C7-A230-99E9E257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91BC-F9B6-4C5E-9661-1CEC4DB3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C3DF1-4429-443F-886D-87191BC8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A9D2-4D12-4741-A9D3-10085ABD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187F-48D9-4C48-87B9-5710F2AA3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F95DC-216B-44E4-8DFE-E5CFB452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3EAF-C816-4033-8254-8B65B7EB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355D-1FFF-439A-9B36-6158CF5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15DFD-9D78-476C-8283-F14DC261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A799-10A6-4A0F-96C0-4B13076A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C48E-D130-4BA1-861B-F8E27ABB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B6EA-E82D-4AE5-8E5B-0DB5A47BC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CBFB3-40E8-41D6-ABF2-53169200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12AA9-FC56-455F-86C3-C7B95847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AEE9-A786-4AC1-955A-F2484E98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78AA6-9287-4E2B-9019-1CB212A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F7D-A1D2-4B2A-9538-A79A0FBB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8247-8E9E-44BB-A153-4F4C85BA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104EC-7068-42C4-8E88-1BC901A3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93BAD-9D1A-4DEF-865E-1B0954C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D515B-4E60-4304-9AD2-14EDAD7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5F42-556C-4829-90BA-9C116D6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3B95F-3808-4092-83D9-257E635B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D0C68-8A73-4DC8-A11F-8CEF2FB0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2FF8-85EC-4AE8-9645-1745FF79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B5E0-0163-48C0-8523-D506AD7F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9CF3-9939-45D8-BF0B-B4D8DDD0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FA63-4BF8-4F95-B306-986BAA76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A048C-EC18-456D-8366-72D08DA7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AB49-0B40-4761-AA78-4706B4D4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64C-42B7-4EA3-A176-833CF092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212F-0DDA-494F-AAF1-47FD4BE5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1A65-C127-4A77-97F8-4A607957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CB540-E209-4DB8-B797-33D590FD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A98E-1424-4CF3-94B7-3C7F807C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185F-FF50-4FA2-BF67-130532F4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31BE9-D557-4285-9A73-411F856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13AB-04A2-4557-87CE-C111E841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F1F2-BEAA-4CE9-8288-2260F22F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4E08-3CE2-45D0-A559-E5084293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F94E-9CDC-48BE-BB18-7383B0C5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9F1D2-A645-4910-BFC0-50A6DBD9B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6250"/>
          <a:stretch/>
        </p:blipFill>
        <p:spPr>
          <a:xfrm>
            <a:off x="0" y="1"/>
            <a:ext cx="12191981" cy="7108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567A9-14BC-47CA-B6DD-EA418AC7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725" y="1133060"/>
            <a:ext cx="9710529" cy="148589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FBF9F6"/>
                </a:solidFill>
              </a:rPr>
              <a:t>Chatbot engine using Deep </a:t>
            </a:r>
            <a:r>
              <a:rPr lang="en-IN" sz="3600" b="1" dirty="0" err="1">
                <a:solidFill>
                  <a:srgbClr val="FBF9F6"/>
                </a:solidFill>
              </a:rPr>
              <a:t>Bidrectional</a:t>
            </a:r>
            <a:r>
              <a:rPr lang="en-IN" sz="3600" b="1" dirty="0">
                <a:solidFill>
                  <a:srgbClr val="FBF9F6"/>
                </a:solidFill>
              </a:rPr>
              <a:t>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8472-2548-414E-9360-9653C83B4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226" y="2896947"/>
            <a:ext cx="1533525" cy="657225"/>
          </a:xfrm>
        </p:spPr>
        <p:txBody>
          <a:bodyPr>
            <a:normAutofit fontScale="92500"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Teamwe4</a:t>
            </a:r>
          </a:p>
        </p:txBody>
      </p:sp>
    </p:spTree>
    <p:extLst>
      <p:ext uri="{BB962C8B-B14F-4D97-AF65-F5344CB8AC3E}">
        <p14:creationId xmlns:p14="http://schemas.microsoft.com/office/powerpoint/2010/main" val="26203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AEC-19C7-45B1-ADB9-84EEE442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91" y="134928"/>
            <a:ext cx="11447490" cy="5683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Chatbot Engine - Solution Design  </a:t>
            </a:r>
            <a:endParaRPr lang="en-I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5C3E186-773B-4D42-8CF9-94624ECF848E}"/>
              </a:ext>
            </a:extLst>
          </p:cNvPr>
          <p:cNvSpPr/>
          <p:nvPr/>
        </p:nvSpPr>
        <p:spPr>
          <a:xfrm>
            <a:off x="1" y="2215490"/>
            <a:ext cx="1371600" cy="109866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in native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F784D-C09F-4E99-A868-5CB8BF259C67}"/>
              </a:ext>
            </a:extLst>
          </p:cNvPr>
          <p:cNvSpPr/>
          <p:nvPr/>
        </p:nvSpPr>
        <p:spPr>
          <a:xfrm>
            <a:off x="7162800" y="1219200"/>
            <a:ext cx="2984357" cy="309986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r>
              <a:rPr lang="en-IN" dirty="0">
                <a:solidFill>
                  <a:schemeClr val="tx1"/>
                </a:solidFill>
              </a:rPr>
              <a:t>.  </a:t>
            </a:r>
            <a:r>
              <a:rPr lang="en-IN" b="1" dirty="0">
                <a:solidFill>
                  <a:schemeClr val="tx1"/>
                </a:solidFill>
              </a:rPr>
              <a:t>SIMILARITY VECTOR GENERATION &amp; INTENT IDENTIFICATION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62F26-6FA3-4139-9719-B9F0CE661BA6}"/>
              </a:ext>
            </a:extLst>
          </p:cNvPr>
          <p:cNvSpPr/>
          <p:nvPr/>
        </p:nvSpPr>
        <p:spPr>
          <a:xfrm>
            <a:off x="7406053" y="2406201"/>
            <a:ext cx="2497851" cy="530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a. Train intents (</a:t>
            </a:r>
            <a:r>
              <a:rPr lang="en-IN" b="1" dirty="0">
                <a:solidFill>
                  <a:schemeClr val="tx1"/>
                </a:solidFill>
              </a:rPr>
              <a:t>Bert</a:t>
            </a:r>
            <a:r>
              <a:rPr lang="en-IN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38CA45-2F62-43AA-8C7F-6873C31C140A}"/>
              </a:ext>
            </a:extLst>
          </p:cNvPr>
          <p:cNvSpPr/>
          <p:nvPr/>
        </p:nvSpPr>
        <p:spPr>
          <a:xfrm>
            <a:off x="7406052" y="3314830"/>
            <a:ext cx="2497851" cy="669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b. Parent &amp; Child Intent Classification</a:t>
            </a:r>
            <a:r>
              <a:rPr lang="en-IN" b="1" dirty="0">
                <a:solidFill>
                  <a:schemeClr val="tx1"/>
                </a:solidFill>
              </a:rPr>
              <a:t>(LGB)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2D306E41-0F73-4F4A-A731-63728FC29112}"/>
              </a:ext>
            </a:extLst>
          </p:cNvPr>
          <p:cNvSpPr/>
          <p:nvPr/>
        </p:nvSpPr>
        <p:spPr>
          <a:xfrm>
            <a:off x="10549894" y="2213320"/>
            <a:ext cx="1557595" cy="110083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in native language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C59FF0-EBE5-4009-B8E3-ED9D48966E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601" y="2764821"/>
            <a:ext cx="521657" cy="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B58CC206-5094-4E65-BDBF-BD074F96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6255297"/>
            <a:ext cx="1680624" cy="4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">
            <a:extLst>
              <a:ext uri="{FF2B5EF4-FFF2-40B4-BE49-F238E27FC236}">
                <a16:creationId xmlns:a16="http://schemas.microsoft.com/office/drawing/2014/main" id="{C0BEAFC1-A99D-49B5-AD9F-A0CE9B9F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55" y="6118904"/>
            <a:ext cx="974211" cy="5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deep dive into BERT: How BERT launched a rocket into natural language  understanding">
            <a:extLst>
              <a:ext uri="{FF2B5EF4-FFF2-40B4-BE49-F238E27FC236}">
                <a16:creationId xmlns:a16="http://schemas.microsoft.com/office/drawing/2014/main" id="{20D797C5-4459-47F8-9EF6-C11C95F9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51" y="6160862"/>
            <a:ext cx="1028585" cy="5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mjhea0/awesome-flask: A curated list of awesome things related to  Flask">
            <a:extLst>
              <a:ext uri="{FF2B5EF4-FFF2-40B4-BE49-F238E27FC236}">
                <a16:creationId xmlns:a16="http://schemas.microsoft.com/office/drawing/2014/main" id="{90FD15E3-6B01-438E-9011-69A28171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56" y="6114234"/>
            <a:ext cx="1188930" cy="6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1D1F82-2956-470D-9F9A-83AC227FA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2" y="3509350"/>
            <a:ext cx="842909" cy="1302677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57690F-454B-4A88-910F-5335C83C1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930" y="3509349"/>
            <a:ext cx="842909" cy="1302677"/>
          </a:xfrm>
          <a:prstGeom prst="rect">
            <a:avLst/>
          </a:prstGeom>
        </p:spPr>
      </p:pic>
      <p:pic>
        <p:nvPicPr>
          <p:cNvPr id="8" name="Picture 2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EB778746-87E0-4A96-8DE6-1DD8854C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8" y="6190604"/>
            <a:ext cx="1212630" cy="6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C4E4BB4-654E-4AB6-BF8C-6641746B470F}"/>
              </a:ext>
            </a:extLst>
          </p:cNvPr>
          <p:cNvSpPr/>
          <p:nvPr/>
        </p:nvSpPr>
        <p:spPr>
          <a:xfrm>
            <a:off x="1866830" y="1791140"/>
            <a:ext cx="2307425" cy="19495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LANGUAGE DETECTION 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439444-D2F6-42BE-BF68-DA368F70E68D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>
          <a:xfrm flipV="1">
            <a:off x="4174255" y="2759829"/>
            <a:ext cx="515685" cy="6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D691-91BB-44D7-B2E9-1E75285942D7}"/>
              </a:ext>
            </a:extLst>
          </p:cNvPr>
          <p:cNvSpPr/>
          <p:nvPr/>
        </p:nvSpPr>
        <p:spPr>
          <a:xfrm>
            <a:off x="2072235" y="2655214"/>
            <a:ext cx="1928503" cy="794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Multi label Classification </a:t>
            </a:r>
            <a:r>
              <a:rPr lang="en-IN" b="1" dirty="0" err="1">
                <a:solidFill>
                  <a:schemeClr val="tx1"/>
                </a:solidFill>
              </a:rPr>
              <a:t>LightGBM</a:t>
            </a:r>
            <a:r>
              <a:rPr lang="en-IN" dirty="0">
                <a:solidFill>
                  <a:schemeClr val="tx1"/>
                </a:solidFill>
              </a:rPr>
              <a:t> model 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0FE7AB-DEEA-4F54-911D-35B40639CD86}"/>
              </a:ext>
            </a:extLst>
          </p:cNvPr>
          <p:cNvCxnSpPr>
            <a:cxnSpLocks/>
          </p:cNvCxnSpPr>
          <p:nvPr/>
        </p:nvCxnSpPr>
        <p:spPr>
          <a:xfrm>
            <a:off x="8595553" y="2937152"/>
            <a:ext cx="0" cy="37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0D75F-B64D-4D7D-8980-67C75B14B82E}"/>
              </a:ext>
            </a:extLst>
          </p:cNvPr>
          <p:cNvSpPr/>
          <p:nvPr/>
        </p:nvSpPr>
        <p:spPr>
          <a:xfrm>
            <a:off x="4689940" y="1791140"/>
            <a:ext cx="2015660" cy="193737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IN" b="1" dirty="0">
                <a:solidFill>
                  <a:schemeClr val="tx1"/>
                </a:solidFill>
              </a:rPr>
              <a:t>NAMED ENTITY RECOGNITION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F62750-1879-459C-BE3C-251ECDD3758A}"/>
              </a:ext>
            </a:extLst>
          </p:cNvPr>
          <p:cNvSpPr/>
          <p:nvPr/>
        </p:nvSpPr>
        <p:spPr>
          <a:xfrm>
            <a:off x="4956504" y="2660168"/>
            <a:ext cx="1592146" cy="789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Entity Extraction (</a:t>
            </a:r>
            <a:r>
              <a:rPr lang="en-IN" b="1" dirty="0">
                <a:solidFill>
                  <a:schemeClr val="tx1"/>
                </a:solidFill>
              </a:rPr>
              <a:t>NER</a:t>
            </a:r>
            <a:r>
              <a:rPr lang="en-IN" dirty="0">
                <a:solidFill>
                  <a:schemeClr val="tx1"/>
                </a:solidFill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BD57B4-B6B5-4FE7-800E-79548C9F155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705600" y="27598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9ABDD5-E297-415B-A12E-09B3D1F45EED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149675" y="2763736"/>
            <a:ext cx="400219" cy="5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AEC-19C7-45B1-ADB9-84EEE442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6" y="168046"/>
            <a:ext cx="11447490" cy="5683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1. Language Detection Module &amp; Metrics</a:t>
            </a:r>
            <a:endParaRPr lang="en-I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E4BB4-654E-4AB6-BF8C-6641746B470F}"/>
              </a:ext>
            </a:extLst>
          </p:cNvPr>
          <p:cNvSpPr/>
          <p:nvPr/>
        </p:nvSpPr>
        <p:spPr>
          <a:xfrm>
            <a:off x="545616" y="1323974"/>
            <a:ext cx="4940783" cy="48768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LANGUAGE DETECTION 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3BB8-B2D2-44FD-93C6-881514FCAB1E}"/>
              </a:ext>
            </a:extLst>
          </p:cNvPr>
          <p:cNvSpPr/>
          <p:nvPr/>
        </p:nvSpPr>
        <p:spPr>
          <a:xfrm>
            <a:off x="971579" y="2179197"/>
            <a:ext cx="3981392" cy="919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n-IN" dirty="0">
                <a:solidFill>
                  <a:schemeClr val="tx1"/>
                </a:solidFill>
              </a:rPr>
              <a:t>Native language humongous corpus collected for </a:t>
            </a:r>
            <a:r>
              <a:rPr lang="en-IN" dirty="0" err="1">
                <a:solidFill>
                  <a:schemeClr val="tx1"/>
                </a:solidFill>
              </a:rPr>
              <a:t>indian</a:t>
            </a:r>
            <a:r>
              <a:rPr lang="en-IN" dirty="0">
                <a:solidFill>
                  <a:schemeClr val="tx1"/>
                </a:solidFill>
              </a:rPr>
              <a:t> languages.</a:t>
            </a:r>
          </a:p>
          <a:p>
            <a:pPr algn="ctr"/>
            <a:r>
              <a:rPr lang="hi-IN" b="1" dirty="0">
                <a:solidFill>
                  <a:srgbClr val="5F6368"/>
                </a:solidFill>
                <a:latin typeface="Roboto"/>
              </a:rPr>
              <a:t>मुझे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4128B-4A4E-4D98-8E86-1EC99D90AA89}"/>
              </a:ext>
            </a:extLst>
          </p:cNvPr>
          <p:cNvSpPr/>
          <p:nvPr/>
        </p:nvSpPr>
        <p:spPr>
          <a:xfrm>
            <a:off x="1012919" y="3471689"/>
            <a:ext cx="4006176" cy="1009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b. Transliterate native script to English(</a:t>
            </a:r>
            <a:r>
              <a:rPr lang="en-IN" b="1" dirty="0" err="1">
                <a:solidFill>
                  <a:schemeClr val="tx1"/>
                </a:solidFill>
              </a:rPr>
              <a:t>indictrans</a:t>
            </a:r>
            <a:r>
              <a:rPr lang="en-IN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hi-IN" b="1" dirty="0">
                <a:solidFill>
                  <a:srgbClr val="5F6368"/>
                </a:solidFill>
                <a:latin typeface="Roboto"/>
              </a:rPr>
              <a:t>मुझे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 </a:t>
            </a:r>
            <a:r>
              <a:rPr lang="en-US" b="1" dirty="0">
                <a:solidFill>
                  <a:srgbClr val="5F6368"/>
                </a:solidFill>
                <a:latin typeface="Roboto"/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5F6368"/>
                </a:solidFill>
                <a:latin typeface="Roboto"/>
                <a:sym typeface="Wingdings" panose="05000000000000000000" pitchFamily="2" charset="2"/>
              </a:rPr>
              <a:t>Muje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67D39-1974-42E5-8342-BE984017B2FD}"/>
              </a:ext>
            </a:extLst>
          </p:cNvPr>
          <p:cNvSpPr/>
          <p:nvPr/>
        </p:nvSpPr>
        <p:spPr>
          <a:xfrm>
            <a:off x="1012919" y="4834170"/>
            <a:ext cx="4006176" cy="1009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c. </a:t>
            </a:r>
            <a:r>
              <a:rPr lang="en-US" dirty="0">
                <a:solidFill>
                  <a:schemeClr val="tx1"/>
                </a:solidFill>
              </a:rPr>
              <a:t>Train the multi label corpus </a:t>
            </a:r>
            <a:r>
              <a:rPr lang="en-US" b="1" dirty="0">
                <a:solidFill>
                  <a:schemeClr val="tx1"/>
                </a:solidFill>
              </a:rPr>
              <a:t>(LGBM) </a:t>
            </a:r>
            <a:r>
              <a:rPr lang="en-US" dirty="0">
                <a:solidFill>
                  <a:schemeClr val="tx1"/>
                </a:solidFill>
              </a:rPr>
              <a:t>and Pickle 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E74AAC-4E29-46ED-BB7F-52F450C1831A}"/>
              </a:ext>
            </a:extLst>
          </p:cNvPr>
          <p:cNvCxnSpPr>
            <a:cxnSpLocks/>
          </p:cNvCxnSpPr>
          <p:nvPr/>
        </p:nvCxnSpPr>
        <p:spPr>
          <a:xfrm>
            <a:off x="2957271" y="3098198"/>
            <a:ext cx="5004" cy="35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1F8FF7-8214-40F3-A13E-2F3D3973707A}"/>
              </a:ext>
            </a:extLst>
          </p:cNvPr>
          <p:cNvCxnSpPr>
            <a:cxnSpLocks/>
          </p:cNvCxnSpPr>
          <p:nvPr/>
        </p:nvCxnSpPr>
        <p:spPr>
          <a:xfrm>
            <a:off x="2957271" y="4457600"/>
            <a:ext cx="5004" cy="35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E2C7B1-DD21-4453-9CFF-F5A6255D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499549"/>
            <a:ext cx="328612" cy="50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BAC40-6AD7-44E2-A27D-FFCF7A9C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21" y="3602957"/>
            <a:ext cx="442379" cy="42611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8C1C6A-3F13-404C-8EE6-63E366BFA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5036"/>
              </p:ext>
            </p:extLst>
          </p:nvPr>
        </p:nvGraphicFramePr>
        <p:xfrm>
          <a:off x="6302281" y="3206114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022059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662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57856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 Model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1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8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AEC-19C7-45B1-ADB9-84EEE442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6" y="168046"/>
            <a:ext cx="11447490" cy="5683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2. Named Entity Recognition Module &amp; Metrics</a:t>
            </a:r>
            <a:endParaRPr lang="en-I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E4BB4-654E-4AB6-BF8C-6641746B470F}"/>
              </a:ext>
            </a:extLst>
          </p:cNvPr>
          <p:cNvSpPr/>
          <p:nvPr/>
        </p:nvSpPr>
        <p:spPr>
          <a:xfrm>
            <a:off x="717067" y="1368427"/>
            <a:ext cx="4693133" cy="37242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Named Entity Recognition(NER)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3BB8-B2D2-44FD-93C6-881514FCAB1E}"/>
              </a:ext>
            </a:extLst>
          </p:cNvPr>
          <p:cNvSpPr/>
          <p:nvPr/>
        </p:nvSpPr>
        <p:spPr>
          <a:xfrm>
            <a:off x="1143029" y="2223649"/>
            <a:ext cx="3774553" cy="919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Indic entity lookups collected (</a:t>
            </a:r>
            <a:r>
              <a:rPr lang="en-IN" b="1" dirty="0" err="1">
                <a:solidFill>
                  <a:schemeClr val="tx1"/>
                </a:solidFill>
              </a:rPr>
              <a:t>bn,hi,en,ta,te,mr,gu</a:t>
            </a:r>
            <a:r>
              <a:rPr lang="en-IN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4128B-4A4E-4D98-8E86-1EC99D90AA89}"/>
              </a:ext>
            </a:extLst>
          </p:cNvPr>
          <p:cNvSpPr/>
          <p:nvPr/>
        </p:nvSpPr>
        <p:spPr>
          <a:xfrm>
            <a:off x="1184369" y="3516141"/>
            <a:ext cx="3798050" cy="1009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NER module build to identify numbers /date/time/currency/mobile number. 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E74AAC-4E29-46ED-BB7F-52F450C1831A}"/>
              </a:ext>
            </a:extLst>
          </p:cNvPr>
          <p:cNvCxnSpPr>
            <a:cxnSpLocks/>
          </p:cNvCxnSpPr>
          <p:nvPr/>
        </p:nvCxnSpPr>
        <p:spPr>
          <a:xfrm>
            <a:off x="3128721" y="3142650"/>
            <a:ext cx="5004" cy="35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6A4A85-B109-9E41-BA3B-A7B4BE53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0236"/>
              </p:ext>
            </p:extLst>
          </p:nvPr>
        </p:nvGraphicFramePr>
        <p:xfrm>
          <a:off x="7194700" y="2674305"/>
          <a:ext cx="274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400">
                  <a:extLst>
                    <a:ext uri="{9D8B030D-6E8A-4147-A177-3AD203B41FA5}">
                      <a16:colId xmlns:a16="http://schemas.microsoft.com/office/drawing/2014/main" val="150066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NER Model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1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1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AEC-19C7-45B1-ADB9-84EEE442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6" y="168046"/>
            <a:ext cx="11447490" cy="56832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3. Similarity Vector &amp; Intent detection Module &amp; Metrics</a:t>
            </a:r>
            <a:endParaRPr lang="en-I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E4BB4-654E-4AB6-BF8C-6641746B470F}"/>
              </a:ext>
            </a:extLst>
          </p:cNvPr>
          <p:cNvSpPr/>
          <p:nvPr/>
        </p:nvSpPr>
        <p:spPr>
          <a:xfrm>
            <a:off x="409575" y="1514474"/>
            <a:ext cx="7610475" cy="48768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Intent/similarity Detection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3BB8-B2D2-44FD-93C6-881514FCAB1E}"/>
              </a:ext>
            </a:extLst>
          </p:cNvPr>
          <p:cNvSpPr/>
          <p:nvPr/>
        </p:nvSpPr>
        <p:spPr>
          <a:xfrm>
            <a:off x="657254" y="2268606"/>
            <a:ext cx="3188823" cy="1000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a. Train (</a:t>
            </a:r>
            <a:r>
              <a:rPr lang="en-IN" b="1" dirty="0">
                <a:solidFill>
                  <a:schemeClr val="tx1"/>
                </a:solidFill>
              </a:rPr>
              <a:t>Bert</a:t>
            </a:r>
            <a:r>
              <a:rPr lang="en-IN" dirty="0">
                <a:solidFill>
                  <a:schemeClr val="tx1"/>
                </a:solidFill>
              </a:rPr>
              <a:t>)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Vectorize  Nearest Similarity Vector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67D39-1974-42E5-8342-BE984017B2FD}"/>
              </a:ext>
            </a:extLst>
          </p:cNvPr>
          <p:cNvSpPr/>
          <p:nvPr/>
        </p:nvSpPr>
        <p:spPr>
          <a:xfrm>
            <a:off x="4629150" y="2294197"/>
            <a:ext cx="3117173" cy="1009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c. Intent Classification (</a:t>
            </a:r>
            <a:r>
              <a:rPr lang="en-IN" b="1" dirty="0">
                <a:solidFill>
                  <a:schemeClr val="tx1"/>
                </a:solidFill>
              </a:rPr>
              <a:t>LGBM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1F8FF7-8214-40F3-A13E-2F3D3973707A}"/>
              </a:ext>
            </a:extLst>
          </p:cNvPr>
          <p:cNvCxnSpPr>
            <a:cxnSpLocks/>
          </p:cNvCxnSpPr>
          <p:nvPr/>
        </p:nvCxnSpPr>
        <p:spPr>
          <a:xfrm>
            <a:off x="3846077" y="2747353"/>
            <a:ext cx="738429" cy="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6878D-DB84-4AA4-ACEE-231631FDA3D5}"/>
              </a:ext>
            </a:extLst>
          </p:cNvPr>
          <p:cNvSpPr/>
          <p:nvPr/>
        </p:nvSpPr>
        <p:spPr>
          <a:xfrm>
            <a:off x="657254" y="3588429"/>
            <a:ext cx="3188823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“</a:t>
            </a:r>
            <a:r>
              <a:rPr lang="en-SG" b="1" dirty="0" err="1"/>
              <a:t>bert</a:t>
            </a:r>
            <a:r>
              <a:rPr lang="en-SG" b="1" dirty="0"/>
              <a:t>-base-multilingual-uncased</a:t>
            </a:r>
            <a:r>
              <a:rPr lang="en-US" dirty="0"/>
              <a:t>” vectorize the input sentence.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Compare the vectors against the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child level </a:t>
            </a:r>
            <a:r>
              <a:rPr lang="en-US" b="1" dirty="0"/>
              <a:t>English intent groups</a:t>
            </a:r>
            <a:r>
              <a:rPr lang="en-US" dirty="0"/>
              <a:t> to find the nearest similarity vector.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396AF-EC51-450B-8664-9F1D582D9178}"/>
              </a:ext>
            </a:extLst>
          </p:cNvPr>
          <p:cNvSpPr/>
          <p:nvPr/>
        </p:nvSpPr>
        <p:spPr>
          <a:xfrm>
            <a:off x="4629150" y="3580364"/>
            <a:ext cx="3117173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LGBM, classify the question to proper response.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Mapping the response  to user native languages.</a:t>
            </a:r>
            <a:endParaRPr lang="en-SG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4F4FF7E-6DC9-AF4B-AC51-5CDF5C0C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42088"/>
              </p:ext>
            </p:extLst>
          </p:nvPr>
        </p:nvGraphicFramePr>
        <p:xfrm>
          <a:off x="8375381" y="3031724"/>
          <a:ext cx="359051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39">
                  <a:extLst>
                    <a:ext uri="{9D8B030D-6E8A-4147-A177-3AD203B41FA5}">
                      <a16:colId xmlns:a16="http://schemas.microsoft.com/office/drawing/2014/main" val="502205969"/>
                    </a:ext>
                  </a:extLst>
                </a:gridCol>
                <a:gridCol w="1196839">
                  <a:extLst>
                    <a:ext uri="{9D8B030D-6E8A-4147-A177-3AD203B41FA5}">
                      <a16:colId xmlns:a16="http://schemas.microsoft.com/office/drawing/2014/main" val="1500662694"/>
                    </a:ext>
                  </a:extLst>
                </a:gridCol>
                <a:gridCol w="1196839">
                  <a:extLst>
                    <a:ext uri="{9D8B030D-6E8A-4147-A177-3AD203B41FA5}">
                      <a16:colId xmlns:a16="http://schemas.microsoft.com/office/drawing/2014/main" val="605785665"/>
                    </a:ext>
                  </a:extLst>
                </a:gridCol>
              </a:tblGrid>
              <a:tr h="24423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BERT&amp;LGBM Model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8946"/>
                  </a:ext>
                </a:extLst>
              </a:tr>
              <a:tr h="2442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CSN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15492"/>
                  </a:ext>
                </a:extLst>
              </a:tr>
              <a:tr h="244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265</Words>
  <Application>Microsoft Macintosh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Wingdings</vt:lpstr>
      <vt:lpstr>Office Theme</vt:lpstr>
      <vt:lpstr>Chatbot engine using Deep Bidrectional transformers</vt:lpstr>
      <vt:lpstr>Chatbot Engine - Solution Design  </vt:lpstr>
      <vt:lpstr>1. Language Detection Module &amp; Metrics</vt:lpstr>
      <vt:lpstr>2. Named Entity Recognition Module &amp; Metrics</vt:lpstr>
      <vt:lpstr>3. Similarity Vector &amp; Intent detection Module &amp;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engine using Deep bidrectional transformers</dc:title>
  <cp:lastModifiedBy>Sri Harsha Chandra ANISHETTY</cp:lastModifiedBy>
  <cp:revision>81</cp:revision>
  <dcterms:modified xsi:type="dcterms:W3CDTF">2020-11-26T10:00:14Z</dcterms:modified>
</cp:coreProperties>
</file>