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5" r:id="rId14"/>
    <p:sldId id="26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tive_adversarial_network"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www.kaggle.com/datasets/zalando-research/fashionmnist" TargetMode="External"/><Relationship Id="rId4" Type="http://schemas.openxmlformats.org/officeDocument/2006/relationships/hyperlink" Target="https://keras.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VISALI V S</a:t>
            </a:r>
            <a:endParaRPr sz="3200" dirty="0">
              <a:latin typeface="Trebuchet MS"/>
              <a:cs typeface="Trebuchet MS"/>
            </a:endParaRPr>
          </a:p>
        </p:txBody>
      </p:sp>
      <p:sp>
        <p:nvSpPr>
          <p:cNvPr id="8" name="object 8"/>
          <p:cNvSpPr txBox="1"/>
          <p:nvPr/>
        </p:nvSpPr>
        <p:spPr>
          <a:xfrm>
            <a:off x="2209800" y="2821622"/>
            <a:ext cx="7924800" cy="1910779"/>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chemeClr val="tx1"/>
                </a:solidFill>
                <a:latin typeface="Trebuchet MS"/>
                <a:cs typeface="Trebuchet MS"/>
              </a:rPr>
              <a:t>PSG Institute Of Technology and Applied Research</a:t>
            </a:r>
          </a:p>
          <a:p>
            <a:pPr marL="12700">
              <a:lnSpc>
                <a:spcPct val="100000"/>
              </a:lnSpc>
              <a:spcBef>
                <a:spcPts val="100"/>
              </a:spcBef>
            </a:pPr>
            <a:r>
              <a:rPr lang="en-IN" sz="2400" b="1" dirty="0">
                <a:solidFill>
                  <a:schemeClr val="tx1"/>
                </a:solidFill>
                <a:latin typeface="Trebuchet MS"/>
                <a:cs typeface="Trebuchet MS"/>
              </a:rPr>
              <a:t>B.E Computer Science and Engineering, 3</a:t>
            </a:r>
            <a:r>
              <a:rPr lang="en-IN" sz="2400" b="1" baseline="30000" dirty="0">
                <a:solidFill>
                  <a:schemeClr val="tx1"/>
                </a:solidFill>
                <a:latin typeface="Trebuchet MS"/>
                <a:cs typeface="Trebuchet MS"/>
              </a:rPr>
              <a:t>rd</a:t>
            </a:r>
            <a:r>
              <a:rPr lang="en-IN" sz="2400" b="1" dirty="0">
                <a:solidFill>
                  <a:schemeClr val="tx1"/>
                </a:solidFill>
                <a:latin typeface="Trebuchet MS"/>
                <a:cs typeface="Trebuchet MS"/>
              </a:rPr>
              <a:t> year.</a:t>
            </a:r>
          </a:p>
          <a:p>
            <a:pPr marL="12700">
              <a:lnSpc>
                <a:spcPct val="100000"/>
              </a:lnSpc>
              <a:spcBef>
                <a:spcPts val="100"/>
              </a:spcBef>
            </a:pPr>
            <a:r>
              <a:rPr lang="en-IN" sz="2400" b="1" dirty="0">
                <a:solidFill>
                  <a:schemeClr val="tx1"/>
                </a:solidFill>
                <a:latin typeface="Trebuchet MS"/>
                <a:cs typeface="Trebuchet MS"/>
              </a:rPr>
              <a:t>Reg No : 715521104055</a:t>
            </a:r>
          </a:p>
          <a:p>
            <a:pPr marL="12700">
              <a:lnSpc>
                <a:spcPct val="100000"/>
              </a:lnSpc>
              <a:spcBef>
                <a:spcPts val="100"/>
              </a:spcBef>
            </a:pPr>
            <a:r>
              <a:rPr lang="en-IN" sz="2400" b="1" dirty="0">
                <a:solidFill>
                  <a:schemeClr val="tx1"/>
                </a:solidFill>
                <a:latin typeface="Trebuchet MS"/>
                <a:cs typeface="Trebuchet MS"/>
              </a:rPr>
              <a:t>Email ID : visali.vs.4903@gmail.com</a:t>
            </a:r>
          </a:p>
          <a:p>
            <a:pPr marL="12700">
              <a:lnSpc>
                <a:spcPct val="100000"/>
              </a:lnSpc>
              <a:spcBef>
                <a:spcPts val="100"/>
              </a:spcBef>
            </a:pPr>
            <a:r>
              <a:rPr lang="en-IN" sz="2400" b="1" dirty="0">
                <a:solidFill>
                  <a:schemeClr val="tx1"/>
                </a:solidFill>
                <a:latin typeface="Trebuchet MS"/>
                <a:cs typeface="Trebuchet MS"/>
              </a:rPr>
              <a:t>NM ID: 8EBC389C096B7D6B9FE4F6295B8516F7</a:t>
            </a:r>
            <a:endParaRPr sz="2400" dirty="0">
              <a:solidFill>
                <a:schemeClr val="tx1"/>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4" y="291147"/>
            <a:ext cx="56610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IN" spc="-10" dirty="0"/>
              <a:t>…</a:t>
            </a:r>
            <a:endParaRPr spc="-10" dirty="0"/>
          </a:p>
        </p:txBody>
      </p:sp>
      <p:sp>
        <p:nvSpPr>
          <p:cNvPr id="11" name="TextBox 10">
            <a:extLst>
              <a:ext uri="{FF2B5EF4-FFF2-40B4-BE49-F238E27FC236}">
                <a16:creationId xmlns:a16="http://schemas.microsoft.com/office/drawing/2014/main" id="{279148F2-BE80-FE82-84FC-3ED82BE28300}"/>
              </a:ext>
            </a:extLst>
          </p:cNvPr>
          <p:cNvSpPr txBox="1"/>
          <p:nvPr/>
        </p:nvSpPr>
        <p:spPr>
          <a:xfrm>
            <a:off x="609599" y="1143000"/>
            <a:ext cx="8924925" cy="4154984"/>
          </a:xfrm>
          <a:prstGeom prst="rect">
            <a:avLst/>
          </a:prstGeom>
          <a:noFill/>
        </p:spPr>
        <p:txBody>
          <a:bodyPr wrap="square" rtlCol="0">
            <a:spAutoFit/>
          </a:bodyPr>
          <a:lstStyle/>
          <a:p>
            <a:pPr algn="just"/>
            <a:r>
              <a:rPr lang="en-US" sz="2200" b="1" i="0" dirty="0">
                <a:solidFill>
                  <a:srgbClr val="0D0D0D"/>
                </a:solidFill>
                <a:effectLst/>
                <a:latin typeface="Trebuchet MS" panose="020B0603020202020204" pitchFamily="34" charset="0"/>
                <a:cs typeface="Times New Roman" panose="02020603050405020304" pitchFamily="18" charset="0"/>
              </a:rPr>
              <a:t>Discriminator Architecture:</a:t>
            </a:r>
          </a:p>
          <a:p>
            <a:pPr algn="just"/>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Convolutional Layers: </a:t>
            </a:r>
            <a:r>
              <a:rPr lang="en-US" sz="2200" i="0" dirty="0">
                <a:solidFill>
                  <a:srgbClr val="0D0D0D"/>
                </a:solidFill>
                <a:effectLst/>
                <a:latin typeface="Trebuchet MS" panose="020B0603020202020204" pitchFamily="34" charset="0"/>
                <a:cs typeface="Times New Roman" panose="02020603050405020304" pitchFamily="18" charset="0"/>
              </a:rPr>
              <a:t>Employs convolutional layers to extract hierarchical features from images.</a:t>
            </a:r>
          </a:p>
          <a:p>
            <a:pPr algn="just">
              <a:buFont typeface="Arial" panose="020B0604020202020204" pitchFamily="34" charset="0"/>
              <a:buChar char="•"/>
            </a:pPr>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Dropout: </a:t>
            </a:r>
            <a:r>
              <a:rPr lang="en-US" sz="2200" i="0" dirty="0">
                <a:solidFill>
                  <a:srgbClr val="0D0D0D"/>
                </a:solidFill>
                <a:effectLst/>
                <a:latin typeface="Trebuchet MS" panose="020B0603020202020204" pitchFamily="34" charset="0"/>
                <a:cs typeface="Times New Roman" panose="02020603050405020304" pitchFamily="18" charset="0"/>
              </a:rPr>
              <a:t>Introduces dropout layers to prevent overfitting by randomly deactivating neurons during training.</a:t>
            </a:r>
          </a:p>
          <a:p>
            <a:pPr algn="just">
              <a:buFont typeface="Arial" panose="020B0604020202020204" pitchFamily="34" charset="0"/>
              <a:buChar char="•"/>
            </a:pPr>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Flattening: </a:t>
            </a:r>
            <a:r>
              <a:rPr lang="en-US" sz="2200" i="0" dirty="0">
                <a:solidFill>
                  <a:srgbClr val="0D0D0D"/>
                </a:solidFill>
                <a:effectLst/>
                <a:latin typeface="Trebuchet MS" panose="020B0603020202020204" pitchFamily="34" charset="0"/>
                <a:cs typeface="Times New Roman" panose="02020603050405020304" pitchFamily="18" charset="0"/>
              </a:rPr>
              <a:t>Flattens the output to a 1D vector for classification.</a:t>
            </a:r>
          </a:p>
          <a:p>
            <a:pPr algn="just"/>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Binary Classification: </a:t>
            </a:r>
            <a:r>
              <a:rPr lang="en-US" sz="2200" i="0" dirty="0">
                <a:solidFill>
                  <a:srgbClr val="0D0D0D"/>
                </a:solidFill>
                <a:effectLst/>
                <a:latin typeface="Trebuchet MS" panose="020B0603020202020204" pitchFamily="34" charset="0"/>
                <a:cs typeface="Times New Roman" panose="02020603050405020304" pitchFamily="18" charset="0"/>
              </a:rPr>
              <a:t>Utilizes a final dense layer with a sigmoid activation function for binary classification (real or fake).</a:t>
            </a:r>
            <a:endParaRPr lang="en-IN" dirty="0">
              <a:latin typeface="Trebuchet MS" panose="020B0603020202020204" pitchFamily="34" charset="0"/>
            </a:endParaRPr>
          </a:p>
        </p:txBody>
      </p:sp>
    </p:spTree>
    <p:extLst>
      <p:ext uri="{BB962C8B-B14F-4D97-AF65-F5344CB8AC3E}">
        <p14:creationId xmlns:p14="http://schemas.microsoft.com/office/powerpoint/2010/main" val="347660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4" y="291147"/>
            <a:ext cx="56610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IN" spc="-10" dirty="0"/>
              <a:t>…</a:t>
            </a:r>
            <a:endParaRPr spc="-10" dirty="0"/>
          </a:p>
        </p:txBody>
      </p:sp>
      <p:sp>
        <p:nvSpPr>
          <p:cNvPr id="11" name="TextBox 10">
            <a:extLst>
              <a:ext uri="{FF2B5EF4-FFF2-40B4-BE49-F238E27FC236}">
                <a16:creationId xmlns:a16="http://schemas.microsoft.com/office/drawing/2014/main" id="{279148F2-BE80-FE82-84FC-3ED82BE28300}"/>
              </a:ext>
            </a:extLst>
          </p:cNvPr>
          <p:cNvSpPr txBox="1"/>
          <p:nvPr/>
        </p:nvSpPr>
        <p:spPr>
          <a:xfrm>
            <a:off x="720071" y="1047989"/>
            <a:ext cx="8620124" cy="5170646"/>
          </a:xfrm>
          <a:prstGeom prst="rect">
            <a:avLst/>
          </a:prstGeom>
          <a:noFill/>
        </p:spPr>
        <p:txBody>
          <a:bodyPr wrap="square" rtlCol="0">
            <a:spAutoFit/>
          </a:bodyPr>
          <a:lstStyle/>
          <a:p>
            <a:r>
              <a:rPr lang="en-US" sz="2200" b="1" dirty="0">
                <a:latin typeface="Trebuchet MS" panose="020B0603020202020204" pitchFamily="34" charset="0"/>
                <a:cs typeface="Times New Roman" panose="02020603050405020304" pitchFamily="18" charset="0"/>
              </a:rPr>
              <a:t>Training Process:</a:t>
            </a:r>
          </a:p>
          <a:p>
            <a:endParaRPr lang="en-US" sz="2200" b="1" dirty="0">
              <a:latin typeface="Trebuchet MS" panose="020B0603020202020204" pitchFamily="34" charset="0"/>
              <a:cs typeface="Times New Roman" panose="02020603050405020304" pitchFamily="18" charset="0"/>
            </a:endParaRPr>
          </a:p>
          <a:p>
            <a:r>
              <a:rPr lang="en-US" sz="2200" b="1" dirty="0">
                <a:latin typeface="Trebuchet MS" panose="020B0603020202020204" pitchFamily="34" charset="0"/>
                <a:cs typeface="Times New Roman" panose="02020603050405020304" pitchFamily="18" charset="0"/>
              </a:rPr>
              <a:t>Adversarial Training: </a:t>
            </a:r>
            <a:r>
              <a:rPr lang="en-US" sz="2200" dirty="0">
                <a:latin typeface="Trebuchet MS" panose="020B0603020202020204" pitchFamily="34" charset="0"/>
                <a:cs typeface="Times New Roman" panose="02020603050405020304" pitchFamily="18" charset="0"/>
              </a:rPr>
              <a:t>Adopts an adversarial training scheme where the generator learns to generate realistic images to fool the discriminator, while the discriminator learns to distinguish between real and generated images.</a:t>
            </a:r>
          </a:p>
          <a:p>
            <a:endParaRPr lang="en-US" sz="2200" dirty="0">
              <a:latin typeface="Trebuchet MS" panose="020B0603020202020204" pitchFamily="34" charset="0"/>
              <a:cs typeface="Times New Roman" panose="02020603050405020304" pitchFamily="18" charset="0"/>
            </a:endParaRPr>
          </a:p>
          <a:p>
            <a:r>
              <a:rPr lang="en-US" sz="2200" b="1" dirty="0">
                <a:latin typeface="Trebuchet MS" panose="020B0603020202020204" pitchFamily="34" charset="0"/>
                <a:cs typeface="Times New Roman" panose="02020603050405020304" pitchFamily="18" charset="0"/>
              </a:rPr>
              <a:t>Optimization: </a:t>
            </a:r>
            <a:r>
              <a:rPr lang="en-US" sz="2200" dirty="0">
                <a:latin typeface="Trebuchet MS" panose="020B0603020202020204" pitchFamily="34" charset="0"/>
                <a:cs typeface="Times New Roman" panose="02020603050405020304" pitchFamily="18" charset="0"/>
              </a:rPr>
              <a:t>Employs the Adam optimizer for both the generator and discriminator with binary cross-entropy loss.</a:t>
            </a:r>
          </a:p>
          <a:p>
            <a:endParaRPr lang="en-US" sz="2200" dirty="0">
              <a:latin typeface="Trebuchet MS" panose="020B0603020202020204" pitchFamily="34" charset="0"/>
              <a:cs typeface="Times New Roman" panose="02020603050405020304" pitchFamily="18" charset="0"/>
            </a:endParaRPr>
          </a:p>
          <a:p>
            <a:r>
              <a:rPr lang="en-US" sz="2200" b="1" dirty="0">
                <a:latin typeface="Trebuchet MS" panose="020B0603020202020204" pitchFamily="34" charset="0"/>
                <a:cs typeface="Times New Roman" panose="02020603050405020304" pitchFamily="18" charset="0"/>
              </a:rPr>
              <a:t>Batch Processing: </a:t>
            </a:r>
            <a:r>
              <a:rPr lang="en-US" sz="2200" dirty="0">
                <a:latin typeface="Trebuchet MS" panose="020B0603020202020204" pitchFamily="34" charset="0"/>
                <a:cs typeface="Times New Roman" panose="02020603050405020304" pitchFamily="18" charset="0"/>
              </a:rPr>
              <a:t>Trains the models using mini-batch gradient descent to improve convergence speed and stability.</a:t>
            </a:r>
          </a:p>
          <a:p>
            <a:endParaRPr lang="en-US" sz="2200" dirty="0">
              <a:latin typeface="Trebuchet MS" panose="020B0603020202020204" pitchFamily="34" charset="0"/>
              <a:cs typeface="Times New Roman" panose="02020603050405020304" pitchFamily="18" charset="0"/>
            </a:endParaRPr>
          </a:p>
          <a:p>
            <a:r>
              <a:rPr lang="en-US" sz="2200" b="1" dirty="0">
                <a:latin typeface="Trebuchet MS" panose="020B0603020202020204" pitchFamily="34" charset="0"/>
                <a:cs typeface="Times New Roman" panose="02020603050405020304" pitchFamily="18" charset="0"/>
              </a:rPr>
              <a:t>Regularization: </a:t>
            </a:r>
            <a:r>
              <a:rPr lang="en-US" sz="2200" dirty="0">
                <a:latin typeface="Trebuchet MS" panose="020B0603020202020204" pitchFamily="34" charset="0"/>
                <a:cs typeface="Times New Roman" panose="02020603050405020304" pitchFamily="18" charset="0"/>
              </a:rPr>
              <a:t>Implements dropout regularization in the discriminator to prevent overfitting.</a:t>
            </a:r>
            <a:endParaRPr lang="en-IN" sz="220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58132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59F3440D-DC76-229D-18A6-55305C0D0A37}"/>
              </a:ext>
            </a:extLst>
          </p:cNvPr>
          <p:cNvPicPr>
            <a:picLocks noChangeAspect="1"/>
          </p:cNvPicPr>
          <p:nvPr/>
        </p:nvPicPr>
        <p:blipFill>
          <a:blip r:embed="rId3"/>
          <a:stretch>
            <a:fillRect/>
          </a:stretch>
        </p:blipFill>
        <p:spPr>
          <a:xfrm>
            <a:off x="685800" y="1478740"/>
            <a:ext cx="4239217" cy="2762636"/>
          </a:xfrm>
          <a:prstGeom prst="rect">
            <a:avLst/>
          </a:prstGeom>
        </p:spPr>
      </p:pic>
      <p:pic>
        <p:nvPicPr>
          <p:cNvPr id="13" name="Picture 12">
            <a:extLst>
              <a:ext uri="{FF2B5EF4-FFF2-40B4-BE49-F238E27FC236}">
                <a16:creationId xmlns:a16="http://schemas.microsoft.com/office/drawing/2014/main" id="{C2B3ACC7-4D78-1A4A-9C16-E1A58794FE5E}"/>
              </a:ext>
            </a:extLst>
          </p:cNvPr>
          <p:cNvPicPr>
            <a:picLocks noChangeAspect="1"/>
          </p:cNvPicPr>
          <p:nvPr/>
        </p:nvPicPr>
        <p:blipFill>
          <a:blip r:embed="rId4"/>
          <a:stretch>
            <a:fillRect/>
          </a:stretch>
        </p:blipFill>
        <p:spPr>
          <a:xfrm>
            <a:off x="5104508" y="2457142"/>
            <a:ext cx="4324954" cy="962159"/>
          </a:xfrm>
          <a:prstGeom prst="rect">
            <a:avLst/>
          </a:prstGeom>
        </p:spPr>
      </p:pic>
    </p:spTree>
    <p:extLst>
      <p:ext uri="{BB962C8B-B14F-4D97-AF65-F5344CB8AC3E}">
        <p14:creationId xmlns:p14="http://schemas.microsoft.com/office/powerpoint/2010/main" val="11323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5657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8" name="Picture 7">
            <a:extLst>
              <a:ext uri="{FF2B5EF4-FFF2-40B4-BE49-F238E27FC236}">
                <a16:creationId xmlns:a16="http://schemas.microsoft.com/office/drawing/2014/main" id="{190E778C-BCBD-AD8C-C6B1-10794772341F}"/>
              </a:ext>
            </a:extLst>
          </p:cNvPr>
          <p:cNvPicPr>
            <a:picLocks noChangeAspect="1"/>
          </p:cNvPicPr>
          <p:nvPr/>
        </p:nvPicPr>
        <p:blipFill>
          <a:blip r:embed="rId3"/>
          <a:stretch>
            <a:fillRect/>
          </a:stretch>
        </p:blipFill>
        <p:spPr>
          <a:xfrm>
            <a:off x="381000" y="1562684"/>
            <a:ext cx="4477375" cy="2857899"/>
          </a:xfrm>
          <a:prstGeom prst="rect">
            <a:avLst/>
          </a:prstGeom>
        </p:spPr>
      </p:pic>
      <p:pic>
        <p:nvPicPr>
          <p:cNvPr id="12" name="Picture 11">
            <a:extLst>
              <a:ext uri="{FF2B5EF4-FFF2-40B4-BE49-F238E27FC236}">
                <a16:creationId xmlns:a16="http://schemas.microsoft.com/office/drawing/2014/main" id="{1456D7B6-E338-667D-AF31-907E8215B51A}"/>
              </a:ext>
            </a:extLst>
          </p:cNvPr>
          <p:cNvPicPr>
            <a:picLocks noChangeAspect="1"/>
          </p:cNvPicPr>
          <p:nvPr/>
        </p:nvPicPr>
        <p:blipFill>
          <a:blip r:embed="rId4"/>
          <a:stretch>
            <a:fillRect/>
          </a:stretch>
        </p:blipFill>
        <p:spPr>
          <a:xfrm>
            <a:off x="5038123" y="1619842"/>
            <a:ext cx="4315427" cy="28007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112801"/>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60" dirty="0"/>
              <a:t>CONCLUSION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2" name="TextBox 1">
            <a:extLst>
              <a:ext uri="{FF2B5EF4-FFF2-40B4-BE49-F238E27FC236}">
                <a16:creationId xmlns:a16="http://schemas.microsoft.com/office/drawing/2014/main" id="{ABFB7CCC-D0D3-7F93-6935-4AD36B4CE859}"/>
              </a:ext>
            </a:extLst>
          </p:cNvPr>
          <p:cNvSpPr txBox="1"/>
          <p:nvPr/>
        </p:nvSpPr>
        <p:spPr>
          <a:xfrm>
            <a:off x="514350" y="743565"/>
            <a:ext cx="8401050" cy="3477875"/>
          </a:xfrm>
          <a:prstGeom prst="rect">
            <a:avLst/>
          </a:prstGeom>
          <a:noFill/>
        </p:spPr>
        <p:txBody>
          <a:bodyPr wrap="square" rtlCol="0">
            <a:sp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This project showcases the effective utilization of a Generative Adversarial Network (GAN) to generate fashion images from the Fashion MNIST dataset. By training a generator to produce images and a discriminator to distinguish real from fake ones, the team achieved a diverse array of fashion items. Through optimization of model architecture and training parameters, significant reductions in training time were achieved without compromising image quality. The GAN demonstrates its capacity to efficiently generate realistic fashion images, hinting at its potential for applications in fashion design and image synthesis. </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CD76B73-D7E5-DC6F-2A24-9B3D44514957}"/>
              </a:ext>
            </a:extLst>
          </p:cNvPr>
          <p:cNvSpPr txBox="1"/>
          <p:nvPr/>
        </p:nvSpPr>
        <p:spPr>
          <a:xfrm>
            <a:off x="514350" y="4285357"/>
            <a:ext cx="7334250" cy="1877437"/>
          </a:xfrm>
          <a:prstGeom prst="rect">
            <a:avLst/>
          </a:prstGeom>
          <a:noFill/>
        </p:spPr>
        <p:txBody>
          <a:bodyPr wrap="square" rtlCol="0">
            <a:spAutoFit/>
          </a:bodyPr>
          <a:lstStyle/>
          <a:p>
            <a:r>
              <a:rPr lang="en-IN" sz="2600" b="1" dirty="0">
                <a:latin typeface="Trebuchet MS" panose="020B0603020202020204" pitchFamily="34" charset="0"/>
                <a:cs typeface="Times New Roman" panose="02020603050405020304" pitchFamily="18" charset="0"/>
              </a:rPr>
              <a:t>REFERENCES</a:t>
            </a:r>
          </a:p>
          <a:p>
            <a:r>
              <a:rPr lang="en-IN" dirty="0">
                <a:hlinkClick r:id="rId3"/>
              </a:rPr>
              <a:t>https://en.wikipedia.org/wiki/Generative_adversarial_network</a:t>
            </a:r>
            <a:endParaRPr lang="en-IN" dirty="0"/>
          </a:p>
          <a:p>
            <a:endParaRPr lang="en-IN" dirty="0"/>
          </a:p>
          <a:p>
            <a:r>
              <a:rPr lang="en-IN" dirty="0">
                <a:hlinkClick r:id="rId4"/>
              </a:rPr>
              <a:t>https://keras.io/</a:t>
            </a:r>
            <a:endParaRPr lang="en-IN" dirty="0"/>
          </a:p>
          <a:p>
            <a:endParaRPr lang="en-IN" dirty="0"/>
          </a:p>
          <a:p>
            <a:r>
              <a:rPr lang="en-IN" dirty="0">
                <a:hlinkClick r:id="rId5"/>
              </a:rPr>
              <a:t>https://www.kaggle.com/datasets/zalando-research/fashionmnist</a:t>
            </a:r>
            <a:r>
              <a:rPr lang="en-IN" dirty="0"/>
              <a:t> </a:t>
            </a:r>
          </a:p>
        </p:txBody>
      </p:sp>
    </p:spTree>
    <p:extLst>
      <p:ext uri="{BB962C8B-B14F-4D97-AF65-F5344CB8AC3E}">
        <p14:creationId xmlns:p14="http://schemas.microsoft.com/office/powerpoint/2010/main" val="11422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90096C5-7828-E853-ED80-35C9899515C8}"/>
              </a:ext>
            </a:extLst>
          </p:cNvPr>
          <p:cNvSpPr txBox="1"/>
          <p:nvPr/>
        </p:nvSpPr>
        <p:spPr>
          <a:xfrm>
            <a:off x="695325" y="2590800"/>
            <a:ext cx="8839200" cy="1323439"/>
          </a:xfrm>
          <a:prstGeom prst="rect">
            <a:avLst/>
          </a:prstGeom>
          <a:noFill/>
        </p:spPr>
        <p:txBody>
          <a:bodyPr wrap="square" rtlCol="0">
            <a:spAutoFit/>
          </a:bodyPr>
          <a:lstStyle/>
          <a:p>
            <a:pPr algn="ctr"/>
            <a:r>
              <a:rPr lang="en-US" sz="4000" dirty="0">
                <a:latin typeface="Trebuchet MS" panose="020B0603020202020204" pitchFamily="34" charset="0"/>
                <a:cs typeface="Times New Roman" panose="02020603050405020304" pitchFamily="18" charset="0"/>
              </a:rPr>
              <a:t>FASHION IMAGE GENERATION WITH DC-GAN </a:t>
            </a:r>
            <a:endParaRPr lang="en-IN" sz="40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F552086B-BAF1-6E59-7151-BCE358063EF6}"/>
              </a:ext>
            </a:extLst>
          </p:cNvPr>
          <p:cNvSpPr txBox="1"/>
          <p:nvPr/>
        </p:nvSpPr>
        <p:spPr>
          <a:xfrm>
            <a:off x="1676400" y="1752600"/>
            <a:ext cx="6219887" cy="3816429"/>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rebuchet MS" panose="020B0603020202020204" pitchFamily="34" charset="0"/>
                <a:cs typeface="Times New Roman" panose="02020603050405020304" pitchFamily="18" charset="0"/>
              </a:rPr>
              <a:t>Problem Statement</a:t>
            </a:r>
          </a:p>
          <a:p>
            <a:pPr algn="l">
              <a:buFont typeface="Arial" panose="020B0604020202020204" pitchFamily="34" charset="0"/>
              <a:buChar char="•"/>
            </a:pPr>
            <a:r>
              <a:rPr lang="en-US" sz="3200" b="0" i="0" dirty="0">
                <a:solidFill>
                  <a:srgbClr val="0D0D0D"/>
                </a:solidFill>
                <a:effectLst/>
                <a:latin typeface="Trebuchet MS" panose="020B0603020202020204" pitchFamily="34" charset="0"/>
                <a:cs typeface="Times New Roman" panose="02020603050405020304" pitchFamily="18" charset="0"/>
              </a:rPr>
              <a:t>Project Overview</a:t>
            </a:r>
          </a:p>
          <a:p>
            <a:pPr algn="l">
              <a:buFont typeface="Arial" panose="020B0604020202020204" pitchFamily="34" charset="0"/>
              <a:buChar char="•"/>
            </a:pPr>
            <a:r>
              <a:rPr lang="en-US" sz="3200" b="0" i="0" dirty="0">
                <a:solidFill>
                  <a:srgbClr val="0D0D0D"/>
                </a:solidFill>
                <a:effectLst/>
                <a:latin typeface="Trebuchet MS" panose="020B0603020202020204" pitchFamily="34" charset="0"/>
                <a:cs typeface="Times New Roman" panose="02020603050405020304" pitchFamily="18" charset="0"/>
              </a:rPr>
              <a:t>End Users</a:t>
            </a:r>
          </a:p>
          <a:p>
            <a:pPr algn="l">
              <a:buFont typeface="Arial" panose="020B0604020202020204" pitchFamily="34" charset="0"/>
              <a:buChar char="•"/>
            </a:pPr>
            <a:r>
              <a:rPr lang="en-US" sz="3200" b="0" i="0" dirty="0">
                <a:solidFill>
                  <a:srgbClr val="0D0D0D"/>
                </a:solidFill>
                <a:effectLst/>
                <a:latin typeface="Trebuchet MS" panose="020B0603020202020204" pitchFamily="34" charset="0"/>
                <a:cs typeface="Times New Roman" panose="02020603050405020304" pitchFamily="18" charset="0"/>
              </a:rPr>
              <a:t>Solution &amp; Value Proposition</a:t>
            </a:r>
          </a:p>
          <a:p>
            <a:pPr algn="l">
              <a:buFont typeface="Arial" panose="020B0604020202020204" pitchFamily="34" charset="0"/>
              <a:buChar char="•"/>
            </a:pPr>
            <a:r>
              <a:rPr lang="en-US" sz="3200" b="0" i="0" dirty="0">
                <a:solidFill>
                  <a:srgbClr val="0D0D0D"/>
                </a:solidFill>
                <a:effectLst/>
                <a:latin typeface="Trebuchet MS" panose="020B0603020202020204" pitchFamily="34" charset="0"/>
                <a:cs typeface="Times New Roman" panose="02020603050405020304" pitchFamily="18" charset="0"/>
              </a:rPr>
              <a:t>Modelling Approach</a:t>
            </a:r>
          </a:p>
          <a:p>
            <a:pPr algn="l">
              <a:buFont typeface="Arial" panose="020B0604020202020204" pitchFamily="34" charset="0"/>
              <a:buChar char="•"/>
            </a:pPr>
            <a:r>
              <a:rPr lang="en-US" sz="3200" b="0" i="0" dirty="0">
                <a:solidFill>
                  <a:srgbClr val="0D0D0D"/>
                </a:solidFill>
                <a:effectLst/>
                <a:latin typeface="Trebuchet MS" panose="020B0603020202020204" pitchFamily="34" charset="0"/>
                <a:cs typeface="Times New Roman" panose="02020603050405020304" pitchFamily="18" charset="0"/>
              </a:rPr>
              <a:t>Results</a:t>
            </a:r>
          </a:p>
          <a:p>
            <a:pPr algn="l">
              <a:buFont typeface="Arial" panose="020B0604020202020204" pitchFamily="34" charset="0"/>
              <a:buChar char="•"/>
            </a:pPr>
            <a:r>
              <a:rPr lang="en-US" sz="3200" b="0" i="0" dirty="0">
                <a:solidFill>
                  <a:srgbClr val="0D0D0D"/>
                </a:solidFill>
                <a:effectLst/>
                <a:latin typeface="Trebuchet MS" panose="020B0603020202020204" pitchFamily="34" charset="0"/>
                <a:cs typeface="Times New Roman" panose="02020603050405020304" pitchFamily="18" charset="0"/>
              </a:rPr>
              <a:t>Conclusion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E3C9ACA-5737-09E0-F287-8D0035F05E9C}"/>
              </a:ext>
            </a:extLst>
          </p:cNvPr>
          <p:cNvSpPr txBox="1"/>
          <p:nvPr/>
        </p:nvSpPr>
        <p:spPr>
          <a:xfrm>
            <a:off x="676275" y="1700153"/>
            <a:ext cx="7219950" cy="2800767"/>
          </a:xfrm>
          <a:prstGeom prst="rect">
            <a:avLst/>
          </a:prstGeom>
          <a:noFill/>
        </p:spPr>
        <p:txBody>
          <a:bodyPr wrap="square" rtlCol="0">
            <a:spAutoFit/>
          </a:bodyPr>
          <a:lstStyle/>
          <a:p>
            <a:pPr algn="just"/>
            <a:r>
              <a:rPr lang="en-US" sz="2200" b="0" i="0" dirty="0">
                <a:solidFill>
                  <a:srgbClr val="0D0D0D"/>
                </a:solidFill>
                <a:effectLst/>
                <a:latin typeface="Trebuchet MS" panose="020B0603020202020204" pitchFamily="34" charset="0"/>
                <a:cs typeface="Times New Roman" panose="02020603050405020304" pitchFamily="18" charset="0"/>
              </a:rPr>
              <a:t>Online fashion retailers often face the challenge of creating diverse and appealing product catalogs to attract and engage customers. Manual creation of product images is time-consuming and expensive, limiting the scalability and variety of the catalog. To address this challenge, the retailer seeks an automated solution for generating realistic fashion images that accurately represent the product offerings.</a:t>
            </a:r>
            <a:endParaRPr lang="en-IN" sz="22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US"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8A1F876-9FAF-8D1E-3C60-99620F331F61}"/>
              </a:ext>
            </a:extLst>
          </p:cNvPr>
          <p:cNvSpPr txBox="1"/>
          <p:nvPr/>
        </p:nvSpPr>
        <p:spPr>
          <a:xfrm>
            <a:off x="739776" y="1828800"/>
            <a:ext cx="8432800" cy="3139321"/>
          </a:xfrm>
          <a:prstGeom prst="rect">
            <a:avLst/>
          </a:prstGeom>
          <a:noFill/>
        </p:spPr>
        <p:txBody>
          <a:bodyPr wrap="square" rtlCol="0">
            <a:spAutoFit/>
          </a:bodyPr>
          <a:lstStyle/>
          <a:p>
            <a:r>
              <a:rPr lang="en-US" sz="2200" dirty="0">
                <a:latin typeface="Trebuchet MS" panose="020B0603020202020204" pitchFamily="34" charset="0"/>
              </a:rPr>
              <a:t>Fashion MNIST Generation with GANs aims to generate realistic fashion item images. Using the Fashion MNIST dataset, a GAN model is trained with a generator and discriminator. Initial attempts with a simple GAN may face mode collapse and produce low-quality images. Addressing these, a Deep Convolutional GAN (DCGAN) architecture is employed, yielding higher-quality and diverse images. Evaluation centers on image quality and training convergence. Future steps involve optimizing the model and exploring applications like data augmentation and fashion design.</a:t>
            </a:r>
            <a:endParaRPr lang="en-IN" sz="22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184314"/>
            <a:ext cx="9764395" cy="1181989"/>
          </a:xfrm>
          <a:prstGeom prst="rect">
            <a:avLst/>
          </a:prstGeom>
        </p:spPr>
        <p:txBody>
          <a:bodyPr vert="horz" wrap="square" lIns="0" tIns="522858" rIns="0" bIns="0" rtlCol="0">
            <a:spAutoFit/>
          </a:bodyPr>
          <a:lstStyle/>
          <a:p>
            <a:pPr marL="153670">
              <a:lnSpc>
                <a:spcPct val="100000"/>
              </a:lnSpc>
              <a:spcBef>
                <a:spcPts val="130"/>
              </a:spcBef>
            </a:pPr>
            <a:r>
              <a:rPr sz="4250" dirty="0"/>
              <a:t>WHO</a:t>
            </a:r>
            <a:r>
              <a:rPr sz="4250" spc="-245" dirty="0"/>
              <a:t> </a:t>
            </a:r>
            <a:r>
              <a:rPr sz="4250" dirty="0"/>
              <a:t>ARE</a:t>
            </a:r>
            <a:r>
              <a:rPr sz="4250" spc="-70" dirty="0"/>
              <a:t> </a:t>
            </a:r>
            <a:r>
              <a:rPr sz="4250" dirty="0"/>
              <a:t>THE</a:t>
            </a:r>
            <a:r>
              <a:rPr sz="4250" spc="-55" dirty="0"/>
              <a:t> </a:t>
            </a:r>
            <a:r>
              <a:rPr sz="4250" dirty="0"/>
              <a:t>END</a:t>
            </a:r>
            <a:r>
              <a:rPr sz="4250" spc="-70" dirty="0"/>
              <a:t> </a:t>
            </a:r>
            <a:r>
              <a:rPr sz="4250" spc="-10" dirty="0"/>
              <a:t>USERS?</a:t>
            </a:r>
            <a:endParaRPr sz="42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E89B33F-729B-330C-DB8B-CD2343025208}"/>
              </a:ext>
            </a:extLst>
          </p:cNvPr>
          <p:cNvSpPr txBox="1"/>
          <p:nvPr/>
        </p:nvSpPr>
        <p:spPr>
          <a:xfrm>
            <a:off x="685800" y="1507806"/>
            <a:ext cx="7620000" cy="4832092"/>
          </a:xfrm>
          <a:prstGeom prst="rect">
            <a:avLst/>
          </a:prstGeom>
          <a:noFill/>
        </p:spPr>
        <p:txBody>
          <a:bodyPr wrap="square" rtlCol="0">
            <a:spAutoFit/>
          </a:bodyPr>
          <a:lstStyle/>
          <a:p>
            <a:pPr algn="just"/>
            <a:r>
              <a:rPr lang="en-US" sz="2200" b="1" i="0" dirty="0">
                <a:solidFill>
                  <a:srgbClr val="0D0D0D"/>
                </a:solidFill>
                <a:effectLst/>
                <a:latin typeface="Trebuchet MS" panose="020B0603020202020204" pitchFamily="34" charset="0"/>
                <a:cs typeface="Times New Roman" panose="02020603050405020304" pitchFamily="18" charset="0"/>
              </a:rPr>
              <a:t>Fashion Designers and Retailers: </a:t>
            </a:r>
            <a:r>
              <a:rPr lang="en-US" sz="2200" i="0" dirty="0">
                <a:solidFill>
                  <a:srgbClr val="0D0D0D"/>
                </a:solidFill>
                <a:effectLst/>
                <a:latin typeface="Trebuchet MS" panose="020B0603020202020204" pitchFamily="34" charset="0"/>
                <a:cs typeface="Times New Roman" panose="02020603050405020304" pitchFamily="18" charset="0"/>
              </a:rPr>
              <a:t>To visualize new designs and trends before production.</a:t>
            </a:r>
          </a:p>
          <a:p>
            <a:pPr algn="just"/>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Online Marketplaces: </a:t>
            </a:r>
            <a:r>
              <a:rPr lang="en-US" sz="2200" i="0" dirty="0">
                <a:solidFill>
                  <a:srgbClr val="0D0D0D"/>
                </a:solidFill>
                <a:effectLst/>
                <a:latin typeface="Trebuchet MS" panose="020B0603020202020204" pitchFamily="34" charset="0"/>
                <a:cs typeface="Times New Roman" panose="02020603050405020304" pitchFamily="18" charset="0"/>
              </a:rPr>
              <a:t>Enhancing product displays with realistic images.</a:t>
            </a:r>
          </a:p>
          <a:p>
            <a:pPr algn="just"/>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Fashion Enthusiasts and Consumers:</a:t>
            </a:r>
            <a:r>
              <a:rPr lang="en-US" sz="2200" b="1" dirty="0">
                <a:solidFill>
                  <a:srgbClr val="0D0D0D"/>
                </a:solidFill>
                <a:latin typeface="Trebuchet MS" panose="020B0603020202020204" pitchFamily="34" charset="0"/>
                <a:cs typeface="Times New Roman" panose="02020603050405020304" pitchFamily="18" charset="0"/>
              </a:rPr>
              <a:t> </a:t>
            </a:r>
            <a:r>
              <a:rPr lang="en-US" sz="2200" i="0" dirty="0">
                <a:solidFill>
                  <a:srgbClr val="0D0D0D"/>
                </a:solidFill>
                <a:effectLst/>
                <a:latin typeface="Trebuchet MS" panose="020B0603020202020204" pitchFamily="34" charset="0"/>
                <a:cs typeface="Times New Roman" panose="02020603050405020304" pitchFamily="18" charset="0"/>
              </a:rPr>
              <a:t>For virtual try-on experiences and personalized styling.</a:t>
            </a:r>
          </a:p>
          <a:p>
            <a:pPr algn="just"/>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Content Creators: </a:t>
            </a:r>
            <a:r>
              <a:rPr lang="en-US" sz="2200" i="0" dirty="0">
                <a:solidFill>
                  <a:srgbClr val="0D0D0D"/>
                </a:solidFill>
                <a:effectLst/>
                <a:latin typeface="Trebuchet MS" panose="020B0603020202020204" pitchFamily="34" charset="0"/>
                <a:cs typeface="Times New Roman" panose="02020603050405020304" pitchFamily="18" charset="0"/>
              </a:rPr>
              <a:t>Generating fashion-related visual content for media, advertising, and social platforms.</a:t>
            </a:r>
          </a:p>
          <a:p>
            <a:pPr algn="just"/>
            <a:endParaRPr lang="en-US" sz="2200" i="0" dirty="0">
              <a:solidFill>
                <a:srgbClr val="0D0D0D"/>
              </a:solidFill>
              <a:effectLst/>
              <a:latin typeface="Trebuchet MS" panose="020B0603020202020204" pitchFamily="34" charset="0"/>
              <a:cs typeface="Times New Roman" panose="02020603050405020304" pitchFamily="18" charset="0"/>
            </a:endParaRPr>
          </a:p>
          <a:p>
            <a:pPr algn="just"/>
            <a:r>
              <a:rPr lang="en-US" sz="2200" b="1" i="0" dirty="0">
                <a:solidFill>
                  <a:srgbClr val="0D0D0D"/>
                </a:solidFill>
                <a:effectLst/>
                <a:latin typeface="Trebuchet MS" panose="020B0603020202020204" pitchFamily="34" charset="0"/>
                <a:cs typeface="Times New Roman" panose="02020603050405020304" pitchFamily="18" charset="0"/>
              </a:rPr>
              <a:t>Researchers and Developers: </a:t>
            </a:r>
            <a:r>
              <a:rPr lang="en-US" sz="2200" i="0" dirty="0">
                <a:solidFill>
                  <a:srgbClr val="0D0D0D"/>
                </a:solidFill>
                <a:effectLst/>
                <a:latin typeface="Trebuchet MS" panose="020B0603020202020204" pitchFamily="34" charset="0"/>
                <a:cs typeface="Times New Roman" panose="02020603050405020304" pitchFamily="18" charset="0"/>
              </a:rPr>
              <a:t>Exploring advancements in generative modeling and image synthesis.</a:t>
            </a:r>
            <a:endParaRPr lang="en-IN" sz="22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086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6200"/>
            <a:ext cx="11582400" cy="1144544"/>
          </a:xfrm>
          <a:prstGeom prst="rect">
            <a:avLst/>
          </a:prstGeom>
        </p:spPr>
        <p:txBody>
          <a:bodyPr vert="horz" wrap="square" lIns="0" tIns="485775" rIns="0" bIns="0" rtlCol="0">
            <a:spAutoFit/>
          </a:bodyPr>
          <a:lstStyle/>
          <a:p>
            <a:pPr marL="12700">
              <a:lnSpc>
                <a:spcPct val="100000"/>
              </a:lnSpc>
              <a:spcBef>
                <a:spcPts val="105"/>
              </a:spcBef>
            </a:pPr>
            <a:r>
              <a:rPr sz="4250" dirty="0"/>
              <a:t>YOUR</a:t>
            </a:r>
            <a:r>
              <a:rPr sz="4250" spc="-95" dirty="0"/>
              <a:t> </a:t>
            </a:r>
            <a:r>
              <a:rPr sz="4250" spc="-10" dirty="0"/>
              <a:t>SOLUTION</a:t>
            </a:r>
            <a:r>
              <a:rPr sz="4250" spc="-345" dirty="0"/>
              <a:t> </a:t>
            </a:r>
            <a:r>
              <a:rPr sz="4250" dirty="0"/>
              <a:t>AND</a:t>
            </a:r>
            <a:r>
              <a:rPr sz="4250" spc="-20" dirty="0"/>
              <a:t> </a:t>
            </a:r>
            <a:r>
              <a:rPr sz="4250" dirty="0"/>
              <a:t>ITS </a:t>
            </a:r>
            <a:r>
              <a:rPr sz="4250" spc="-20" dirty="0"/>
              <a:t>VALUE</a:t>
            </a:r>
            <a:r>
              <a:rPr sz="4250" spc="-120" dirty="0"/>
              <a:t> </a:t>
            </a:r>
            <a:r>
              <a:rPr sz="4250" spc="-10" dirty="0"/>
              <a:t>PROPOSITION</a:t>
            </a:r>
            <a:endParaRPr sz="425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3" name="TextBox 12">
            <a:extLst>
              <a:ext uri="{FF2B5EF4-FFF2-40B4-BE49-F238E27FC236}">
                <a16:creationId xmlns:a16="http://schemas.microsoft.com/office/drawing/2014/main" id="{49EBA51E-E0FE-E01B-D26A-0D510949D672}"/>
              </a:ext>
            </a:extLst>
          </p:cNvPr>
          <p:cNvSpPr txBox="1"/>
          <p:nvPr/>
        </p:nvSpPr>
        <p:spPr>
          <a:xfrm>
            <a:off x="152400" y="1296944"/>
            <a:ext cx="11506199" cy="2123658"/>
          </a:xfrm>
          <a:prstGeom prst="rect">
            <a:avLst/>
          </a:prstGeom>
          <a:noFill/>
        </p:spPr>
        <p:txBody>
          <a:bodyPr wrap="square" rtlCol="0">
            <a:spAutoFit/>
          </a:bodyPr>
          <a:lstStyle/>
          <a:p>
            <a:r>
              <a:rPr lang="en-US" sz="2200" b="1" dirty="0">
                <a:latin typeface="Trebuchet MS" panose="020B0603020202020204" pitchFamily="34" charset="0"/>
              </a:rPr>
              <a:t>Solution Overview:</a:t>
            </a:r>
          </a:p>
          <a:p>
            <a:r>
              <a:rPr lang="en-US" sz="2200" dirty="0">
                <a:latin typeface="Trebuchet MS" panose="020B0603020202020204" pitchFamily="34" charset="0"/>
              </a:rPr>
              <a:t>Fashion Image Generation using DC-GAN employs Deep Convolutional Generative Adversarial Networks (DC-GANs) to automatically create fashion images from noise inputs. This advanced technology revolutionizes the fashion industry by enabling the generation of diverse and realistic images, transforming the design process and enhancing marketing efforts.</a:t>
            </a:r>
            <a:endParaRPr lang="en-IN" sz="2200" dirty="0">
              <a:latin typeface="Trebuchet MS" panose="020B0603020202020204" pitchFamily="34" charset="0"/>
            </a:endParaRPr>
          </a:p>
        </p:txBody>
      </p:sp>
      <p:sp>
        <p:nvSpPr>
          <p:cNvPr id="19" name="TextBox 18">
            <a:extLst>
              <a:ext uri="{FF2B5EF4-FFF2-40B4-BE49-F238E27FC236}">
                <a16:creationId xmlns:a16="http://schemas.microsoft.com/office/drawing/2014/main" id="{F50A84B5-9B40-C37B-3955-C4FDD7F0EAFA}"/>
              </a:ext>
            </a:extLst>
          </p:cNvPr>
          <p:cNvSpPr txBox="1"/>
          <p:nvPr/>
        </p:nvSpPr>
        <p:spPr>
          <a:xfrm>
            <a:off x="152400" y="3420602"/>
            <a:ext cx="11734800" cy="3139321"/>
          </a:xfrm>
          <a:prstGeom prst="rect">
            <a:avLst/>
          </a:prstGeom>
          <a:noFill/>
        </p:spPr>
        <p:txBody>
          <a:bodyPr wrap="square" rtlCol="0">
            <a:spAutoFit/>
          </a:bodyPr>
          <a:lstStyle/>
          <a:p>
            <a:r>
              <a:rPr lang="en-US" sz="2200" b="1" dirty="0">
                <a:latin typeface="Trebuchet MS" panose="020B0603020202020204" pitchFamily="34" charset="0"/>
              </a:rPr>
              <a:t>Value Proposition:</a:t>
            </a:r>
          </a:p>
          <a:p>
            <a:r>
              <a:rPr lang="en-US" sz="2200" b="1" dirty="0">
                <a:latin typeface="Trebuchet MS" panose="020B0603020202020204" pitchFamily="34" charset="0"/>
              </a:rPr>
              <a:t>Streamlined Design Process: </a:t>
            </a:r>
            <a:r>
              <a:rPr lang="en-US" sz="2200" dirty="0">
                <a:latin typeface="Trebuchet MS" panose="020B0603020202020204" pitchFamily="34" charset="0"/>
              </a:rPr>
              <a:t>Provides designers with a powerful tool to visualize new designs quickly and efficiently, accelerating the creative process.</a:t>
            </a:r>
          </a:p>
          <a:p>
            <a:r>
              <a:rPr lang="en-US" sz="2200" b="1" dirty="0">
                <a:latin typeface="Trebuchet MS" panose="020B0603020202020204" pitchFamily="34" charset="0"/>
              </a:rPr>
              <a:t>Enhanced Marketing Efforts: </a:t>
            </a:r>
            <a:r>
              <a:rPr lang="en-US" sz="2200" dirty="0">
                <a:latin typeface="Trebuchet MS" panose="020B0603020202020204" pitchFamily="34" charset="0"/>
              </a:rPr>
              <a:t>Enables retailers and online marketplaces to showcase products effectively, improving engagement and conversion rates.</a:t>
            </a:r>
          </a:p>
          <a:p>
            <a:r>
              <a:rPr lang="en-US" sz="2200" b="1" dirty="0">
                <a:latin typeface="Trebuchet MS" panose="020B0603020202020204" pitchFamily="34" charset="0"/>
              </a:rPr>
              <a:t>Virtual Try-On Experiences: </a:t>
            </a:r>
            <a:r>
              <a:rPr lang="en-US" sz="2200" dirty="0">
                <a:latin typeface="Trebuchet MS" panose="020B0603020202020204" pitchFamily="34" charset="0"/>
              </a:rPr>
              <a:t>Enhances the shopping experience by allowing consumers to virtually try on clothing items before purchase, increasing confidence and reducing returns.</a:t>
            </a:r>
          </a:p>
          <a:p>
            <a:r>
              <a:rPr lang="en-US" sz="2200" b="1" dirty="0">
                <a:latin typeface="Trebuchet MS" panose="020B0603020202020204" pitchFamily="34" charset="0"/>
              </a:rPr>
              <a:t>Innovation and Business Growth: </a:t>
            </a:r>
            <a:r>
              <a:rPr lang="en-US" sz="2200" dirty="0">
                <a:latin typeface="Trebuchet MS" panose="020B0603020202020204" pitchFamily="34" charset="0"/>
              </a:rPr>
              <a:t>Fosters innovation in fashion design and retail, driving business growth through improved product visualization and customer engagement.</a:t>
            </a:r>
            <a:endParaRPr lang="en-IN" sz="2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0449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34400" y="1520096"/>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7865BF4-9743-9F3B-96AD-2E5D002AD458}"/>
              </a:ext>
            </a:extLst>
          </p:cNvPr>
          <p:cNvSpPr txBox="1"/>
          <p:nvPr/>
        </p:nvSpPr>
        <p:spPr>
          <a:xfrm>
            <a:off x="685800" y="1518018"/>
            <a:ext cx="7620000" cy="4154984"/>
          </a:xfrm>
          <a:prstGeom prst="rect">
            <a:avLst/>
          </a:prstGeom>
          <a:noFill/>
        </p:spPr>
        <p:txBody>
          <a:bodyPr wrap="square" rtlCol="0">
            <a:spAutoFit/>
          </a:bodyPr>
          <a:lstStyle/>
          <a:p>
            <a:pPr algn="just"/>
            <a:r>
              <a:rPr lang="en-US" sz="2200" b="1" dirty="0">
                <a:latin typeface="Trebuchet MS" panose="020B0603020202020204" pitchFamily="34" charset="0"/>
                <a:cs typeface="Times New Roman" panose="02020603050405020304" pitchFamily="18" charset="0"/>
              </a:rPr>
              <a:t>Unprecedented Creativity: </a:t>
            </a:r>
            <a:r>
              <a:rPr lang="en-US" sz="2200" dirty="0">
                <a:latin typeface="Trebuchet MS" panose="020B0603020202020204" pitchFamily="34" charset="0"/>
                <a:cs typeface="Times New Roman" panose="02020603050405020304" pitchFamily="18" charset="0"/>
              </a:rPr>
              <a:t>The solution autonomously generates diverse and photorealistic fashion images, demonstrating an unparalleled level of creativity.</a:t>
            </a:r>
          </a:p>
          <a:p>
            <a:pPr algn="just"/>
            <a:endParaRPr lang="en-US" sz="2200" dirty="0">
              <a:latin typeface="Trebuchet MS" panose="020B0603020202020204" pitchFamily="34" charset="0"/>
              <a:cs typeface="Times New Roman" panose="02020603050405020304" pitchFamily="18" charset="0"/>
            </a:endParaRPr>
          </a:p>
          <a:p>
            <a:pPr algn="just"/>
            <a:r>
              <a:rPr lang="en-US" sz="2200" b="1" dirty="0">
                <a:latin typeface="Trebuchet MS" panose="020B0603020202020204" pitchFamily="34" charset="0"/>
                <a:cs typeface="Times New Roman" panose="02020603050405020304" pitchFamily="18" charset="0"/>
              </a:rPr>
              <a:t>Efficiency Boost: </a:t>
            </a:r>
            <a:r>
              <a:rPr lang="en-US" sz="2200" dirty="0">
                <a:latin typeface="Trebuchet MS" panose="020B0603020202020204" pitchFamily="34" charset="0"/>
                <a:cs typeface="Times New Roman" panose="02020603050405020304" pitchFamily="18" charset="0"/>
              </a:rPr>
              <a:t>By providing designers with a rapid visualization tool, it significantly accelerates the design process, allowing for quicker iterations and innovations.</a:t>
            </a:r>
          </a:p>
          <a:p>
            <a:pPr algn="just"/>
            <a:endParaRPr lang="en-US" sz="2200" dirty="0">
              <a:latin typeface="Trebuchet MS" panose="020B0603020202020204" pitchFamily="34" charset="0"/>
              <a:cs typeface="Times New Roman" panose="02020603050405020304" pitchFamily="18" charset="0"/>
            </a:endParaRPr>
          </a:p>
          <a:p>
            <a:pPr algn="just"/>
            <a:r>
              <a:rPr lang="en-US" sz="2200" b="1" dirty="0">
                <a:latin typeface="Trebuchet MS" panose="020B0603020202020204" pitchFamily="34" charset="0"/>
                <a:cs typeface="Times New Roman" panose="02020603050405020304" pitchFamily="18" charset="0"/>
              </a:rPr>
              <a:t>Immersive Shopping Experience: </a:t>
            </a:r>
            <a:r>
              <a:rPr lang="en-US" sz="2200" dirty="0">
                <a:latin typeface="Trebuchet MS" panose="020B0603020202020204" pitchFamily="34" charset="0"/>
                <a:cs typeface="Times New Roman" panose="02020603050405020304" pitchFamily="18" charset="0"/>
              </a:rPr>
              <a:t>Integration of virtual try-on experiences enhances the shopping journey, offering customers a unique and immersive way to interact with products before making purchase decisions.</a:t>
            </a:r>
            <a:endParaRPr lang="en-IN" sz="22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81330" y="291147"/>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7" name="Picture 6">
            <a:extLst>
              <a:ext uri="{FF2B5EF4-FFF2-40B4-BE49-F238E27FC236}">
                <a16:creationId xmlns:a16="http://schemas.microsoft.com/office/drawing/2014/main" id="{ED7585CF-0CCF-7D92-07D1-44E1DAD69970}"/>
              </a:ext>
            </a:extLst>
          </p:cNvPr>
          <p:cNvPicPr>
            <a:picLocks noChangeAspect="1"/>
          </p:cNvPicPr>
          <p:nvPr/>
        </p:nvPicPr>
        <p:blipFill>
          <a:blip r:embed="rId3"/>
          <a:stretch>
            <a:fillRect/>
          </a:stretch>
        </p:blipFill>
        <p:spPr>
          <a:xfrm>
            <a:off x="2823353" y="4411259"/>
            <a:ext cx="3867690" cy="2067214"/>
          </a:xfrm>
          <a:prstGeom prst="rect">
            <a:avLst/>
          </a:prstGeom>
        </p:spPr>
      </p:pic>
      <p:sp>
        <p:nvSpPr>
          <p:cNvPr id="14" name="TextBox 13">
            <a:extLst>
              <a:ext uri="{FF2B5EF4-FFF2-40B4-BE49-F238E27FC236}">
                <a16:creationId xmlns:a16="http://schemas.microsoft.com/office/drawing/2014/main" id="{DF2AD641-860A-80D9-D98B-B3EC7F2234C5}"/>
              </a:ext>
            </a:extLst>
          </p:cNvPr>
          <p:cNvSpPr txBox="1"/>
          <p:nvPr/>
        </p:nvSpPr>
        <p:spPr>
          <a:xfrm>
            <a:off x="457201" y="1049337"/>
            <a:ext cx="9601199" cy="3139321"/>
          </a:xfrm>
          <a:prstGeom prst="rect">
            <a:avLst/>
          </a:prstGeom>
          <a:noFill/>
        </p:spPr>
        <p:txBody>
          <a:bodyPr wrap="square" rtlCol="0">
            <a:spAutoFit/>
          </a:bodyPr>
          <a:lstStyle/>
          <a:p>
            <a:r>
              <a:rPr lang="en-US" sz="2200" b="1" dirty="0">
                <a:latin typeface="Trebuchet MS" panose="020B0603020202020204" pitchFamily="34" charset="0"/>
              </a:rPr>
              <a:t>Generator Architecture:</a:t>
            </a:r>
          </a:p>
          <a:p>
            <a:r>
              <a:rPr lang="en-US" sz="2200" b="1" dirty="0">
                <a:latin typeface="Trebuchet MS" panose="020B0603020202020204" pitchFamily="34" charset="0"/>
              </a:rPr>
              <a:t>Dense Layers: </a:t>
            </a:r>
            <a:r>
              <a:rPr lang="en-US" sz="2200" dirty="0">
                <a:latin typeface="Trebuchet MS" panose="020B0603020202020204" pitchFamily="34" charset="0"/>
              </a:rPr>
              <a:t>Initiated with dense layers to map random noise into a higher-dimensional space.</a:t>
            </a:r>
          </a:p>
          <a:p>
            <a:r>
              <a:rPr lang="en-US" sz="2200" b="1" dirty="0">
                <a:latin typeface="Trebuchet MS" panose="020B0603020202020204" pitchFamily="34" charset="0"/>
              </a:rPr>
              <a:t>Reshaping: </a:t>
            </a:r>
            <a:r>
              <a:rPr lang="en-US" sz="2200" dirty="0">
                <a:latin typeface="Trebuchet MS" panose="020B0603020202020204" pitchFamily="34" charset="0"/>
              </a:rPr>
              <a:t>Reshapes the output to a format suitable for convolutional operations.</a:t>
            </a:r>
          </a:p>
          <a:p>
            <a:r>
              <a:rPr lang="en-US" sz="2200" b="1" dirty="0">
                <a:latin typeface="Trebuchet MS" panose="020B0603020202020204" pitchFamily="34" charset="0"/>
              </a:rPr>
              <a:t>Transposed Convolution: </a:t>
            </a:r>
            <a:r>
              <a:rPr lang="en-US" sz="2200" dirty="0">
                <a:latin typeface="Trebuchet MS" panose="020B0603020202020204" pitchFamily="34" charset="0"/>
              </a:rPr>
              <a:t>Utilizes transposed convolutional layers to </a:t>
            </a:r>
            <a:r>
              <a:rPr lang="en-US" sz="2200" dirty="0" err="1">
                <a:latin typeface="Trebuchet MS" panose="020B0603020202020204" pitchFamily="34" charset="0"/>
              </a:rPr>
              <a:t>upsample</a:t>
            </a:r>
            <a:r>
              <a:rPr lang="en-US" sz="2200" dirty="0">
                <a:latin typeface="Trebuchet MS" panose="020B0603020202020204" pitchFamily="34" charset="0"/>
              </a:rPr>
              <a:t> the data, gradually generating high-resolution images.</a:t>
            </a:r>
          </a:p>
          <a:p>
            <a:r>
              <a:rPr lang="en-US" sz="2200" b="1" dirty="0">
                <a:latin typeface="Trebuchet MS" panose="020B0603020202020204" pitchFamily="34" charset="0"/>
              </a:rPr>
              <a:t>Batch Normalization: </a:t>
            </a:r>
            <a:r>
              <a:rPr lang="en-US" sz="2200" dirty="0">
                <a:latin typeface="Trebuchet MS" panose="020B0603020202020204" pitchFamily="34" charset="0"/>
              </a:rPr>
              <a:t>Incorporates batch normalization to stabilize training by normalizing the activations.</a:t>
            </a:r>
            <a:endParaRPr lang="en-IN" sz="22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TotalTime>
  <Words>896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VISALI V S</cp:lastModifiedBy>
  <cp:revision>16</cp:revision>
  <dcterms:created xsi:type="dcterms:W3CDTF">2024-04-03T13:48:49Z</dcterms:created>
  <dcterms:modified xsi:type="dcterms:W3CDTF">2024-04-05T16:22:33Z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