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39"/>
  </p:handoutMasterIdLst>
  <p:sldIdLst>
    <p:sldId id="256" r:id="rId3"/>
    <p:sldId id="708" r:id="rId4"/>
    <p:sldId id="666" r:id="rId6"/>
    <p:sldId id="709" r:id="rId7"/>
    <p:sldId id="603" r:id="rId8"/>
    <p:sldId id="743" r:id="rId9"/>
    <p:sldId id="744" r:id="rId10"/>
    <p:sldId id="745" r:id="rId11"/>
    <p:sldId id="747" r:id="rId12"/>
    <p:sldId id="748" r:id="rId13"/>
    <p:sldId id="749" r:id="rId14"/>
    <p:sldId id="715" r:id="rId15"/>
    <p:sldId id="716" r:id="rId16"/>
    <p:sldId id="717" r:id="rId17"/>
    <p:sldId id="718" r:id="rId18"/>
    <p:sldId id="719" r:id="rId19"/>
    <p:sldId id="720" r:id="rId20"/>
    <p:sldId id="721" r:id="rId21"/>
    <p:sldId id="722" r:id="rId22"/>
    <p:sldId id="723" r:id="rId23"/>
    <p:sldId id="724" r:id="rId24"/>
    <p:sldId id="725" r:id="rId25"/>
    <p:sldId id="726" r:id="rId26"/>
    <p:sldId id="733" r:id="rId27"/>
    <p:sldId id="734" r:id="rId28"/>
    <p:sldId id="728" r:id="rId29"/>
    <p:sldId id="729" r:id="rId30"/>
    <p:sldId id="735" r:id="rId31"/>
    <p:sldId id="736" r:id="rId32"/>
    <p:sldId id="738" r:id="rId33"/>
    <p:sldId id="739" r:id="rId34"/>
    <p:sldId id="751" r:id="rId35"/>
    <p:sldId id="740" r:id="rId36"/>
    <p:sldId id="752" r:id="rId37"/>
    <p:sldId id="259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228"/>
        <p:guide pos="275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970"/>
        <p:guide pos="20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作用：备份，实现代码共享集中化管理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版本控制是一种记录一个或若干个文件内容变化，以便将来查阅特定版本修订情况得系统。</a:t>
            </a:r>
            <a:endParaRPr lang="zh-CN" altLang="en-US"/>
          </a:p>
          <a:p>
            <a:r>
              <a:rPr lang="zh-CN" altLang="en-US"/>
              <a:t>系统具体功能</a:t>
            </a:r>
            <a:endParaRPr lang="zh-CN" altLang="en-US"/>
          </a:p>
          <a:p>
            <a:r>
              <a:rPr lang="zh-CN" altLang="en-US"/>
              <a:t>记录文件的所有历史变化</a:t>
            </a:r>
            <a:endParaRPr lang="zh-CN" altLang="en-US"/>
          </a:p>
          <a:p>
            <a:r>
              <a:rPr lang="zh-CN" altLang="en-US"/>
              <a:t>随时可恢复到任何一个历史状态</a:t>
            </a:r>
            <a:endParaRPr lang="zh-CN" altLang="en-US"/>
          </a:p>
          <a:p>
            <a:r>
              <a:rPr lang="zh-CN" altLang="en-US"/>
              <a:t>多人协作开发或修改</a:t>
            </a:r>
            <a:endParaRPr lang="zh-CN" altLang="en-US"/>
          </a:p>
          <a:p>
            <a:r>
              <a:rPr lang="zh-CN" altLang="en-US"/>
              <a:t>错误恢复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PHP 鸟哥，前新浪总架构师 https://github.com/laruence </a:t>
            </a:r>
            <a:endParaRPr lang="zh-CN" altLang="en-US"/>
          </a:p>
          <a:p>
            <a:r>
              <a:rPr lang="zh-CN" altLang="en-US"/>
              <a:t>国内最流行的PHP开发框架（thinkphp）：https://github.com/top-think/thinkphp </a:t>
            </a:r>
            <a:endParaRPr lang="zh-CN" altLang="en-US"/>
          </a:p>
          <a:p>
            <a:r>
              <a:rPr lang="zh-CN" altLang="en-US"/>
              <a:t>全球最流行的PHP框架（laravel）：https://github.com/laravel/laravel </a:t>
            </a:r>
            <a:endParaRPr lang="zh-CN" altLang="en-US"/>
          </a:p>
          <a:p>
            <a:r>
              <a:rPr lang="zh-CN" altLang="en-US"/>
              <a:t>PHP编码规范（FIG-PHP）：https://www.gitbook.com/book/jifei/php-fig-standards/details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&#29992;&#25143;&#21517;.github.io/git&#24211;&#21517;" TargetMode="External"/><Relationship Id="rId1" Type="http://schemas.openxmlformats.org/officeDocument/2006/relationships/hyperlink" Target="https://&#29992;&#25143;&#21517;.github.io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3944" y="2638989"/>
            <a:ext cx="3786505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4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4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endParaRPr lang="zh-CN" altLang="en-US" sz="4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62071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基本概念</a:t>
            </a:r>
            <a:r>
              <a:rPr lang="zh-CN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51460" y="1629410"/>
            <a:ext cx="8301990" cy="4888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sz="2400" b="1">
                <a:solidFill>
                  <a:srgbClr val="FF0000"/>
                </a:solidFill>
                <a:sym typeface="+mn-ea"/>
              </a:rPr>
              <a:t>发起请求（Pull Request）</a:t>
            </a:r>
            <a:endParaRPr sz="24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sz="1600">
                <a:sym typeface="+mn-ea"/>
              </a:rPr>
              <a:t>发起请求，这个其实是基于 Fork 的，还是上面那个例子，如果别人在你基础上做了改进，后来觉得改进的很不错，应该要把这些改进让更多的人收益，于是就想把自己的改进合并到原有项目里，这个时候他就可以发起一个 Pull Request（简称PR） ，原有项目创建人，也就是你，就可以收到这个请求，这个时候你会仔细review他的代码，并且测试觉得OK了，就会接受他的PR，这个时候他做的改进原有项目就会拥有了。</a:t>
            </a:r>
            <a:endParaRPr sz="1600">
              <a:sym typeface="+mn-ea"/>
            </a:endParaRPr>
          </a:p>
          <a:p>
            <a:pPr algn="l">
              <a:lnSpc>
                <a:spcPct val="100000"/>
              </a:lnSpc>
            </a:pPr>
          </a:p>
          <a:p>
            <a:pPr algn="l">
              <a:lnSpc>
                <a:spcPct val="100000"/>
              </a:lnSpc>
            </a:pPr>
            <a:r>
              <a:rPr sz="2400" b="1">
                <a:solidFill>
                  <a:srgbClr val="FF0000"/>
                </a:solidFill>
                <a:sym typeface="+mn-ea"/>
              </a:rPr>
              <a:t>关注（Watch）</a:t>
            </a:r>
            <a:endParaRPr sz="24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sz="1600">
                <a:sym typeface="+mn-ea"/>
              </a:rPr>
              <a:t>这个也好理解就是观察，如果你 Watch 了某个项目，那么以后只要这个项目有任何更新，你都会第一时间收到关于这个项目的通知提醒。</a:t>
            </a:r>
            <a:endParaRPr sz="1600">
              <a:sym typeface="+mn-ea"/>
            </a:endParaRPr>
          </a:p>
          <a:p>
            <a:pPr algn="l">
              <a:lnSpc>
                <a:spcPct val="100000"/>
              </a:lnSpc>
            </a:pPr>
            <a:endParaRPr sz="1600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sz="2400" b="1">
                <a:solidFill>
                  <a:srgbClr val="FF0000"/>
                </a:solidFill>
              </a:rPr>
              <a:t>事务卡片</a:t>
            </a:r>
            <a:r>
              <a:rPr lang="zh-CN" sz="2400" b="1">
                <a:solidFill>
                  <a:srgbClr val="FF0000"/>
                </a:solidFill>
              </a:rPr>
              <a:t>（</a:t>
            </a:r>
            <a:r>
              <a:rPr sz="2400" b="1">
                <a:solidFill>
                  <a:srgbClr val="FF0000"/>
                </a:solidFill>
                <a:sym typeface="+mn-ea"/>
              </a:rPr>
              <a:t>Issue</a:t>
            </a:r>
            <a:r>
              <a:rPr lang="zh-CN" sz="2400" b="1">
                <a:solidFill>
                  <a:srgbClr val="FF0000"/>
                </a:solidFill>
              </a:rPr>
              <a:t>）</a:t>
            </a:r>
            <a:endParaRPr lang="zh-CN" sz="2400" b="1">
              <a:solidFill>
                <a:srgbClr val="FF0000"/>
              </a:solidFill>
            </a:endParaRPr>
          </a:p>
          <a:p>
            <a:pPr algn="l">
              <a:lnSpc>
                <a:spcPct val="130000"/>
              </a:lnSpc>
            </a:pPr>
            <a:r>
              <a:rPr lang="zh-CN" sz="1600">
                <a:solidFill>
                  <a:schemeClr val="tx1"/>
                </a:solidFill>
              </a:rPr>
              <a:t>发现代码BUG，但是目前没有成型代码，需要讨论时用；</a:t>
            </a:r>
            <a:endParaRPr lang="zh-CN" sz="160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sz="1600"/>
              <a:t>问题的意思，举个例子，就是你开源了一个项目，别人发现你的项目中有bug，或者哪些地方做的不够好，他就可以给你提个 Issue ，即问题，提的问题多了，也就是 Issues ，然后你看到了这些问题就可以去逐个修复，修复ok了就可以一个个的 Close 掉。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692468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基本概念</a:t>
            </a:r>
            <a:r>
              <a:rPr lang="zh-CN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23215" y="1917065"/>
            <a:ext cx="8152130" cy="4247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sz="2400" b="1">
                <a:solidFill>
                  <a:srgbClr val="FF0000"/>
                </a:solidFill>
                <a:sym typeface="+mn-ea"/>
              </a:rPr>
              <a:t>Github主页</a:t>
            </a:r>
            <a:endParaRPr sz="24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>
                <a:solidFill>
                  <a:schemeClr val="tx1"/>
                </a:solidFill>
                <a:sym typeface="+mn-ea"/>
              </a:rPr>
              <a:t>账号创建成功或点击网址导航栏github图标都可进入github主页：该页左侧主要显示用户动态以及关注用户或关注仓库的动态；右侧显示所有的git库</a:t>
            </a:r>
            <a:endParaRPr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30000"/>
              </a:lnSpc>
            </a:pPr>
            <a:endParaRPr sz="24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sz="2400" b="1">
                <a:solidFill>
                  <a:srgbClr val="FF0000"/>
                </a:solidFill>
                <a:sym typeface="+mn-ea"/>
              </a:rPr>
              <a:t>仓库主页</a:t>
            </a:r>
            <a:endParaRPr sz="24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>
                <a:solidFill>
                  <a:schemeClr val="tx1"/>
                </a:solidFill>
                <a:sym typeface="+mn-ea"/>
              </a:rPr>
              <a:t>仓库主页主要显示项目的信息，如：项目代码，版本，收藏/关注/fork情况等</a:t>
            </a:r>
            <a:endParaRPr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30000"/>
              </a:lnSpc>
            </a:pPr>
            <a:endParaRPr sz="24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sz="2400" b="1">
                <a:solidFill>
                  <a:srgbClr val="FF0000"/>
                </a:solidFill>
                <a:sym typeface="+mn-ea"/>
              </a:rPr>
              <a:t>个人主页</a:t>
            </a:r>
            <a:endParaRPr sz="24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>
                <a:solidFill>
                  <a:schemeClr val="tx1"/>
                </a:solidFill>
                <a:sym typeface="+mn-ea"/>
              </a:rPr>
              <a:t>个人信息：头像，个人简介，关注我的人，我关注的人，我关注的git库，我的</a:t>
            </a:r>
            <a:r>
              <a:rPr lang="zh-CN">
                <a:solidFill>
                  <a:schemeClr val="tx1"/>
                </a:solidFill>
                <a:sym typeface="+mn-ea"/>
              </a:rPr>
              <a:t>开源</a:t>
            </a:r>
            <a:r>
              <a:rPr>
                <a:solidFill>
                  <a:schemeClr val="tx1"/>
                </a:solidFill>
                <a:sym typeface="+mn-ea"/>
              </a:rPr>
              <a:t>项目，我贡献的开源项目等信息</a:t>
            </a:r>
            <a:endParaRPr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使用Github </a:t>
            </a:r>
            <a:r>
              <a:rPr lang="en-US" dirty="0">
                <a:sym typeface="+mn-ea"/>
              </a:rPr>
              <a:t>- </a:t>
            </a:r>
            <a:r>
              <a:rPr lang="zh-CN" altLang="en-US" dirty="0">
                <a:sym typeface="+mn-ea"/>
              </a:rPr>
              <a:t>注册</a:t>
            </a:r>
            <a:r>
              <a:rPr lang="en-US" altLang="zh-CN" dirty="0">
                <a:sym typeface="+mn-ea"/>
              </a:rPr>
              <a:t>github</a:t>
            </a:r>
            <a:r>
              <a:rPr lang="zh-CN" altLang="en-US" dirty="0">
                <a:sym typeface="+mn-ea"/>
              </a:rPr>
              <a:t>账号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95605" y="1917065"/>
            <a:ext cx="3054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）打开官网 </a:t>
            </a:r>
            <a:r>
              <a:rPr lang="en-US" altLang="zh-CN"/>
              <a:t>github.com </a:t>
            </a:r>
            <a:r>
              <a:rPr lang="zh-CN" altLang="en-US"/>
              <a:t>注册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2348865"/>
            <a:ext cx="7862570" cy="4288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使用Github </a:t>
            </a:r>
            <a:r>
              <a:rPr lang="en-US" dirty="0">
                <a:sym typeface="+mn-ea"/>
              </a:rPr>
              <a:t>- </a:t>
            </a:r>
            <a:r>
              <a:rPr lang="zh-CN" altLang="en-US" dirty="0">
                <a:sym typeface="+mn-ea"/>
              </a:rPr>
              <a:t>注册</a:t>
            </a:r>
            <a:r>
              <a:rPr lang="en-US" altLang="zh-CN" dirty="0">
                <a:sym typeface="+mn-ea"/>
              </a:rPr>
              <a:t>github</a:t>
            </a:r>
            <a:r>
              <a:rPr lang="zh-CN" altLang="en-US" dirty="0">
                <a:sym typeface="+mn-ea"/>
              </a:rPr>
              <a:t>账号（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pic>
        <p:nvPicPr>
          <p:cNvPr id="-2147482618" name="图片 -21474826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1772920"/>
            <a:ext cx="4955540" cy="47015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使用Github </a:t>
            </a:r>
            <a:r>
              <a:rPr lang="en-US" dirty="0">
                <a:sym typeface="+mn-ea"/>
              </a:rPr>
              <a:t>- </a:t>
            </a:r>
            <a:r>
              <a:rPr lang="zh-CN" altLang="en-US" dirty="0">
                <a:sym typeface="+mn-ea"/>
              </a:rPr>
              <a:t>注册</a:t>
            </a:r>
            <a:r>
              <a:rPr lang="en-US" altLang="zh-CN" dirty="0">
                <a:sym typeface="+mn-ea"/>
              </a:rPr>
              <a:t>github</a:t>
            </a:r>
            <a:r>
              <a:rPr lang="zh-CN" altLang="en-US" dirty="0">
                <a:sym typeface="+mn-ea"/>
              </a:rPr>
              <a:t>账号（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pic>
        <p:nvPicPr>
          <p:cNvPr id="-2147482617" name="图片 -21474826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1701165"/>
            <a:ext cx="5847715" cy="47675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使用Github </a:t>
            </a:r>
            <a:r>
              <a:rPr lang="en-US" dirty="0">
                <a:sym typeface="+mn-ea"/>
              </a:rPr>
              <a:t>- </a:t>
            </a:r>
            <a:r>
              <a:rPr lang="zh-CN" altLang="en-US" dirty="0">
                <a:sym typeface="+mn-ea"/>
              </a:rPr>
              <a:t>注册</a:t>
            </a:r>
            <a:r>
              <a:rPr lang="en-US" altLang="zh-CN" dirty="0">
                <a:sym typeface="+mn-ea"/>
              </a:rPr>
              <a:t>github</a:t>
            </a:r>
            <a:r>
              <a:rPr lang="zh-CN" altLang="en-US" dirty="0">
                <a:sym typeface="+mn-ea"/>
              </a:rPr>
              <a:t>账号（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pic>
        <p:nvPicPr>
          <p:cNvPr id="-2147482620" name="图片 -21474826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1701165"/>
            <a:ext cx="6699885" cy="47256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使用Github </a:t>
            </a:r>
            <a:r>
              <a:rPr lang="en-US" dirty="0">
                <a:sym typeface="+mn-ea"/>
              </a:rPr>
              <a:t>- </a:t>
            </a:r>
            <a:r>
              <a:rPr lang="zh-CN" dirty="0">
                <a:sym typeface="+mn-ea"/>
              </a:rPr>
              <a:t>创建仓库（</a:t>
            </a:r>
            <a:r>
              <a:rPr lang="en-US" altLang="zh-CN" dirty="0">
                <a:sym typeface="+mn-ea"/>
              </a:rPr>
              <a:t>1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917065"/>
            <a:ext cx="8094345" cy="33547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3215" y="5589270"/>
            <a:ext cx="3735705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脚下留心：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、新注册的用户必须验证邮箱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、一般情况一个</a:t>
            </a:r>
            <a:r>
              <a:rPr lang="en-US" altLang="zh-CN"/>
              <a:t>git</a:t>
            </a:r>
            <a:r>
              <a:rPr lang="zh-CN" altLang="en-US"/>
              <a:t>库对应一个项目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使用Github </a:t>
            </a:r>
            <a:r>
              <a:rPr lang="en-US" dirty="0">
                <a:sym typeface="+mn-ea"/>
              </a:rPr>
              <a:t>- </a:t>
            </a:r>
            <a:r>
              <a:rPr lang="zh-CN" dirty="0">
                <a:sym typeface="+mn-ea"/>
              </a:rPr>
              <a:t>创建仓库</a:t>
            </a:r>
            <a:endParaRPr 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795" y="1844675"/>
            <a:ext cx="8059420" cy="4262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使用Github </a:t>
            </a:r>
            <a:r>
              <a:rPr lang="en-US" dirty="0">
                <a:sym typeface="+mn-ea"/>
              </a:rPr>
              <a:t>- </a:t>
            </a:r>
            <a:r>
              <a:rPr lang="zh-CN" dirty="0">
                <a:sym typeface="+mn-ea"/>
              </a:rPr>
              <a:t>创建仓库（</a:t>
            </a:r>
            <a:r>
              <a:rPr lang="en-US" altLang="zh-CN" dirty="0">
                <a:sym typeface="+mn-ea"/>
              </a:rPr>
              <a:t>2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701165"/>
            <a:ext cx="5744845" cy="4808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使用Github </a:t>
            </a:r>
            <a:r>
              <a:rPr lang="en-US" dirty="0">
                <a:sym typeface="+mn-ea"/>
              </a:rPr>
              <a:t>- </a:t>
            </a:r>
            <a:r>
              <a:rPr lang="zh-CN" dirty="0">
                <a:sym typeface="+mn-ea"/>
              </a:rPr>
              <a:t>创建仓库（</a:t>
            </a:r>
            <a:r>
              <a:rPr lang="en-US" altLang="zh-CN" dirty="0">
                <a:sym typeface="+mn-ea"/>
              </a:rPr>
              <a:t>3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pic>
        <p:nvPicPr>
          <p:cNvPr id="-2147482607" name="图片 -21474826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870710"/>
            <a:ext cx="7787640" cy="45046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1988820"/>
            <a:ext cx="2495550" cy="2505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290" y="1772920"/>
            <a:ext cx="2333625" cy="28663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35785" y="4941570"/>
            <a:ext cx="6995160" cy="137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600"/>
              <a:t>两小时学会Git玩转Github   </a:t>
            </a:r>
            <a:endParaRPr lang="zh-CN" altLang="en-US" sz="3600"/>
          </a:p>
          <a:p>
            <a:pPr algn="l"/>
            <a:r>
              <a:rPr lang="en-US" altLang="zh-CN" sz="2400"/>
              <a:t>				</a:t>
            </a:r>
            <a:endParaRPr lang="en-US" altLang="zh-CN" sz="2400"/>
          </a:p>
          <a:p>
            <a:pPr algn="l"/>
            <a:r>
              <a:rPr lang="en-US" altLang="zh-CN" sz="2400"/>
              <a:t>                                                               </a:t>
            </a:r>
            <a:r>
              <a:rPr lang="zh-CN" altLang="en-US" sz="2400"/>
              <a:t>版本控制入门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使用Github </a:t>
            </a:r>
            <a:r>
              <a:rPr lang="en-US" dirty="0">
                <a:sym typeface="+mn-ea"/>
              </a:rPr>
              <a:t>- </a:t>
            </a:r>
            <a:r>
              <a:rPr lang="zh-CN" altLang="en-US" dirty="0">
                <a:sym typeface="+mn-ea"/>
              </a:rPr>
              <a:t>个人中心</a:t>
            </a:r>
            <a:r>
              <a:rPr lang="zh-CN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pic>
        <p:nvPicPr>
          <p:cNvPr id="-2147482604" name="图片 -21474826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2708910"/>
            <a:ext cx="7966075" cy="34620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95605" y="2061210"/>
            <a:ext cx="79216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注册成功或者每次登录都会进入个人中心显示对应的控制面板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使用Github </a:t>
            </a:r>
            <a:r>
              <a:rPr lang="en-US" dirty="0">
                <a:sym typeface="+mn-ea"/>
              </a:rPr>
              <a:t>- </a:t>
            </a:r>
            <a:r>
              <a:rPr lang="zh-CN" altLang="en-US" dirty="0">
                <a:sym typeface="+mn-ea"/>
              </a:rPr>
              <a:t>创建仓库</a:t>
            </a:r>
            <a:r>
              <a:rPr lang="zh-CN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300470" y="2421255"/>
            <a:ext cx="1376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创建仓库</a:t>
            </a:r>
            <a:endParaRPr lang="zh-CN" altLang="en-US"/>
          </a:p>
        </p:txBody>
      </p:sp>
      <p:pic>
        <p:nvPicPr>
          <p:cNvPr id="-2147482608" name="图片 -21474826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1844358"/>
            <a:ext cx="5267960" cy="44088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使用Github </a:t>
            </a:r>
            <a:r>
              <a:rPr lang="en-US" dirty="0">
                <a:sym typeface="+mn-ea"/>
              </a:rPr>
              <a:t>-  </a:t>
            </a:r>
            <a:r>
              <a:rPr lang="zh-CN" altLang="en-US" dirty="0">
                <a:sym typeface="+mn-ea"/>
              </a:rPr>
              <a:t>项目主页</a:t>
            </a:r>
            <a:r>
              <a:rPr lang="zh-CN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772920"/>
            <a:ext cx="8193405" cy="4528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lang="zh-CN" dirty="0">
                <a:sym typeface="+mn-ea"/>
              </a:rPr>
              <a:t>下载安装</a:t>
            </a:r>
            <a:r>
              <a:rPr lang="en-US" altLang="zh-CN" dirty="0">
                <a:sym typeface="+mn-ea"/>
              </a:rPr>
              <a:t>Git</a:t>
            </a:r>
            <a:endParaRPr lang="en-US" alt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67360" y="1988820"/>
            <a:ext cx="5703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官方下载地址： https://www.git-scm.com/download/win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2493010"/>
            <a:ext cx="5599430" cy="3902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lang="en-US" dirty="0">
                <a:sym typeface="+mn-ea"/>
              </a:rPr>
              <a:t>Git</a:t>
            </a:r>
            <a:r>
              <a:rPr lang="zh-CN" altLang="en-US" dirty="0">
                <a:sym typeface="+mn-ea"/>
              </a:rPr>
              <a:t>基础设置</a:t>
            </a:r>
            <a:endParaRPr lang="zh-CN" altLang="en-US" dirty="0"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3850" y="1988820"/>
            <a:ext cx="8326120" cy="4550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/>
              <a:t>Git安装完成之后，需要进行一些基本信息设置</a:t>
            </a: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1. 设置用户名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git config --global user.name 'itcast'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/>
              <a:t>2. 设置用户名邮箱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git config --global user.email 'itcast@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'itcast</a:t>
            </a:r>
            <a:r>
              <a:rPr lang="en-US" altLang="zh-CN">
                <a:solidFill>
                  <a:srgbClr val="FF0000"/>
                </a:solidFill>
              </a:rPr>
              <a:t>.com'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3. 查看设置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git config --list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sym typeface="+mn-ea"/>
              </a:rPr>
              <a:t>注意：git config  –global 参数，有了这个参数，表示你这台机器上所有的Git仓库都会使用这个配置，当然你也可以对某个仓库指定的不同的用户名和邮箱。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lang="zh-CN" dirty="0">
                <a:sym typeface="+mn-ea"/>
              </a:rPr>
              <a:t>初始化一个新的</a:t>
            </a:r>
            <a:r>
              <a:rPr lang="en-US" altLang="zh-CN" dirty="0">
                <a:sym typeface="+mn-ea"/>
              </a:rPr>
              <a:t>Git</a:t>
            </a:r>
            <a:r>
              <a:rPr lang="zh-CN" altLang="en-US" dirty="0">
                <a:sym typeface="+mn-ea"/>
              </a:rPr>
              <a:t>仓库</a:t>
            </a:r>
            <a:endParaRPr lang="zh-CN" altLang="en-US" dirty="0"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67995" y="2565400"/>
            <a:ext cx="8326120" cy="2065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/>
              <a:t>1. 创建文件夹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mkdir demo1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2. 在文件夹内初始化Git（创建Git仓库）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cd demo1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git init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045" y="2277110"/>
            <a:ext cx="2514600" cy="26377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80380" y="5085080"/>
            <a:ext cx="13709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Git</a:t>
            </a:r>
            <a:r>
              <a:rPr lang="zh-CN" altLang="en-US"/>
              <a:t>仓库文件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lang="en-US" altLang="zh-CN" dirty="0">
                <a:sym typeface="+mn-ea"/>
              </a:rPr>
              <a:t>Git</a:t>
            </a:r>
            <a:r>
              <a:rPr lang="zh-CN" altLang="en-US" dirty="0">
                <a:sym typeface="+mn-ea"/>
              </a:rPr>
              <a:t>工作区域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95605" y="5157470"/>
            <a:ext cx="3959860" cy="1152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工作区（Working Directory）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95605" y="3645535"/>
            <a:ext cx="3959860" cy="11525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暂存区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788535" y="5661660"/>
            <a:ext cx="3154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添加、编辑、修改文件等动作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60290" y="4004945"/>
            <a:ext cx="26974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暂存已经修改的文件最后</a:t>
            </a:r>
            <a:endParaRPr lang="zh-CN" altLang="en-US"/>
          </a:p>
          <a:p>
            <a:r>
              <a:rPr lang="zh-CN" altLang="en-US"/>
              <a:t>统一提交到</a:t>
            </a:r>
            <a:r>
              <a:rPr lang="en-US" altLang="zh-CN"/>
              <a:t>git</a:t>
            </a:r>
            <a:r>
              <a:rPr lang="zh-CN" altLang="en-US"/>
              <a:t>仓库中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95605" y="2061210"/>
            <a:ext cx="3959860" cy="11525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Git Repository（</a:t>
            </a:r>
            <a:r>
              <a:rPr lang="en-US" altLang="zh-CN"/>
              <a:t>Git </a:t>
            </a:r>
            <a:r>
              <a:rPr lang="zh-CN" altLang="en-US"/>
              <a:t>仓库）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16145" y="2421255"/>
            <a:ext cx="38404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最终确定的文件保存到仓库，成为一</a:t>
            </a:r>
            <a:endParaRPr lang="zh-CN" altLang="en-US"/>
          </a:p>
          <a:p>
            <a:pPr algn="l"/>
            <a:r>
              <a:rPr lang="zh-CN" altLang="en-US"/>
              <a:t>个新的版本，并且对他人可见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 animBg="1"/>
      <p:bldP spid="11" grpId="0"/>
      <p:bldP spid="7" grpId="1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向仓库中添加文件</a:t>
            </a:r>
            <a:r>
              <a:rPr lang="zh-CN" dirty="0">
                <a:sym typeface="+mn-ea"/>
              </a:rPr>
              <a:t>流程</a:t>
            </a:r>
            <a:endParaRPr lang="zh-CN" dirty="0"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00020" y="5157470"/>
            <a:ext cx="3959860" cy="1152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工作区（Working Directory）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700020" y="3645535"/>
            <a:ext cx="3959860" cy="11525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暂存区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700020" y="2061210"/>
            <a:ext cx="3959860" cy="11525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Git Repository（</a:t>
            </a:r>
            <a:r>
              <a:rPr lang="en-US" altLang="zh-CN"/>
              <a:t>Git </a:t>
            </a:r>
            <a:r>
              <a:rPr lang="zh-CN" altLang="en-US"/>
              <a:t>仓库）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2315" y="5157470"/>
            <a:ext cx="947420" cy="1064895"/>
          </a:xfrm>
          <a:prstGeom prst="rect">
            <a:avLst/>
          </a:prstGeom>
        </p:spPr>
      </p:pic>
      <p:sp>
        <p:nvSpPr>
          <p:cNvPr id="19" name="右弧形箭头 18"/>
          <p:cNvSpPr/>
          <p:nvPr/>
        </p:nvSpPr>
        <p:spPr>
          <a:xfrm flipH="1" flipV="1">
            <a:off x="1907540" y="4211320"/>
            <a:ext cx="686435" cy="15557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2140" y="5661660"/>
            <a:ext cx="1028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 status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8028940" y="5589270"/>
            <a:ext cx="116332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hello.php</a:t>
            </a:r>
            <a:endParaRPr lang="en-US" altLang="zh-CN"/>
          </a:p>
          <a:p>
            <a:r>
              <a:rPr lang="en-US" altLang="zh-CN"/>
              <a:t>test.php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107950" y="4869180"/>
            <a:ext cx="22009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 add hello.php</a:t>
            </a:r>
            <a:endParaRPr lang="en-US" altLang="zh-CN"/>
          </a:p>
          <a:p>
            <a:r>
              <a:rPr lang="en-US" altLang="zh-CN"/>
              <a:t>git add test.php</a:t>
            </a:r>
            <a:endParaRPr lang="en-US" altLang="zh-CN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805" y="3645535"/>
            <a:ext cx="947420" cy="106489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885430" y="4005580"/>
            <a:ext cx="116332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hello.php</a:t>
            </a:r>
            <a:endParaRPr lang="en-US" altLang="zh-CN"/>
          </a:p>
          <a:p>
            <a:r>
              <a:rPr lang="en-US" altLang="zh-CN"/>
              <a:t>test.php</a:t>
            </a:r>
            <a:endParaRPr lang="en-US" altLang="zh-CN"/>
          </a:p>
        </p:txBody>
      </p:sp>
      <p:sp>
        <p:nvSpPr>
          <p:cNvPr id="25" name="右弧形箭头 24"/>
          <p:cNvSpPr/>
          <p:nvPr/>
        </p:nvSpPr>
        <p:spPr>
          <a:xfrm flipH="1" flipV="1">
            <a:off x="1908175" y="2306320"/>
            <a:ext cx="699770" cy="17329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9705" y="3573145"/>
            <a:ext cx="1028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 status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107950" y="3141345"/>
            <a:ext cx="261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 commit -m “</a:t>
            </a:r>
            <a:r>
              <a:rPr lang="zh-CN" altLang="en-US"/>
              <a:t>提交描述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252095" y="1988820"/>
            <a:ext cx="1028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 status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 animBg="1"/>
      <p:bldP spid="22" grpId="0"/>
      <p:bldP spid="24" grpId="0"/>
      <p:bldP spid="25" grpId="0" animBg="1"/>
      <p:bldP spid="28" grpId="0"/>
      <p:bldP spid="20" grpId="0"/>
      <p:bldP spid="26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lang="zh-CN" dirty="0">
                <a:sym typeface="+mn-ea"/>
              </a:rPr>
              <a:t>添加文件</a:t>
            </a:r>
            <a:endParaRPr lang="zh-CN" dirty="0"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67995" y="2565400"/>
            <a:ext cx="8326120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/>
              <a:t>1. 创建文件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touch  test1.php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2. </a:t>
            </a:r>
            <a:r>
              <a:rPr lang="zh-CN" altLang="en-US"/>
              <a:t>添加到暂存区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git add test1.php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提交到仓库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git commit -m '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提交描述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'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lang="en-US" altLang="zh-CN">
                <a:sym typeface="+mn-ea"/>
              </a:rPr>
              <a:t>删除文件</a:t>
            </a:r>
            <a:endParaRPr lang="zh-CN" dirty="0"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67995" y="2565400"/>
            <a:ext cx="8326120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/>
              <a:t>1. 删除文件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rm  test.php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2. 从Git中删除文件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git rm test.php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/>
              <a:t>3. 提交操作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git commit -m '提交描述'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lang="zh-CN" dirty="0">
                <a:sym typeface="+mn-ea"/>
              </a:rPr>
              <a:t>课程概要</a:t>
            </a:r>
            <a:endParaRPr 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95605" y="1845310"/>
            <a:ext cx="7464425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</a:pPr>
            <a:r>
              <a:t>Git与Github简介</a:t>
            </a:r>
          </a:p>
          <a:p>
            <a:pPr algn="l">
              <a:lnSpc>
                <a:spcPct val="200000"/>
              </a:lnSpc>
            </a:pPr>
            <a:r>
              <a:t>使用Github</a:t>
            </a:r>
          </a:p>
          <a:p>
            <a:pPr algn="l">
              <a:lnSpc>
                <a:spcPct val="200000"/>
              </a:lnSpc>
            </a:pPr>
            <a:r>
              <a:t>Git安装和使用</a:t>
            </a:r>
          </a:p>
          <a:p>
            <a:pPr algn="l">
              <a:lnSpc>
                <a:spcPct val="200000"/>
              </a:lnSpc>
            </a:pPr>
            <a:r>
              <a:t>Git基本工作流程</a:t>
            </a:r>
          </a:p>
          <a:p>
            <a:pPr algn="l">
              <a:lnSpc>
                <a:spcPct val="200000"/>
              </a:lnSpc>
            </a:pPr>
            <a:r>
              <a:t>Git管理远程仓库</a:t>
            </a:r>
          </a:p>
          <a:p>
            <a:pPr algn="l">
              <a:lnSpc>
                <a:spcPct val="200000"/>
              </a:lnSpc>
            </a:pPr>
            <a:r>
              <a:t>Github Pages 搭建网站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lang="en-US">
                <a:sym typeface="+mn-ea"/>
              </a:rPr>
              <a:t>Git</a:t>
            </a:r>
            <a:r>
              <a:rPr lang="zh-CN" altLang="en-US">
                <a:sym typeface="+mn-ea"/>
              </a:rPr>
              <a:t>远程仓库</a:t>
            </a:r>
            <a:endParaRPr lang="zh-CN" altLang="en-US" dirty="0"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95605" y="3411220"/>
            <a:ext cx="2353945" cy="2849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972185" y="4436745"/>
            <a:ext cx="1224280" cy="50101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+mn-ea"/>
              </a:rPr>
              <a:t>文件</a:t>
            </a:r>
            <a:endParaRPr lang="zh-CN" altLang="en-US" b="1">
              <a:latin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83895" y="5445125"/>
            <a:ext cx="1765300" cy="6496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+mn-ea"/>
              </a:rPr>
              <a:t>Version DB</a:t>
            </a:r>
            <a:endParaRPr lang="zh-CN" altLang="en-US" b="1">
              <a:latin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548130" y="4940935"/>
            <a:ext cx="0" cy="504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89000" y="3761740"/>
            <a:ext cx="1276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计算机  </a:t>
            </a:r>
            <a:r>
              <a:rPr lang="en-US" altLang="zh-CN"/>
              <a:t>-  A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275965" y="3429000"/>
            <a:ext cx="2353945" cy="2849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852545" y="4454525"/>
            <a:ext cx="1224280" cy="50101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+mn-ea"/>
              </a:rPr>
              <a:t>文件</a:t>
            </a:r>
            <a:endParaRPr lang="zh-CN" altLang="en-US" b="1">
              <a:latin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564255" y="5462905"/>
            <a:ext cx="1765300" cy="6496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+mn-ea"/>
              </a:rPr>
              <a:t>Version DB</a:t>
            </a:r>
            <a:endParaRPr lang="zh-CN" altLang="en-US" b="1">
              <a:latin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428490" y="4958715"/>
            <a:ext cx="0" cy="504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780155" y="3789045"/>
            <a:ext cx="126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计算机  </a:t>
            </a:r>
            <a:r>
              <a:rPr lang="en-US" altLang="zh-CN"/>
              <a:t>-  B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6228715" y="3429000"/>
            <a:ext cx="2353945" cy="2849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805295" y="4454525"/>
            <a:ext cx="1224280" cy="50101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+mn-ea"/>
              </a:rPr>
              <a:t>文件</a:t>
            </a:r>
            <a:endParaRPr lang="zh-CN" altLang="en-US" b="1">
              <a:latin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517005" y="5462905"/>
            <a:ext cx="1765300" cy="6496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+mn-ea"/>
              </a:rPr>
              <a:t>Version DB</a:t>
            </a:r>
            <a:endParaRPr lang="zh-CN" altLang="en-US" b="1">
              <a:latin typeface="+mn-ea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7381240" y="4958715"/>
            <a:ext cx="0" cy="504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722110" y="3779520"/>
            <a:ext cx="1266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计算机  </a:t>
            </a:r>
            <a:r>
              <a:rPr lang="en-US" altLang="zh-CN"/>
              <a:t>-  C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3204210" y="1701165"/>
            <a:ext cx="2546985" cy="11785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636010" y="2348865"/>
            <a:ext cx="1546225" cy="3187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+mn-ea"/>
              </a:rPr>
              <a:t>Version DB</a:t>
            </a:r>
            <a:endParaRPr lang="zh-CN" altLang="en-US" b="1"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0155" y="1845310"/>
            <a:ext cx="1142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Git</a:t>
            </a:r>
            <a:r>
              <a:rPr lang="zh-CN" altLang="en-US"/>
              <a:t>服务器</a:t>
            </a:r>
            <a:endParaRPr lang="zh-CN" altLang="en-US"/>
          </a:p>
        </p:txBody>
      </p:sp>
      <p:cxnSp>
        <p:nvCxnSpPr>
          <p:cNvPr id="25" name="直接箭头连接符 24"/>
          <p:cNvCxnSpPr>
            <a:endCxn id="18" idx="1"/>
          </p:cNvCxnSpPr>
          <p:nvPr/>
        </p:nvCxnSpPr>
        <p:spPr>
          <a:xfrm flipV="1">
            <a:off x="1692275" y="2290445"/>
            <a:ext cx="1511935" cy="135509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8" idx="3"/>
          </p:cNvCxnSpPr>
          <p:nvPr/>
        </p:nvCxnSpPr>
        <p:spPr>
          <a:xfrm flipH="1" flipV="1">
            <a:off x="5751195" y="2290445"/>
            <a:ext cx="1629410" cy="135509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0"/>
          </p:cNvCxnSpPr>
          <p:nvPr/>
        </p:nvCxnSpPr>
        <p:spPr>
          <a:xfrm flipH="1" flipV="1">
            <a:off x="4409440" y="2708910"/>
            <a:ext cx="5080" cy="10801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5" grpId="0" animBg="1"/>
      <p:bldP spid="3" grpId="0" animBg="1"/>
      <p:bldP spid="18" grpId="0" animBg="1"/>
      <p:bldP spid="19" grpId="0" animBg="1"/>
      <p:bldP spid="20" grpId="0"/>
      <p:bldP spid="8" grpId="0" animBg="1"/>
      <p:bldP spid="12" grpId="0"/>
      <p:bldP spid="9" grpId="0" animBg="1"/>
      <p:bldP spid="10" grpId="0" animBg="1"/>
      <p:bldP spid="17" grpId="0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>
                <a:sym typeface="+mn-ea"/>
              </a:rPr>
              <a:t>将本地仓库同步到git远程仓库中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1259840" y="5733415"/>
            <a:ext cx="3315335" cy="706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工作区（Working Directory）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59840" y="4869180"/>
            <a:ext cx="3341370" cy="7385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暂存区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259840" y="3933190"/>
            <a:ext cx="3327400" cy="7486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Git Repository（</a:t>
            </a:r>
            <a:r>
              <a:rPr lang="en-US" altLang="zh-CN"/>
              <a:t>Git </a:t>
            </a:r>
            <a:r>
              <a:rPr lang="zh-CN" altLang="en-US"/>
              <a:t>仓库）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1955" y="1628775"/>
            <a:ext cx="2352675" cy="2143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515" y="5085080"/>
            <a:ext cx="1191260" cy="12560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650" y="3573145"/>
            <a:ext cx="1191260" cy="1256030"/>
          </a:xfrm>
          <a:prstGeom prst="rect">
            <a:avLst/>
          </a:prstGeom>
        </p:spPr>
      </p:pic>
      <p:cxnSp>
        <p:nvCxnSpPr>
          <p:cNvPr id="25" name="直接箭头连接符 24"/>
          <p:cNvCxnSpPr/>
          <p:nvPr/>
        </p:nvCxnSpPr>
        <p:spPr>
          <a:xfrm flipV="1">
            <a:off x="2915920" y="2925445"/>
            <a:ext cx="1296670" cy="863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5940425" y="4004945"/>
            <a:ext cx="791845" cy="115189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6444615" y="3213100"/>
            <a:ext cx="1296035" cy="8642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右弧形箭头 18"/>
          <p:cNvSpPr/>
          <p:nvPr/>
        </p:nvSpPr>
        <p:spPr>
          <a:xfrm flipH="1" flipV="1">
            <a:off x="683895" y="5301615"/>
            <a:ext cx="425450" cy="8991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右弧形箭头 15"/>
          <p:cNvSpPr/>
          <p:nvPr/>
        </p:nvSpPr>
        <p:spPr>
          <a:xfrm flipH="1" flipV="1">
            <a:off x="683895" y="4221480"/>
            <a:ext cx="425450" cy="8991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七边形 17"/>
          <p:cNvSpPr/>
          <p:nvPr/>
        </p:nvSpPr>
        <p:spPr>
          <a:xfrm>
            <a:off x="107950" y="4364990"/>
            <a:ext cx="460375" cy="628650"/>
          </a:xfrm>
          <a:prstGeom prst="heptag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solidFill>
                  <a:schemeClr val="bg1"/>
                </a:solidFill>
              </a:rPr>
              <a:t>2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20" name="七边形 19"/>
          <p:cNvSpPr/>
          <p:nvPr/>
        </p:nvSpPr>
        <p:spPr>
          <a:xfrm>
            <a:off x="3060065" y="2637155"/>
            <a:ext cx="460375" cy="628650"/>
          </a:xfrm>
          <a:prstGeom prst="heptag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solidFill>
                  <a:schemeClr val="bg1"/>
                </a:solidFill>
              </a:rPr>
              <a:t>3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21" name="七边形 20"/>
          <p:cNvSpPr/>
          <p:nvPr/>
        </p:nvSpPr>
        <p:spPr>
          <a:xfrm>
            <a:off x="107315" y="5517515"/>
            <a:ext cx="460375" cy="628650"/>
          </a:xfrm>
          <a:prstGeom prst="heptag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solidFill>
                  <a:schemeClr val="bg1"/>
                </a:solidFill>
              </a:rPr>
              <a:t>1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3455" y="2009140"/>
            <a:ext cx="2173605" cy="673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git push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将本地仓库提交到远程</a:t>
            </a:r>
            <a:endParaRPr lang="en-US" altLang="zh-CN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8" grpId="0" animBg="1"/>
      <p:bldP spid="20" grpId="0" animBg="1"/>
      <p:bldP spid="8" grpId="0"/>
      <p:bldP spid="8" grpId="1"/>
      <p:bldP spid="8" grpId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解决</a:t>
            </a:r>
            <a:r>
              <a:rPr lang="en-US" dirty="0">
                <a:sym typeface="+mn-ea"/>
              </a:rPr>
              <a:t>git </a:t>
            </a:r>
            <a:r>
              <a:rPr dirty="0">
                <a:sym typeface="+mn-ea"/>
              </a:rPr>
              <a:t>push</a:t>
            </a:r>
            <a:r>
              <a:rPr lang="zh-CN" dirty="0">
                <a:sym typeface="+mn-ea"/>
              </a:rPr>
              <a:t>错误</a:t>
            </a:r>
            <a:endParaRPr lang="zh-CN" dirty="0"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3850" y="1988820"/>
            <a:ext cx="8544560" cy="4038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/>
              <a:t>The requested URL returned error: 403 Forbidden while accessing</a:t>
            </a: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答案：私有项目，没有权限，输入用户名密码，或者远程地址采用这种类型：</a:t>
            </a: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vi .git/config</a:t>
            </a: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# 将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[remote "origin"]  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    url = https://github.com/</a:t>
            </a:r>
            <a:r>
              <a:rPr lang="zh-CN" altLang="en-US"/>
              <a:t>用户名</a:t>
            </a:r>
            <a:r>
              <a:rPr lang="en-US" altLang="zh-CN"/>
              <a:t>/</a:t>
            </a:r>
            <a:r>
              <a:rPr lang="zh-CN" altLang="en-US"/>
              <a:t>仓库名</a:t>
            </a:r>
            <a:r>
              <a:rPr lang="en-US" altLang="zh-CN"/>
              <a:t>.git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修改为：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[remote "origin"]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    url = </a:t>
            </a:r>
            <a:r>
              <a:rPr lang="en-US" altLang="zh-CN"/>
              <a:t>https://</a:t>
            </a:r>
            <a:r>
              <a:rPr lang="zh-CN" altLang="en-US" b="1">
                <a:solidFill>
                  <a:srgbClr val="FF0000"/>
                </a:solidFill>
              </a:rPr>
              <a:t>用户名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zh-CN" altLang="en-US" b="1">
                <a:solidFill>
                  <a:srgbClr val="FF0000"/>
                </a:solidFill>
              </a:rPr>
              <a:t>密码</a:t>
            </a:r>
            <a:r>
              <a:rPr lang="en-US" altLang="zh-CN" b="1">
                <a:solidFill>
                  <a:srgbClr val="FF0000"/>
                </a:solidFill>
              </a:rPr>
              <a:t>@</a:t>
            </a:r>
            <a:r>
              <a:rPr lang="en-US" altLang="zh-CN"/>
              <a:t>github.com/</a:t>
            </a:r>
            <a:r>
              <a:rPr lang="zh-CN" altLang="en-US">
                <a:sym typeface="+mn-ea"/>
              </a:rPr>
              <a:t>用户名</a:t>
            </a:r>
            <a:r>
              <a:rPr lang="en-US" altLang="zh-CN"/>
              <a:t>/</a:t>
            </a:r>
            <a:r>
              <a:rPr lang="zh-CN" altLang="en-US">
                <a:sym typeface="+mn-ea"/>
              </a:rPr>
              <a:t>仓库名</a:t>
            </a:r>
            <a:r>
              <a:rPr lang="en-US" altLang="zh-CN"/>
              <a:t>.git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lang="en-US">
                <a:sym typeface="+mn-ea"/>
              </a:rPr>
              <a:t>Git</a:t>
            </a:r>
            <a:r>
              <a:rPr lang="zh-CN" altLang="en-US">
                <a:sym typeface="+mn-ea"/>
              </a:rPr>
              <a:t>远程仓库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436235" y="4437380"/>
            <a:ext cx="3315335" cy="706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工作区（Working Directory）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436235" y="3573145"/>
            <a:ext cx="3341370" cy="7385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暂存区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436235" y="2637155"/>
            <a:ext cx="3327400" cy="7486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Git Repository（</a:t>
            </a:r>
            <a:r>
              <a:rPr lang="en-US" altLang="zh-CN"/>
              <a:t>Git </a:t>
            </a:r>
            <a:r>
              <a:rPr lang="zh-CN" altLang="en-US"/>
              <a:t>仓库）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4581525"/>
            <a:ext cx="2013585" cy="18345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065" y="3213100"/>
            <a:ext cx="1824990" cy="191452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4284345" y="3068955"/>
            <a:ext cx="1007745" cy="6483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1"/>
            <a:endCxn id="3" idx="3"/>
          </p:cNvCxnSpPr>
          <p:nvPr/>
        </p:nvCxnSpPr>
        <p:spPr>
          <a:xfrm flipH="1">
            <a:off x="2049145" y="4170680"/>
            <a:ext cx="1010920" cy="13284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348355" y="6093460"/>
            <a:ext cx="5862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Git远程仓库实际上就是保持在服务器上的Git仓库文件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>
                <a:sym typeface="+mn-ea"/>
              </a:rPr>
              <a:t>Github Pages 搭建网站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sp>
        <p:nvSpPr>
          <p:cNvPr id="100" name="文本框 99"/>
          <p:cNvSpPr txBox="1"/>
          <p:nvPr/>
        </p:nvSpPr>
        <p:spPr>
          <a:xfrm>
            <a:off x="35560" y="2493010"/>
            <a:ext cx="5080000" cy="39319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altLang="en-US" b="0" u="none">
                <a:latin typeface="黑体" charset="0"/>
                <a:ea typeface="黑体" charset="0"/>
                <a:cs typeface="黑体" charset="0"/>
              </a:rPr>
              <a:t>个人站点</a:t>
            </a:r>
            <a:endParaRPr lang="zh-CN" altLang="en-US" b="0" u="none">
              <a:latin typeface="黑体" charset="0"/>
              <a:ea typeface="黑体" charset="0"/>
              <a:cs typeface="黑体" charset="0"/>
            </a:endParaRPr>
          </a:p>
          <a:p>
            <a:pPr marL="0" indent="0" algn="l"/>
            <a:endParaRPr lang="zh-CN" altLang="en-US" b="0" u="none">
              <a:latin typeface="黑体" charset="0"/>
              <a:ea typeface="黑体" charset="0"/>
              <a:cs typeface="黑体" charset="0"/>
            </a:endParaRPr>
          </a:p>
          <a:p>
            <a:pPr marL="0" indent="0" algn="l"/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访问：</a:t>
            </a:r>
            <a:r>
              <a:rPr lang="en-US" altLang="zh-CN" b="0" u="sng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  <a:hlinkClick r:id="rId1"/>
              </a:rPr>
              <a:t>https://</a:t>
            </a:r>
            <a:r>
              <a:rPr lang="zh-CN" altLang="en-US" b="0" u="sng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  <a:hlinkClick r:id="rId1"/>
              </a:rPr>
              <a:t>用户名</a:t>
            </a:r>
            <a:r>
              <a:rPr lang="en-US" altLang="zh-CN" b="0" u="sng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hlinkClick r:id="rId1"/>
              </a:rPr>
              <a:t>.github.io</a:t>
            </a:r>
            <a:endParaRPr lang="en-US" altLang="zh-CN" b="0" u="sng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  <a:hlinkClick r:id="rId1"/>
            </a:endParaRPr>
          </a:p>
          <a:p>
            <a:pPr marL="0" indent="0" algn="l"/>
            <a:endParaRPr lang="en-US" altLang="zh-CN" b="0" u="sng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  <a:hlinkClick r:id="rId1"/>
            </a:endParaRPr>
          </a:p>
          <a:p>
            <a:pPr marL="0" indent="0" algn="l"/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搭建步骤：</a:t>
            </a:r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0" indent="0" algn="l"/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0" indent="0" algn="l"/>
            <a:r>
              <a:rPr lang="en-US" altLang="zh-CN" b="0" u="none">
                <a:latin typeface="宋体" charset="0"/>
                <a:ea typeface="宋体" charset="0"/>
                <a:cs typeface="宋体" charset="0"/>
              </a:rPr>
              <a:t>1</a:t>
            </a: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、创建个人站点 </a:t>
            </a:r>
            <a:r>
              <a:rPr lang="en-US" altLang="zh-CN" b="0" u="none">
                <a:latin typeface="Calibri" charset="0"/>
                <a:ea typeface="Calibri" charset="0"/>
                <a:cs typeface="Calibri" charset="0"/>
              </a:rPr>
              <a:t>-&gt; </a:t>
            </a: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仓库名【用户名</a:t>
            </a:r>
            <a:r>
              <a:rPr lang="en-US" altLang="zh-CN" b="0" u="none">
                <a:latin typeface="Calibri" charset="0"/>
                <a:ea typeface="Calibri" charset="0"/>
                <a:cs typeface="Calibri" charset="0"/>
              </a:rPr>
              <a:t>.github.io</a:t>
            </a: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】</a:t>
            </a:r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0" indent="0" algn="l"/>
            <a:r>
              <a:rPr lang="en-US" altLang="zh-CN" b="0" u="none">
                <a:latin typeface="宋体" charset="0"/>
                <a:ea typeface="宋体" charset="0"/>
                <a:cs typeface="宋体" charset="0"/>
              </a:rPr>
              <a:t>2</a:t>
            </a: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、在仓库下新建</a:t>
            </a:r>
            <a:r>
              <a:rPr lang="en-US" altLang="zh-CN" b="0" u="none">
                <a:latin typeface="Calibri" charset="0"/>
                <a:ea typeface="Calibri" charset="0"/>
                <a:cs typeface="Calibri" charset="0"/>
              </a:rPr>
              <a:t>index.html</a:t>
            </a: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即可 </a:t>
            </a:r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0" indent="0" algn="l"/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0" indent="0" algn="l"/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脚下留心：</a:t>
            </a:r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marL="0" indent="0" algn="l"/>
            <a:r>
              <a:rPr lang="en-US" altLang="zh-CN" b="0" u="none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zh-CN" altLang="en-US" b="0" u="none">
                <a:latin typeface="Calibri" charset="0"/>
                <a:ea typeface="宋体" charset="0"/>
                <a:cs typeface="Calibri" charset="0"/>
              </a:rPr>
              <a:t>、个人站点仓库名必须是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【用户名</a:t>
            </a:r>
            <a:r>
              <a:rPr lang="en-US" altLang="zh-CN">
                <a:latin typeface="Calibri" charset="0"/>
                <a:ea typeface="Calibri" charset="0"/>
                <a:cs typeface="Calibri" charset="0"/>
                <a:sym typeface="+mn-ea"/>
              </a:rPr>
              <a:t>.github.io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】</a:t>
            </a:r>
            <a:endParaRPr lang="zh-CN" altLang="en-US" b="0" u="none">
              <a:latin typeface="Calibri" charset="0"/>
              <a:ea typeface="宋体" charset="0"/>
              <a:cs typeface="Calibri" charset="0"/>
            </a:endParaRPr>
          </a:p>
          <a:p>
            <a:pPr marL="0" indent="0" algn="l"/>
            <a:r>
              <a:rPr lang="en-US" altLang="zh-CN" b="0" u="none">
                <a:latin typeface="Calibri" charset="0"/>
                <a:ea typeface="宋体" charset="0"/>
                <a:cs typeface="Calibri" charset="0"/>
              </a:rPr>
              <a:t>2</a:t>
            </a:r>
            <a:r>
              <a:rPr lang="zh-CN" altLang="en-US" b="0" u="none">
                <a:latin typeface="Calibri" charset="0"/>
                <a:ea typeface="宋体" charset="0"/>
                <a:cs typeface="Calibri" charset="0"/>
              </a:rPr>
              <a:t>、</a:t>
            </a:r>
            <a:r>
              <a:rPr lang="en-US" altLang="zh-CN" b="0" u="none">
                <a:latin typeface="Calibri" charset="0"/>
                <a:ea typeface="Calibri" charset="0"/>
                <a:cs typeface="Calibri" charset="0"/>
              </a:rPr>
              <a:t>Github Pages</a:t>
            </a: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仅支持静态网站</a:t>
            </a:r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04435" y="2205355"/>
            <a:ext cx="4043045" cy="420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黑体" charset="0"/>
                <a:ea typeface="黑体" charset="0"/>
                <a:cs typeface="黑体" charset="0"/>
                <a:sym typeface="+mn-ea"/>
              </a:rPr>
              <a:t>Project Pages </a:t>
            </a:r>
            <a:r>
              <a:rPr lang="zh-CN" altLang="en-US">
                <a:latin typeface="黑体" charset="0"/>
                <a:ea typeface="黑体" charset="0"/>
                <a:cs typeface="黑体" charset="0"/>
                <a:sym typeface="+mn-ea"/>
              </a:rPr>
              <a:t>项目站点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 访问</a:t>
            </a:r>
            <a:endParaRPr lang="zh-CN" altLang="en-US" u="sng">
              <a:solidFill>
                <a:srgbClr val="FF0000"/>
              </a:solidFill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algn="l"/>
            <a:r>
              <a:rPr lang="en-US" altLang="zh-CN" u="sng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  <a:sym typeface="+mn-ea"/>
                <a:hlinkClick r:id="rId2"/>
              </a:rPr>
              <a:t>https://</a:t>
            </a:r>
            <a:r>
              <a:rPr lang="zh-CN" altLang="en-US" u="sng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  <a:sym typeface="+mn-ea"/>
                <a:hlinkClick r:id="rId2"/>
              </a:rPr>
              <a:t>用户名</a:t>
            </a:r>
            <a:r>
              <a:rPr lang="en-US" altLang="zh-CN" u="sng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+mn-ea"/>
                <a:hlinkClick r:id="rId2"/>
              </a:rPr>
              <a:t>.github.io/git</a:t>
            </a:r>
            <a:r>
              <a:rPr lang="zh-CN" altLang="en-US" u="sng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  <a:sym typeface="+mn-ea"/>
                <a:hlinkClick r:id="rId2"/>
              </a:rPr>
              <a:t>库名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  原理</a:t>
            </a:r>
            <a:endParaRPr lang="zh-CN" altLang="en-US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algn="l"/>
            <a:r>
              <a:rPr lang="en-US" altLang="zh-CN">
                <a:latin typeface="宋体" charset="0"/>
                <a:ea typeface="宋体" charset="0"/>
                <a:cs typeface="宋体" charset="0"/>
                <a:sym typeface="+mn-ea"/>
              </a:rPr>
              <a:t>gh-pages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分支用于构建和发布搭建步骤</a:t>
            </a:r>
            <a:endParaRPr lang="zh-CN" altLang="en-US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algn="l"/>
            <a:r>
              <a:rPr lang="en-US" altLang="zh-CN">
                <a:latin typeface="宋体" charset="0"/>
                <a:ea typeface="宋体" charset="0"/>
                <a:cs typeface="宋体" charset="0"/>
                <a:sym typeface="+mn-ea"/>
              </a:rPr>
              <a:t>1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、进入项目主页，点击</a:t>
            </a:r>
            <a:r>
              <a:rPr lang="en-US" altLang="zh-CN">
                <a:latin typeface="Calibri" charset="0"/>
                <a:ea typeface="Calibri" charset="0"/>
                <a:cs typeface="Calibri" charset="0"/>
                <a:sym typeface="+mn-ea"/>
              </a:rPr>
              <a:t>settings</a:t>
            </a:r>
            <a:r>
              <a:rPr lang="en-US" altLang="zh-CN">
                <a:latin typeface="宋体" charset="0"/>
                <a:ea typeface="宋体" charset="0"/>
                <a:cs typeface="宋体" charset="0"/>
                <a:sym typeface="+mn-ea"/>
              </a:rPr>
              <a:t>2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、在</a:t>
            </a:r>
            <a:r>
              <a:rPr lang="en-US" altLang="zh-CN">
                <a:latin typeface="Calibri" charset="0"/>
                <a:ea typeface="Calibri" charset="0"/>
                <a:cs typeface="Calibri" charset="0"/>
                <a:sym typeface="+mn-ea"/>
              </a:rPr>
              <a:t>settings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页，点击</a:t>
            </a:r>
            <a:r>
              <a:rPr lang="en-US" altLang="zh-CN">
                <a:latin typeface="Calibri" charset="0"/>
                <a:ea typeface="Calibri" charset="0"/>
                <a:cs typeface="Calibri" charset="0"/>
                <a:sym typeface="+mn-ea"/>
              </a:rPr>
              <a:t>Launch automatic</a:t>
            </a:r>
            <a:endParaRPr lang="en-US" altLang="zh-CN">
              <a:latin typeface="Calibri" charset="0"/>
              <a:ea typeface="Calibri" charset="0"/>
              <a:cs typeface="Calibri" charset="0"/>
              <a:sym typeface="+mn-ea"/>
            </a:endParaRPr>
          </a:p>
          <a:p>
            <a:pPr algn="l"/>
            <a:r>
              <a:rPr lang="en-US" altLang="zh-CN">
                <a:latin typeface="Calibri" charset="0"/>
                <a:ea typeface="Calibri" charset="0"/>
                <a:cs typeface="Calibri" charset="0"/>
                <a:sym typeface="+mn-ea"/>
              </a:rPr>
              <a:t>        page generator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来自动生成主题</a:t>
            </a:r>
            <a:endParaRPr lang="zh-CN" altLang="en-US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algn="l"/>
            <a:r>
              <a:rPr lang="en-US" altLang="zh-CN">
                <a:latin typeface="宋体" charset="0"/>
                <a:ea typeface="宋体" charset="0"/>
                <a:cs typeface="宋体" charset="0"/>
                <a:sym typeface="+mn-ea"/>
              </a:rPr>
              <a:t>3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、新站点基础信息设置</a:t>
            </a:r>
            <a:endParaRPr lang="zh-CN" altLang="en-US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algn="l"/>
            <a:r>
              <a:rPr lang="en-US" altLang="zh-CN">
                <a:latin typeface="宋体" charset="0"/>
                <a:ea typeface="宋体" charset="0"/>
                <a:cs typeface="宋体" charset="0"/>
                <a:sym typeface="+mn-ea"/>
              </a:rPr>
              <a:t>4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、选择主题</a:t>
            </a:r>
            <a:endParaRPr lang="zh-CN" altLang="en-US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algn="l"/>
            <a:r>
              <a:rPr lang="en-US" altLang="zh-CN">
                <a:latin typeface="宋体" charset="0"/>
                <a:ea typeface="宋体" charset="0"/>
                <a:cs typeface="宋体" charset="0"/>
                <a:sym typeface="+mn-ea"/>
              </a:rPr>
              <a:t>5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、生成网页</a:t>
            </a:r>
            <a:endParaRPr lang="zh-CN" altLang="en-US"/>
          </a:p>
          <a:p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4901565" y="1724025"/>
            <a:ext cx="30480" cy="4513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Git</a:t>
            </a:r>
            <a:r>
              <a:rPr lang="zh-CN" dirty="0">
                <a:sym typeface="+mn-ea"/>
              </a:rPr>
              <a:t>简介</a:t>
            </a:r>
            <a:endParaRPr 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23850" y="1917065"/>
            <a:ext cx="8517890" cy="1955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70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  <a:sym typeface="+mn-ea"/>
              </a:rPr>
              <a:t>-  </a:t>
            </a:r>
            <a:r>
              <a:rPr dirty="0">
                <a:solidFill>
                  <a:schemeClr val="tx1"/>
                </a:solidFill>
                <a:latin typeface="+mn-ea"/>
                <a:sym typeface="+mn-ea"/>
              </a:rPr>
              <a:t>Git是一款免费、开源的分布式</a:t>
            </a:r>
            <a:r>
              <a:rPr dirty="0">
                <a:solidFill>
                  <a:srgbClr val="FF0000"/>
                </a:solidFill>
                <a:latin typeface="+mn-ea"/>
                <a:sym typeface="+mn-ea"/>
              </a:rPr>
              <a:t>版本控制系统</a:t>
            </a:r>
            <a:endParaRPr dirty="0">
              <a:solidFill>
                <a:srgbClr val="FF0000"/>
              </a:solidFill>
              <a:latin typeface="+mn-ea"/>
              <a:sym typeface="+mn-ea"/>
            </a:endParaRP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  <a:latin typeface="+mn-ea"/>
                <a:sym typeface="+mn-ea"/>
              </a:rPr>
              <a:t>-  Git可以有效、高速的处理从很小到非常大的项目版本管理。</a:t>
            </a:r>
            <a:endParaRPr lang="en-US" dirty="0">
              <a:solidFill>
                <a:schemeClr val="tx1"/>
              </a:solidFill>
              <a:latin typeface="+mn-ea"/>
              <a:sym typeface="+mn-ea"/>
            </a:endParaRPr>
          </a:p>
          <a:p>
            <a:pPr algn="l">
              <a:lnSpc>
                <a:spcPct val="170000"/>
              </a:lnSpc>
            </a:pPr>
            <a:r>
              <a:rPr lang="en-US" altLang="zh-CN" dirty="0">
                <a:latin typeface="+mn-ea"/>
                <a:sym typeface="+mn-ea"/>
              </a:rPr>
              <a:t>-  Git</a:t>
            </a:r>
            <a:r>
              <a:rPr lang="zh-CN" dirty="0">
                <a:latin typeface="+mn-ea"/>
                <a:sym typeface="+mn-ea"/>
              </a:rPr>
              <a:t>最初由</a:t>
            </a:r>
            <a:r>
              <a:rPr dirty="0">
                <a:latin typeface="+mn-ea"/>
                <a:sym typeface="+mn-ea"/>
              </a:rPr>
              <a:t> Linux 之父 Linus Trovalds</a:t>
            </a:r>
            <a:r>
              <a:rPr lang="zh-CN" dirty="0">
                <a:latin typeface="+mn-ea"/>
                <a:sym typeface="+mn-ea"/>
              </a:rPr>
              <a:t>（林纳斯·托瓦兹）</a:t>
            </a:r>
            <a:r>
              <a:rPr dirty="0">
                <a:latin typeface="+mn-ea"/>
                <a:sym typeface="+mn-ea"/>
              </a:rPr>
              <a:t> </a:t>
            </a:r>
            <a:r>
              <a:rPr lang="zh-CN" dirty="0">
                <a:latin typeface="+mn-ea"/>
                <a:sym typeface="+mn-ea"/>
              </a:rPr>
              <a:t>开发，</a:t>
            </a:r>
            <a:r>
              <a:rPr dirty="0">
                <a:latin typeface="+mn-ea"/>
                <a:sym typeface="+mn-ea"/>
              </a:rPr>
              <a:t>用作Linux内核代码的管理。</a:t>
            </a:r>
            <a:endParaRPr lang="zh-CN" altLang="en-US" dirty="0">
              <a:latin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0425" y="3861435"/>
            <a:ext cx="2495550" cy="2505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5605" y="5445125"/>
            <a:ext cx="306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官网：https://git-scm.com/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5420" y="3501390"/>
            <a:ext cx="5085715" cy="29711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Github</a:t>
            </a:r>
            <a:r>
              <a:rPr lang="zh-CN" dirty="0">
                <a:sym typeface="+mn-ea"/>
              </a:rPr>
              <a:t>简介</a:t>
            </a:r>
            <a:endParaRPr 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23215" y="1917065"/>
            <a:ext cx="8355965" cy="461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en-US" altLang="zh-CN"/>
              <a:t>-  </a:t>
            </a:r>
            <a:r>
              <a:rPr lang="zh-CN" altLang="en-US"/>
              <a:t>Github是全球最大的</a:t>
            </a:r>
            <a:r>
              <a:rPr lang="zh-CN" altLang="en-US">
                <a:solidFill>
                  <a:srgbClr val="FF0000"/>
                </a:solidFill>
              </a:rPr>
              <a:t>社交编程</a:t>
            </a:r>
            <a:r>
              <a:rPr lang="zh-CN" altLang="en-US"/>
              <a:t>及</a:t>
            </a:r>
            <a:r>
              <a:rPr lang="zh-CN" altLang="en-US">
                <a:solidFill>
                  <a:srgbClr val="FF0000"/>
                </a:solidFill>
              </a:rPr>
              <a:t>代码托管</a:t>
            </a:r>
            <a:r>
              <a:rPr lang="zh-CN" altLang="en-US"/>
              <a:t>网站（</a:t>
            </a:r>
            <a:r>
              <a:rPr lang="zh-CN" altLang="en-US" b="1">
                <a:solidFill>
                  <a:srgbClr val="FF0000"/>
                </a:solidFill>
              </a:rPr>
              <a:t>https://github.com/</a:t>
            </a:r>
            <a:r>
              <a:rPr lang="zh-CN" altLang="en-US"/>
              <a:t>）。</a:t>
            </a:r>
            <a:endParaRPr lang="zh-CN" altLang="en-US"/>
          </a:p>
          <a:p>
            <a:pPr>
              <a:lnSpc>
                <a:spcPct val="170000"/>
              </a:lnSpc>
            </a:pPr>
            <a:r>
              <a:rPr lang="en-US" altLang="zh-CN"/>
              <a:t>-  </a:t>
            </a:r>
            <a:r>
              <a:rPr lang="zh-CN" altLang="en-US"/>
              <a:t>Github可以托管各种git库，并提供一个web界面。</a:t>
            </a:r>
            <a:endParaRPr lang="zh-CN" altLang="en-US"/>
          </a:p>
          <a:p>
            <a:pPr>
              <a:lnSpc>
                <a:spcPct val="170000"/>
              </a:lnSpc>
            </a:pPr>
            <a:r>
              <a:rPr lang="en-US" altLang="zh-CN"/>
              <a:t>-  </a:t>
            </a:r>
            <a:r>
              <a:rPr lang="zh-CN" altLang="en-US">
                <a:sym typeface="+mn-ea"/>
              </a:rPr>
              <a:t>Github</a:t>
            </a:r>
            <a:r>
              <a:rPr lang="en-US" altLang="zh-CN"/>
              <a:t>作为开源代码库以及版本控制系统，Github拥有</a:t>
            </a:r>
            <a:r>
              <a:rPr lang="zh-CN" altLang="en-US"/>
              <a:t>百</a:t>
            </a:r>
            <a:r>
              <a:rPr lang="en-US" altLang="zh-CN"/>
              <a:t>万开发者用户。随着越来越多的应用程序转移到了云上，Github已经成为了管理软件开发以及发现已有代码的首选方法</a:t>
            </a:r>
            <a:r>
              <a:rPr lang="zh-CN" altLang="en-US"/>
              <a:t>。如，国内知名互联网公司</a:t>
            </a:r>
            <a:endParaRPr lang="zh-CN" altLang="en-US"/>
          </a:p>
          <a:p>
            <a:pPr>
              <a:lnSpc>
                <a:spcPct val="170000"/>
              </a:lnSpc>
            </a:pPr>
            <a:r>
              <a:rPr lang="zh-CN" altLang="en-US"/>
              <a:t>的开源项目：</a:t>
            </a:r>
            <a:endParaRPr lang="zh-CN" altLang="en-US"/>
          </a:p>
          <a:p>
            <a:pPr>
              <a:lnSpc>
                <a:spcPct val="170000"/>
              </a:lnSpc>
            </a:pP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阿里  https://github.com/alibaba 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腾讯  https://github.com/AlloyTeam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百度  https://github.com/baidufe</a:t>
            </a:r>
            <a:endParaRPr lang="zh-CN" altLang="en-US"/>
          </a:p>
          <a:p>
            <a:pPr>
              <a:lnSpc>
                <a:spcPct val="100000"/>
              </a:lnSpc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Github</a:t>
            </a:r>
            <a:r>
              <a:rPr lang="zh-CN" dirty="0">
                <a:sym typeface="+mn-ea"/>
              </a:rPr>
              <a:t>影响力</a:t>
            </a:r>
            <a:endParaRPr 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23215" y="1917065"/>
            <a:ext cx="8355965" cy="4286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70000"/>
              </a:lnSpc>
              <a:buFont typeface="Wingdings" charset="0"/>
              <a:buChar char="Ø"/>
            </a:pPr>
            <a:r>
              <a:t>全球顶级科技公司纷纷加入 GitHub ，并贡献他们自己的项目代码</a:t>
            </a:r>
          </a:p>
          <a:p>
            <a:pPr>
              <a:lnSpc>
                <a:spcPct val="170000"/>
              </a:lnSpc>
            </a:pPr>
            <a:r>
              <a:t>Google</a:t>
            </a:r>
            <a:r>
              <a:rPr lang="zh-CN">
                <a:sym typeface="+mn-ea"/>
              </a:rPr>
              <a:t>：</a:t>
            </a:r>
            <a:r>
              <a:rPr>
                <a:solidFill>
                  <a:srgbClr val="0070C0"/>
                </a:solidFill>
              </a:rPr>
              <a:t>https://github.com/google 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t>苹果</a:t>
            </a:r>
            <a:r>
              <a:rPr lang="zh-CN">
                <a:sym typeface="+mn-ea"/>
              </a:rPr>
              <a:t>：</a:t>
            </a:r>
            <a:r>
              <a:rPr>
                <a:solidFill>
                  <a:srgbClr val="0070C0"/>
                </a:solidFill>
              </a:rPr>
              <a:t>https://github.com/apple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t>Facebook</a:t>
            </a:r>
            <a:r>
              <a:rPr lang="zh-CN">
                <a:sym typeface="+mn-ea"/>
              </a:rPr>
              <a:t>：</a:t>
            </a:r>
            <a:r>
              <a:rPr>
                <a:solidFill>
                  <a:srgbClr val="0070C0"/>
                </a:solidFill>
              </a:rPr>
              <a:t>https://github.com/facebook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t>Twitter</a:t>
            </a:r>
            <a:r>
              <a:rPr lang="zh-CN"/>
              <a:t>：</a:t>
            </a:r>
            <a:r>
              <a:rPr>
                <a:solidFill>
                  <a:srgbClr val="0070C0"/>
                </a:solidFill>
              </a:rPr>
              <a:t>https://github.com/twitter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t>微软：</a:t>
            </a:r>
            <a:r>
              <a:rPr>
                <a:solidFill>
                  <a:srgbClr val="0070C0"/>
                </a:solidFill>
              </a:rPr>
              <a:t>https://github.com/microsoft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t>Square：</a:t>
            </a:r>
            <a:r>
              <a:rPr>
                <a:solidFill>
                  <a:srgbClr val="0070C0"/>
                </a:solidFill>
              </a:rPr>
              <a:t>https://github.com/square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t>阿里：</a:t>
            </a:r>
            <a:r>
              <a:rPr>
                <a:solidFill>
                  <a:srgbClr val="0070C0"/>
                </a:solidFill>
              </a:rPr>
              <a:t>https://github.com/alibaba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Github</a:t>
            </a:r>
            <a:r>
              <a:rPr lang="zh-CN" dirty="0">
                <a:sym typeface="+mn-ea"/>
              </a:rPr>
              <a:t>影响力</a:t>
            </a:r>
            <a:endParaRPr 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23215" y="1917065"/>
            <a:ext cx="8355965" cy="4286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70000"/>
              </a:lnSpc>
              <a:buFont typeface="Wingdings" charset="0"/>
              <a:buChar char="Ø"/>
            </a:pPr>
            <a:r>
              <a:t>全球顶级开源项目都优先选择在 GitHub 上开源</a:t>
            </a:r>
          </a:p>
          <a:p>
            <a:pPr>
              <a:lnSpc>
                <a:spcPct val="170000"/>
              </a:lnSpc>
            </a:pPr>
            <a:r>
              <a:t>Linux：</a:t>
            </a:r>
            <a:r>
              <a:rPr>
                <a:solidFill>
                  <a:srgbClr val="0070C0"/>
                </a:solidFill>
              </a:rPr>
              <a:t>https://github.com/torvalds/linux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t>Rails：</a:t>
            </a:r>
            <a:r>
              <a:rPr>
                <a:solidFill>
                  <a:srgbClr val="0070C0"/>
                </a:solidFill>
              </a:rPr>
              <a:t>https://github.com/rails/rails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t>Nodejs：</a:t>
            </a:r>
            <a:r>
              <a:rPr>
                <a:solidFill>
                  <a:srgbClr val="0070C0"/>
                </a:solidFill>
              </a:rPr>
              <a:t>https://github.com/nodejs/node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t>Swift：</a:t>
            </a:r>
            <a:r>
              <a:rPr>
                <a:solidFill>
                  <a:srgbClr val="0070C0"/>
                </a:solidFill>
              </a:rPr>
              <a:t>https://github.com/apple/swift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t>CoffeeScript：</a:t>
            </a:r>
            <a:r>
              <a:rPr>
                <a:solidFill>
                  <a:srgbClr val="0070C0"/>
                </a:solidFill>
              </a:rPr>
              <a:t>https://github.com/jashkenas/coffeescript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t>Ruby：</a:t>
            </a:r>
            <a:r>
              <a:rPr>
                <a:solidFill>
                  <a:srgbClr val="0070C0"/>
                </a:solidFill>
              </a:rPr>
              <a:t>https://github.com/ruby/ruby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rPr lang="en-US">
                <a:sym typeface="+mn-ea"/>
              </a:rPr>
              <a:t>laravel</a:t>
            </a:r>
            <a:r>
              <a:rPr>
                <a:sym typeface="+mn-ea"/>
              </a:rPr>
              <a:t>：</a:t>
            </a:r>
            <a:r>
              <a:rPr lang="en-US">
                <a:solidFill>
                  <a:srgbClr val="0070C0"/>
                </a:solidFill>
              </a:rPr>
              <a:t>https://github.com/laravel/laravel</a:t>
            </a:r>
            <a:endParaRPr lang="en-US"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Github</a:t>
            </a:r>
            <a:r>
              <a:rPr lang="zh-CN" dirty="0">
                <a:sym typeface="+mn-ea"/>
              </a:rPr>
              <a:t>影响力</a:t>
            </a:r>
            <a:endParaRPr 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23215" y="1917065"/>
            <a:ext cx="8355965" cy="1023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70000"/>
              </a:lnSpc>
              <a:buFont typeface="Wingdings" charset="0"/>
              <a:buChar char="Ø"/>
            </a:pPr>
            <a:r>
              <a:t>全球顶级编程大牛加入GitHub</a:t>
            </a:r>
          </a:p>
          <a:p>
            <a:pPr>
              <a:lnSpc>
                <a:spcPct val="170000"/>
              </a:lnSpc>
            </a:pPr>
            <a:r>
              <a:t>Linux 发明者 Linus Torvalds：</a:t>
            </a:r>
            <a:r>
              <a:rPr>
                <a:solidFill>
                  <a:srgbClr val="0070C0"/>
                </a:solidFill>
              </a:rPr>
              <a:t>https://github.com/torvalds</a:t>
            </a:r>
            <a:endParaRPr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2924810"/>
            <a:ext cx="6776720" cy="3456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62071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基本概念</a:t>
            </a:r>
            <a:r>
              <a:rPr lang="zh-CN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51460" y="1772920"/>
            <a:ext cx="8427720" cy="5133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sz="2400" b="1">
                <a:solidFill>
                  <a:srgbClr val="FF0000"/>
                </a:solidFill>
              </a:rPr>
              <a:t>仓库（Repository）</a:t>
            </a:r>
            <a:endParaRPr sz="2400" b="1">
              <a:solidFill>
                <a:srgbClr val="FF0000"/>
              </a:solidFill>
            </a:endParaRPr>
          </a:p>
          <a:p>
            <a:pPr algn="l">
              <a:lnSpc>
                <a:spcPct val="120000"/>
              </a:lnSpc>
            </a:pPr>
            <a:r>
              <a:rPr sz="1600"/>
              <a:t>仓库的意思，即你的项目，你想在 GitHub 上开源一个项目，那就必须要新建一个 Repository ，如果你开源的项目多了，你就拥有了多个 Repositories 。</a:t>
            </a:r>
            <a:endParaRPr sz="1600"/>
          </a:p>
          <a:p>
            <a:pPr algn="l">
              <a:lnSpc>
                <a:spcPct val="100000"/>
              </a:lnSpc>
            </a:pPr>
            <a:endParaRPr sz="2400" b="1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sz="2400" b="1">
                <a:solidFill>
                  <a:srgbClr val="FF0000"/>
                </a:solidFill>
              </a:rPr>
              <a:t>收藏（Star）</a:t>
            </a:r>
            <a:endParaRPr sz="2400" b="1">
              <a:solidFill>
                <a:srgbClr val="FF0000"/>
              </a:solidFill>
            </a:endParaRPr>
          </a:p>
          <a:p>
            <a:pPr algn="l">
              <a:lnSpc>
                <a:spcPct val="120000"/>
              </a:lnSpc>
            </a:pPr>
            <a:r>
              <a:rPr sz="1600"/>
              <a:t>仓库主页</a:t>
            </a:r>
            <a:r>
              <a:rPr lang="en-US" sz="1600"/>
              <a:t>star</a:t>
            </a:r>
            <a:r>
              <a:rPr sz="1600"/>
              <a:t>按钮，意思为收藏项目的人数，在 GitHub 上如果你有一个项目获得100个star都算很不容易了！</a:t>
            </a:r>
            <a:endParaRPr sz="1600"/>
          </a:p>
          <a:p>
            <a:pPr algn="l">
              <a:lnSpc>
                <a:spcPct val="100000"/>
              </a:lnSpc>
            </a:pPr>
          </a:p>
          <a:p>
            <a:pPr algn="l">
              <a:lnSpc>
                <a:spcPct val="100000"/>
              </a:lnSpc>
            </a:pPr>
            <a:r>
              <a:rPr sz="2400" b="1">
                <a:solidFill>
                  <a:srgbClr val="FF0000"/>
                </a:solidFill>
              </a:rPr>
              <a:t>复制克隆项目（Fork）</a:t>
            </a:r>
            <a:endParaRPr sz="2400" b="1">
              <a:solidFill>
                <a:srgbClr val="FF0000"/>
              </a:solidFill>
            </a:endParaRPr>
          </a:p>
          <a:p>
            <a:pPr algn="l">
              <a:lnSpc>
                <a:spcPct val="130000"/>
              </a:lnSpc>
            </a:pPr>
            <a:r>
              <a:rPr sz="1600"/>
              <a:t>这个不好翻译，如果实在要翻译我把他翻译成分叉，什么意思呢？你开源了一个项目，别人想在你这个项目的基础上做些改进，然后应用到自己的项目中，这个时候他就可以 Fork 你的项目（打开项目主页点击右上角的fork按钮即可），然后他的 GitHub 主页上就多了一个项目，只不过这个项目是基于你的项目基础（本质上是在原有项目的基础上新建了一个分支），他就可以随心所欲的去改进，但是丝毫不会影响原有项目的代码与结构。</a:t>
            </a:r>
            <a:endParaRPr sz="1600"/>
          </a:p>
          <a:p>
            <a:pPr algn="l"/>
          </a:p>
          <a:p>
            <a:pPr algn="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4276</Words>
  <Application>WPS 演示</Application>
  <PresentationFormat>全屏显示(4:3)</PresentationFormat>
  <Paragraphs>377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PowerPoint 演示文稿</vt:lpstr>
      <vt:lpstr>PowerPoint 演示文稿</vt:lpstr>
      <vt:lpstr>课程概要</vt:lpstr>
      <vt:lpstr>Git简介</vt:lpstr>
      <vt:lpstr>Github简介</vt:lpstr>
      <vt:lpstr>Github影响力</vt:lpstr>
      <vt:lpstr>Github影响力</vt:lpstr>
      <vt:lpstr>Github影响力</vt:lpstr>
      <vt:lpstr>基本概念（1）</vt:lpstr>
      <vt:lpstr>基本概念（2）</vt:lpstr>
      <vt:lpstr>基本概念（3）</vt:lpstr>
      <vt:lpstr>使用Github - 注册github账号</vt:lpstr>
      <vt:lpstr>使用Github - 注册github账号（1）</vt:lpstr>
      <vt:lpstr>使用Github - 注册github账号（2）</vt:lpstr>
      <vt:lpstr>使用Github - 注册github账号（3）</vt:lpstr>
      <vt:lpstr>使用Github - 创建仓库（1）</vt:lpstr>
      <vt:lpstr>使用Github - 创建仓库</vt:lpstr>
      <vt:lpstr>使用Github - 创建仓库（2）</vt:lpstr>
      <vt:lpstr>使用Github - 创建仓库（3）</vt:lpstr>
      <vt:lpstr>使用Github - 个人中心（1）</vt:lpstr>
      <vt:lpstr>使用Github - 创建仓库（2）</vt:lpstr>
      <vt:lpstr>使用Github -  项目主页（3）</vt:lpstr>
      <vt:lpstr>下载安装Git</vt:lpstr>
      <vt:lpstr>Git基础设置</vt:lpstr>
      <vt:lpstr>初始化一个新的Git仓库</vt:lpstr>
      <vt:lpstr>Git工作区域</vt:lpstr>
      <vt:lpstr>向仓库中添加文件流程</vt:lpstr>
      <vt:lpstr>添加文件</vt:lpstr>
      <vt:lpstr>删除文件</vt:lpstr>
      <vt:lpstr>Git远程仓库</vt:lpstr>
      <vt:lpstr>将本地仓库同步到git远程仓库中</vt:lpstr>
      <vt:lpstr>解决git push错误</vt:lpstr>
      <vt:lpstr>Git远程仓库</vt:lpstr>
      <vt:lpstr>Github Pages 搭建网站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creator>韩忠康</dc:creator>
  <cp:keywords>Kang</cp:keywords>
  <dc:description>2015-11-01执行</dc:description>
  <cp:category>课程标准化</cp:category>
  <cp:lastModifiedBy>赵小康</cp:lastModifiedBy>
  <cp:revision>1138</cp:revision>
  <dcterms:created xsi:type="dcterms:W3CDTF">2015-12-18T14:27:00Z</dcterms:created>
  <dcterms:modified xsi:type="dcterms:W3CDTF">2016-07-23T08:29:03Z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