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5" r:id="rId9"/>
    <p:sldId id="29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95" r:id="rId24"/>
    <p:sldId id="294" r:id="rId25"/>
    <p:sldId id="296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58" r:id="rId40"/>
    <p:sldId id="26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43"/>
    <a:srgbClr val="59FF43"/>
    <a:srgbClr val="F144FE"/>
    <a:srgbClr val="43F6FF"/>
    <a:srgbClr val="FF43AE"/>
    <a:srgbClr val="8F43FF"/>
    <a:srgbClr val="4347FF"/>
    <a:srgbClr val="438BFF"/>
    <a:srgbClr val="43FFB7"/>
    <a:srgbClr val="C5F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E321-C45E-40A0-849A-B14E2F809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9489C-BA15-4A39-81AC-EB036AD1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7CA8-114E-4DFF-AC0B-9AB2A48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4EE4-1958-4C18-99CD-AD2EC52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DB577-97DA-40DE-964F-CE47F62B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B46B-34C9-4049-9B69-24C7015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58414-38F8-4F9B-892C-2BAECD7B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FB00-121A-4962-BBCB-40029AE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8DDE-ADCF-4701-AC9A-D0B345D5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D2F3-0BA4-4325-AAB1-8CD5768E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20482-F2C8-49DC-B35C-7E508F1EE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98B1-A075-4386-BC07-B9097234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9061-ECE3-4D25-9FBF-800B742E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D4C5-AE0C-4819-966E-F7A30984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D307-884D-409A-BD9E-4CD8DBFE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A56C-5C66-4778-B50E-62BDD06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6C31-8919-402E-A40D-8E927445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9D5D-0206-4D90-B29F-05E27E44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56F9-3235-466A-9DB0-E9B5346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571D-CDA6-470B-AD7F-DB9CF90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F6D6-E295-4871-80B4-C50668FD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7FB3-DED5-4103-B34F-19DDBFE0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E5C6-B8D2-44FF-A134-E930B2E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DBAA-5C34-4F7A-BFB0-0B1E06B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7A57-1D8D-4D0B-915F-954F51BD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892C-53E4-4604-A0B5-C76E814B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E8B8-BB0A-47D0-A358-0D11A8BF4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AB2E4-7EBE-4467-98E5-70C82F01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3B89E-C8AD-4F73-85C3-1CC4397B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383F4-22F5-4290-AEEF-C9A6C8B8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D93A-5393-4104-B07B-C8037F39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5A34-EC9D-423B-A77B-0DB7C69D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3B9E-FD0E-49C6-B0C5-5FFE898C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FCB5-2DD1-4EFA-BBDA-B448BBDA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BD00E-9C18-44C1-BAE7-1D21A5914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9B285-8672-4D43-B4F6-964982F65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2CEE1-897B-45F8-9AFA-46FB0E92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9D3-D977-4EF6-8EEC-F0CED2BA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F1321-071C-4131-8B23-274BA9AC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88C5-B6A1-4482-81D6-CE58317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4997-EB66-4818-BB81-CA3EEF7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84589-0C36-40E2-9C94-6673478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AE711-C0D3-4B24-8F0D-2B3C7BA5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5AAC9-582C-4044-8A57-8DB06104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B8000-D92A-4EC9-B25A-00F96D7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5D60A-8D8A-4F5B-B8E8-344D6C32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82EC-9B10-43D4-8DA5-CEB3B6E5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D8A2-48B9-4956-894E-A6AB704C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3C521-337F-46ED-ACA8-868578E4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396C-2AB5-4D61-81FE-507FB14E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267E-45EA-422C-9AFE-44215E42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50C18-4C47-4BF5-B6B8-3E87BFA0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9899-0E4A-48C3-B7A2-72558BD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12C7C-0264-4B83-9AA4-EE1695255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2CB42-2AFB-4928-A40A-DB41E5E2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56E5-6D79-4174-99AC-6BDE620A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053B-895D-41C3-BA42-2D26E05F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BB0D-1209-4455-82B1-27E12042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083BE-1794-4BB9-BD3D-4E7EFD46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EED4-88E1-47F8-AFC3-528CB3D4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19F9-74D9-4588-8F4F-9B63DE6B7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35-A1EF-44AF-9515-FFEE0BEE753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4B78-A632-4615-859C-A78798FE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E835-73DB-444B-8470-60DC729EB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4" y="2081212"/>
            <a:ext cx="12068175" cy="273843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Real-Time Identification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>
                <a:solidFill>
                  <a:schemeClr val="accent4"/>
                </a:solidFill>
              </a:rPr>
              <a:t> Common and Extended Musical Chords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</a:t>
            </a:r>
            <a:r>
              <a:rPr lang="en-US" dirty="0">
                <a:solidFill>
                  <a:schemeClr val="accent4"/>
                </a:solidFill>
              </a:rPr>
              <a:t>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0"/>
            <a:ext cx="10163175" cy="3275012"/>
          </a:xfrm>
        </p:spPr>
        <p:txBody>
          <a:bodyPr>
            <a:normAutofit/>
          </a:bodyPr>
          <a:lstStyle/>
          <a:p>
            <a:pPr algn="r"/>
            <a:r>
              <a:rPr lang="en-US" sz="174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136C75-A507-48C9-8EC5-BB4ABFBC4D2D}"/>
              </a:ext>
            </a:extLst>
          </p:cNvPr>
          <p:cNvSpPr txBox="1">
            <a:spLocks/>
          </p:cNvSpPr>
          <p:nvPr/>
        </p:nvSpPr>
        <p:spPr>
          <a:xfrm>
            <a:off x="123825" y="3987005"/>
            <a:ext cx="12068175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Coronel, Lesli Natasha A.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Navarro, Joachim Alfonso A.</a:t>
            </a:r>
          </a:p>
        </p:txBody>
      </p:sp>
    </p:spTree>
    <p:extLst>
      <p:ext uri="{BB962C8B-B14F-4D97-AF65-F5344CB8AC3E}">
        <p14:creationId xmlns:p14="http://schemas.microsoft.com/office/powerpoint/2010/main" val="5899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6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majority of the general music learning public </a:t>
            </a:r>
            <a:r>
              <a:rPr lang="en-US" sz="4000" dirty="0">
                <a:solidFill>
                  <a:srgbClr val="FFC000"/>
                </a:solidFill>
              </a:rPr>
              <a:t>can’t do this by themselves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ctr"/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Why?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Inference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2765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242959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774479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3112759"/>
            <a:ext cx="1198158" cy="0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3110824"/>
            <a:ext cx="1198156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242959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440 Hz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2424227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774479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3110824"/>
            <a:ext cx="1198158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3105455"/>
            <a:ext cx="1198156" cy="7304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925A7F-FA14-454D-B721-5FC1CC1AAFAA}"/>
              </a:ext>
            </a:extLst>
          </p:cNvPr>
          <p:cNvSpPr txBox="1"/>
          <p:nvPr/>
        </p:nvSpPr>
        <p:spPr>
          <a:xfrm>
            <a:off x="9713249" y="2756881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6767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Rare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amongst music-learning individuals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Zatorre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Perry, Beckett, Westbury, &amp; Evans, 1998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</p:spTree>
    <p:extLst>
      <p:ext uri="{BB962C8B-B14F-4D97-AF65-F5344CB8AC3E}">
        <p14:creationId xmlns:p14="http://schemas.microsoft.com/office/powerpoint/2010/main" val="277383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Expressed in a </a:t>
            </a:r>
            <a:r>
              <a:rPr lang="en-US" sz="4000" dirty="0">
                <a:solidFill>
                  <a:srgbClr val="FFC000"/>
                </a:solidFill>
              </a:rPr>
              <a:t>low percentage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of the human population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</p:spTree>
    <p:extLst>
      <p:ext uri="{BB962C8B-B14F-4D97-AF65-F5344CB8AC3E}">
        <p14:creationId xmlns:p14="http://schemas.microsoft.com/office/powerpoint/2010/main" val="95352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Acquired through </a:t>
            </a:r>
            <a:r>
              <a:rPr lang="en-US" sz="4000" dirty="0">
                <a:solidFill>
                  <a:srgbClr val="FFC000"/>
                </a:solidFill>
              </a:rPr>
              <a:t>favorable genes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4000" dirty="0">
                <a:solidFill>
                  <a:srgbClr val="FFC000"/>
                </a:solidFill>
              </a:rPr>
              <a:t>early music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</p:spTree>
    <p:extLst>
      <p:ext uri="{BB962C8B-B14F-4D97-AF65-F5344CB8AC3E}">
        <p14:creationId xmlns:p14="http://schemas.microsoft.com/office/powerpoint/2010/main" val="137085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What role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does absolute pitch play in </a:t>
            </a:r>
            <a:r>
              <a:rPr lang="en-US" sz="4000" dirty="0">
                <a:solidFill>
                  <a:srgbClr val="FFC000"/>
                </a:solidFill>
              </a:rPr>
              <a:t>chord identification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Question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</p:spTree>
    <p:extLst>
      <p:ext uri="{BB962C8B-B14F-4D97-AF65-F5344CB8AC3E}">
        <p14:creationId xmlns:p14="http://schemas.microsoft.com/office/powerpoint/2010/main" val="133635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2056"/>
            <a:ext cx="3002212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Notes of chord cannot be identified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Without 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A5436-4AEC-475A-B172-5F215DF7E312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1546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2057"/>
            <a:ext cx="3002212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Notes of chord are identified exactly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 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A5436-4AEC-475A-B172-5F215DF7E312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7761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5425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Root note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is identified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 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A5436-4AEC-475A-B172-5F215DF7E312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A3B83-B7CA-41F6-B7E1-5AAD324F750D}"/>
              </a:ext>
            </a:extLst>
          </p:cNvPr>
          <p:cNvSpPr txBox="1"/>
          <p:nvPr/>
        </p:nvSpPr>
        <p:spPr>
          <a:xfrm>
            <a:off x="4766593" y="4678099"/>
            <a:ext cx="1537521" cy="461665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9FF43"/>
                </a:solidFill>
              </a:rPr>
              <a:t>D</a:t>
            </a:r>
            <a:endParaRPr lang="en-US" sz="4000" dirty="0">
              <a:solidFill>
                <a:srgbClr val="59FF43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5C4874-8387-46FE-B280-1E3EA33CE987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6304114" y="4908931"/>
            <a:ext cx="1124313" cy="1"/>
          </a:xfrm>
          <a:prstGeom prst="straightConnector1">
            <a:avLst/>
          </a:prstGeom>
          <a:ln w="12700">
            <a:solidFill>
              <a:srgbClr val="59F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74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solidFill>
            <a:srgbClr val="C5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solidFill>
            <a:srgbClr val="43FF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solidFill>
            <a:srgbClr val="434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solidFill>
            <a:srgbClr val="F144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solidFill>
            <a:srgbClr val="FF43A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Classes / Notes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9ECF7-B2DC-4364-B718-74211033EB56}"/>
              </a:ext>
            </a:extLst>
          </p:cNvPr>
          <p:cNvSpPr txBox="1"/>
          <p:nvPr/>
        </p:nvSpPr>
        <p:spPr>
          <a:xfrm>
            <a:off x="2417297" y="3965168"/>
            <a:ext cx="647549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Used almost universally</a:t>
            </a:r>
          </a:p>
        </p:txBody>
      </p:sp>
    </p:spTree>
    <p:extLst>
      <p:ext uri="{BB962C8B-B14F-4D97-AF65-F5344CB8AC3E}">
        <p14:creationId xmlns:p14="http://schemas.microsoft.com/office/powerpoint/2010/main" val="289214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91A5436-4AEC-475A-B172-5F215DF7E312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5425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Chord type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is identified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 AP &amp; common RP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F#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CBA3E-544F-49D4-8A86-E6A473D576F6}"/>
              </a:ext>
            </a:extLst>
          </p:cNvPr>
          <p:cNvSpPr txBox="1"/>
          <p:nvPr/>
        </p:nvSpPr>
        <p:spPr>
          <a:xfrm>
            <a:off x="4721918" y="2906499"/>
            <a:ext cx="1537521" cy="461665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043"/>
                </a:solidFill>
              </a:rPr>
              <a:t>maj9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6475205-44D1-4ECD-9D05-5FF0E1F4BF90}"/>
              </a:ext>
            </a:extLst>
          </p:cNvPr>
          <p:cNvSpPr/>
          <p:nvPr/>
        </p:nvSpPr>
        <p:spPr>
          <a:xfrm>
            <a:off x="6532880" y="1719675"/>
            <a:ext cx="895547" cy="2835314"/>
          </a:xfrm>
          <a:prstGeom prst="leftBrace">
            <a:avLst/>
          </a:prstGeom>
          <a:ln w="12700">
            <a:solidFill>
              <a:srgbClr val="FF5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47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3491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name is identified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 AP &amp; common RP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F#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CBA3E-544F-49D4-8A86-E6A473D576F6}"/>
              </a:ext>
            </a:extLst>
          </p:cNvPr>
          <p:cNvSpPr txBox="1"/>
          <p:nvPr/>
        </p:nvSpPr>
        <p:spPr>
          <a:xfrm>
            <a:off x="4721918" y="2906499"/>
            <a:ext cx="1537521" cy="461665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043"/>
                </a:solidFill>
              </a:rPr>
              <a:t>maj9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6475205-44D1-4ECD-9D05-5FF0E1F4BF90}"/>
              </a:ext>
            </a:extLst>
          </p:cNvPr>
          <p:cNvSpPr/>
          <p:nvPr/>
        </p:nvSpPr>
        <p:spPr>
          <a:xfrm>
            <a:off x="6532880" y="1719675"/>
            <a:ext cx="895547" cy="2835314"/>
          </a:xfrm>
          <a:prstGeom prst="leftBrace">
            <a:avLst/>
          </a:prstGeom>
          <a:ln w="12700">
            <a:solidFill>
              <a:srgbClr val="FF5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DBCEF-1D51-4A82-828C-18CE08427B61}"/>
              </a:ext>
            </a:extLst>
          </p:cNvPr>
          <p:cNvSpPr txBox="1"/>
          <p:nvPr/>
        </p:nvSpPr>
        <p:spPr>
          <a:xfrm>
            <a:off x="8935788" y="4610722"/>
            <a:ext cx="3002212" cy="83099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*The process of determining the name of a chord is called chord identification.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00FF21-920F-49AA-9BE1-0E7724273831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CA21CF-22B2-44B7-BCD0-34113E5EBCCE}"/>
              </a:ext>
            </a:extLst>
          </p:cNvPr>
          <p:cNvSpPr txBox="1"/>
          <p:nvPr/>
        </p:nvSpPr>
        <p:spPr>
          <a:xfrm>
            <a:off x="4766593" y="4678099"/>
            <a:ext cx="1537521" cy="461665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9FF43"/>
                </a:solidFill>
              </a:rPr>
              <a:t>D</a:t>
            </a:r>
            <a:endParaRPr lang="en-US" sz="4000" dirty="0">
              <a:solidFill>
                <a:srgbClr val="59FF43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C2E590-63F4-4BA3-A059-D93488E5B100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6304114" y="4908931"/>
            <a:ext cx="1124313" cy="1"/>
          </a:xfrm>
          <a:prstGeom prst="straightConnector1">
            <a:avLst/>
          </a:prstGeom>
          <a:ln w="12700">
            <a:solidFill>
              <a:srgbClr val="59F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155CA-3415-4C59-AFFC-18ADA8206C64}"/>
              </a:ext>
            </a:extLst>
          </p:cNvPr>
          <p:cNvSpPr txBox="1"/>
          <p:nvPr/>
        </p:nvSpPr>
        <p:spPr>
          <a:xfrm>
            <a:off x="7428427" y="1318623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D</a:t>
            </a:r>
            <a:r>
              <a:rPr lang="en-US" sz="2000" dirty="0">
                <a:solidFill>
                  <a:srgbClr val="FF5043"/>
                </a:solidFill>
              </a:rPr>
              <a:t>maj9</a:t>
            </a:r>
          </a:p>
        </p:txBody>
      </p:sp>
    </p:spTree>
    <p:extLst>
      <p:ext uri="{BB962C8B-B14F-4D97-AF65-F5344CB8AC3E}">
        <p14:creationId xmlns:p14="http://schemas.microsoft.com/office/powerpoint/2010/main" val="2629944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3491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name is identified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 AP &amp; common RP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DBCEF-1D51-4A82-828C-18CE08427B61}"/>
              </a:ext>
            </a:extLst>
          </p:cNvPr>
          <p:cNvSpPr txBox="1"/>
          <p:nvPr/>
        </p:nvSpPr>
        <p:spPr>
          <a:xfrm>
            <a:off x="8935788" y="4610722"/>
            <a:ext cx="3002212" cy="83099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*The process of determining the name of a chord is called chord identification.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00FF21-920F-49AA-9BE1-0E7724273831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CBFB52-AC62-41D2-8CFF-086A1CF30446}"/>
              </a:ext>
            </a:extLst>
          </p:cNvPr>
          <p:cNvSpPr txBox="1"/>
          <p:nvPr/>
        </p:nvSpPr>
        <p:spPr>
          <a:xfrm>
            <a:off x="7428427" y="1313836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Dmaj9</a:t>
            </a:r>
          </a:p>
        </p:txBody>
      </p:sp>
    </p:spTree>
    <p:extLst>
      <p:ext uri="{BB962C8B-B14F-4D97-AF65-F5344CB8AC3E}">
        <p14:creationId xmlns:p14="http://schemas.microsoft.com/office/powerpoint/2010/main" val="235297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Computational model of neurons in a brain</a:t>
            </a:r>
          </a:p>
        </p:txBody>
      </p:sp>
    </p:spTree>
    <p:extLst>
      <p:ext uri="{BB962C8B-B14F-4D97-AF65-F5344CB8AC3E}">
        <p14:creationId xmlns:p14="http://schemas.microsoft.com/office/powerpoint/2010/main" val="161540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Perceptron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Many of these make up a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5451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Perceptron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Are trained, just like neurons in a brain</a:t>
            </a:r>
          </a:p>
        </p:txBody>
      </p:sp>
    </p:spTree>
    <p:extLst>
      <p:ext uri="{BB962C8B-B14F-4D97-AF65-F5344CB8AC3E}">
        <p14:creationId xmlns:p14="http://schemas.microsoft.com/office/powerpoint/2010/main" val="2428978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Why neural networks?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Previous studies with neural network implementations have </a:t>
            </a:r>
            <a:r>
              <a:rPr lang="en-US" sz="4000" dirty="0">
                <a:solidFill>
                  <a:srgbClr val="FFC000"/>
                </a:solidFill>
              </a:rPr>
              <a:t>not included extended chords in their research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</p:spTree>
    <p:extLst>
      <p:ext uri="{BB962C8B-B14F-4D97-AF65-F5344CB8AC3E}">
        <p14:creationId xmlns:p14="http://schemas.microsoft.com/office/powerpoint/2010/main" val="343128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neural networks to identify both common and extended chords is </a:t>
            </a:r>
            <a:r>
              <a:rPr lang="en-US" sz="4000" dirty="0">
                <a:solidFill>
                  <a:srgbClr val="FFC000"/>
                </a:solidFill>
              </a:rPr>
              <a:t>unexplored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</p:spTree>
    <p:extLst>
      <p:ext uri="{BB962C8B-B14F-4D97-AF65-F5344CB8AC3E}">
        <p14:creationId xmlns:p14="http://schemas.microsoft.com/office/powerpoint/2010/main" val="393917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Major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659989"/>
            <a:ext cx="7061793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Develop a neural network that </a:t>
            </a:r>
            <a:r>
              <a:rPr lang="en-US" sz="4000" dirty="0">
                <a:solidFill>
                  <a:srgbClr val="FFC000"/>
                </a:solidFill>
              </a:rPr>
              <a:t>quickly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identifies </a:t>
            </a:r>
            <a:r>
              <a:rPr lang="en-US" sz="4000" dirty="0">
                <a:solidFill>
                  <a:srgbClr val="FFC000"/>
                </a:solidFill>
              </a:rPr>
              <a:t>common and extended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</a:t>
            </a:r>
            <a:r>
              <a:rPr lang="en-US" sz="4000" dirty="0">
                <a:solidFill>
                  <a:srgbClr val="FFC000"/>
                </a:solidFill>
              </a:rPr>
              <a:t>chords</a:t>
            </a:r>
          </a:p>
        </p:txBody>
      </p:sp>
    </p:spTree>
    <p:extLst>
      <p:ext uri="{BB962C8B-B14F-4D97-AF65-F5344CB8AC3E}">
        <p14:creationId xmlns:p14="http://schemas.microsoft.com/office/powerpoint/2010/main" val="62350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is a group of </a:t>
            </a:r>
            <a:r>
              <a:rPr lang="en-US" sz="4000" dirty="0">
                <a:solidFill>
                  <a:srgbClr val="FFC000"/>
                </a:solidFill>
              </a:rPr>
              <a:t>3 or more MIDI note signals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played in </a:t>
            </a:r>
            <a:r>
              <a:rPr lang="en-US" sz="4000" dirty="0">
                <a:solidFill>
                  <a:srgbClr val="FFC000"/>
                </a:solidFill>
              </a:rPr>
              <a:t>real-time</a:t>
            </a:r>
          </a:p>
        </p:txBody>
      </p:sp>
    </p:spTree>
    <p:extLst>
      <p:ext uri="{BB962C8B-B14F-4D97-AF65-F5344CB8AC3E}">
        <p14:creationId xmlns:p14="http://schemas.microsoft.com/office/powerpoint/2010/main" val="19820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E0DC2-3FF2-4770-978A-D7633ABDFCA6}"/>
              </a:ext>
            </a:extLst>
          </p:cNvPr>
          <p:cNvSpPr txBox="1"/>
          <p:nvPr/>
        </p:nvSpPr>
        <p:spPr>
          <a:xfrm>
            <a:off x="1429115" y="4339090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2 or more 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notes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5123F-C9AF-4939-8B82-8F8BE0CDB1AC}"/>
              </a:ext>
            </a:extLst>
          </p:cNvPr>
          <p:cNvSpPr txBox="1"/>
          <p:nvPr/>
        </p:nvSpPr>
        <p:spPr>
          <a:xfrm>
            <a:off x="4727095" y="4333645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Played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together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BAEDA-BA98-4E25-B6D6-310741AB28CD}"/>
              </a:ext>
            </a:extLst>
          </p:cNvPr>
          <p:cNvSpPr txBox="1"/>
          <p:nvPr/>
        </p:nvSpPr>
        <p:spPr>
          <a:xfrm>
            <a:off x="6148284" y="34480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40163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20D798-5D7A-4F79-B8F0-6CE1D2F722D6}"/>
              </a:ext>
            </a:extLst>
          </p:cNvPr>
          <p:cNvSpPr txBox="1"/>
          <p:nvPr/>
        </p:nvSpPr>
        <p:spPr>
          <a:xfrm>
            <a:off x="8270630" y="4339090"/>
            <a:ext cx="39213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Follow “rules of harmony”</a:t>
            </a:r>
            <a:br>
              <a:rPr lang="en-US" sz="3600" dirty="0">
                <a:solidFill>
                  <a:srgbClr val="FFC000"/>
                </a:solidFill>
              </a:rPr>
            </a:b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Leino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Brattico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Tervaniemi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&amp;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Vurst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2007) 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E2A58-1565-473F-8126-638C18EB35B1}"/>
              </a:ext>
            </a:extLst>
          </p:cNvPr>
          <p:cNvSpPr txBox="1"/>
          <p:nvPr/>
        </p:nvSpPr>
        <p:spPr>
          <a:xfrm>
            <a:off x="9691819" y="3447194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6565F-2A5F-4456-9B3A-702019237DDE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</p:spTree>
    <p:extLst>
      <p:ext uri="{BB962C8B-B14F-4D97-AF65-F5344CB8AC3E}">
        <p14:creationId xmlns:p14="http://schemas.microsoft.com/office/powerpoint/2010/main" val="770623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/>
      <p:bldP spid="15" grpId="0" animBg="1"/>
      <p:bldP spid="16" grpId="0" animBg="1"/>
      <p:bldP spid="17" grpId="0" animBg="1"/>
      <p:bldP spid="18" grpId="0"/>
      <p:bldP spid="22" grpId="0" animBg="1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chords have </a:t>
            </a:r>
            <a:r>
              <a:rPr lang="en-US" sz="4000" dirty="0">
                <a:solidFill>
                  <a:srgbClr val="FFC000"/>
                </a:solidFill>
              </a:rPr>
              <a:t>one root note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are in the </a:t>
            </a:r>
            <a:r>
              <a:rPr lang="en-US" sz="4000" dirty="0">
                <a:solidFill>
                  <a:srgbClr val="FFC000"/>
                </a:solidFill>
              </a:rPr>
              <a:t>0</a:t>
            </a:r>
            <a:r>
              <a:rPr lang="en-US" sz="4000" baseline="30000" dirty="0">
                <a:solidFill>
                  <a:srgbClr val="FFC000"/>
                </a:solidFill>
              </a:rPr>
              <a:t>th</a:t>
            </a:r>
            <a:r>
              <a:rPr lang="en-US" sz="4000" dirty="0">
                <a:solidFill>
                  <a:srgbClr val="FFC000"/>
                </a:solidFill>
              </a:rPr>
              <a:t> inversion (i.e. not inverted)</a:t>
            </a:r>
          </a:p>
        </p:txBody>
      </p:sp>
    </p:spTree>
    <p:extLst>
      <p:ext uri="{BB962C8B-B14F-4D97-AF65-F5344CB8AC3E}">
        <p14:creationId xmlns:p14="http://schemas.microsoft.com/office/powerpoint/2010/main" val="3271161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Identification must be quick enough to be used in </a:t>
            </a:r>
            <a:r>
              <a:rPr lang="en-US" sz="4000" dirty="0">
                <a:solidFill>
                  <a:srgbClr val="FFC000"/>
                </a:solidFill>
              </a:rPr>
              <a:t>live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387128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2215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Implemented in programming languages with </a:t>
            </a:r>
            <a:r>
              <a:rPr lang="en-US" sz="4000" dirty="0">
                <a:solidFill>
                  <a:srgbClr val="FFC000"/>
                </a:solidFill>
              </a:rPr>
              <a:t>neural network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4000" dirty="0">
                <a:solidFill>
                  <a:srgbClr val="FFC000"/>
                </a:solidFill>
              </a:rPr>
              <a:t>real-time MIDI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and </a:t>
            </a:r>
            <a:r>
              <a:rPr lang="en-US" sz="4000" dirty="0">
                <a:solidFill>
                  <a:srgbClr val="FFC000"/>
                </a:solidFill>
              </a:rPr>
              <a:t>GPU processing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libraries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FBE24-4B9A-4835-A970-075077D5E099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thestk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Bretschneider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63766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9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must be run on a GPU for efficient processing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AF0B6-EB59-4016-AB7A-C73D833E8512}"/>
              </a:ext>
            </a:extLst>
          </p:cNvPr>
          <p:cNvSpPr txBox="1"/>
          <p:nvPr/>
        </p:nvSpPr>
        <p:spPr>
          <a:xfrm>
            <a:off x="2370934" y="3906761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Nickolls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Buck, Garland,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Skadron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2008</a:t>
            </a:r>
          </a:p>
        </p:txBody>
      </p:sp>
    </p:spTree>
    <p:extLst>
      <p:ext uri="{BB962C8B-B14F-4D97-AF65-F5344CB8AC3E}">
        <p14:creationId xmlns:p14="http://schemas.microsoft.com/office/powerpoint/2010/main" val="132028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5124295" y="4585008"/>
            <a:ext cx="243474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2815869" y="2685899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15869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Level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15869" y="114654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Procurement of materials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924EF-59CE-4A4E-BCF5-CBB40BC56877}"/>
              </a:ext>
            </a:extLst>
          </p:cNvPr>
          <p:cNvSpPr txBox="1"/>
          <p:nvPr/>
        </p:nvSpPr>
        <p:spPr>
          <a:xfrm>
            <a:off x="2817975" y="2686239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development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Preparation and randomization of test chords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5124295" y="4585008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8B72D-C6BE-433B-939F-739DE2C37FA5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4033242" y="2161531"/>
            <a:ext cx="2106" cy="524708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4746616" y="2989955"/>
            <a:ext cx="883785" cy="2306320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011675" y="2491864"/>
            <a:ext cx="2423137" cy="1763150"/>
          </a:xfrm>
          <a:prstGeom prst="bentConnector3">
            <a:avLst>
              <a:gd name="adj1" fmla="val 81761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3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4903897" y="4243920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15869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 Procurement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15869" y="1147902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Acquisition of GPU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90568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Acquisition of programming tools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16200000" flipH="1">
            <a:off x="4036739" y="2159389"/>
            <a:ext cx="2081034" cy="2088028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5400000">
            <a:off x="6073582" y="2209560"/>
            <a:ext cx="2082049" cy="19866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245E1D4-EE70-45FC-BEC2-88A699694B01}"/>
              </a:ext>
            </a:extLst>
          </p:cNvPr>
          <p:cNvSpPr txBox="1"/>
          <p:nvPr/>
        </p:nvSpPr>
        <p:spPr>
          <a:xfrm>
            <a:off x="4810097" y="4055594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7243370" y="1601239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373878" y="1604695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 ANN 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3878" y="1601239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input-output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808624" y="4055594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training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1CA257-7641-4F3B-B447-B933521E5A45}"/>
              </a:ext>
            </a:extLst>
          </p:cNvPr>
          <p:cNvSpPr txBox="1"/>
          <p:nvPr/>
        </p:nvSpPr>
        <p:spPr>
          <a:xfrm>
            <a:off x="7243370" y="1601918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Preparation of chord dataset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10A37B6-D788-406E-BDFF-D31CB0ECF49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16200000" flipH="1">
            <a:off x="4089278" y="2118875"/>
            <a:ext cx="1438692" cy="2434746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9B6FE24-9F63-411B-9752-E820618AAB04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5400000">
            <a:off x="6524024" y="2118875"/>
            <a:ext cx="1438692" cy="24347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64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5124295" y="45850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5124295" y="458568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Random sampling of chords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Acquisition of random number generator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15869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15869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Assignment of test chord parameters to #s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2815869" y="2685899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 Test Chord Prep &amp; 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924EF-59CE-4A4E-BCF5-CBB40BC56877}"/>
              </a:ext>
            </a:extLst>
          </p:cNvPr>
          <p:cNvSpPr txBox="1"/>
          <p:nvPr/>
        </p:nvSpPr>
        <p:spPr>
          <a:xfrm>
            <a:off x="2815869" y="2683282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Determination of sample size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8B72D-C6BE-433B-939F-739DE2C37FA5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4033242" y="2161871"/>
            <a:ext cx="0" cy="52141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4743745" y="2987763"/>
            <a:ext cx="887421" cy="2308426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cxnSpLocks/>
          </p:cNvCxnSpPr>
          <p:nvPr/>
        </p:nvCxnSpPr>
        <p:spPr>
          <a:xfrm rot="5400000">
            <a:off x="6013875" y="2492204"/>
            <a:ext cx="2423816" cy="1763150"/>
          </a:xfrm>
          <a:prstGeom prst="bentConnector3">
            <a:avLst>
              <a:gd name="adj1" fmla="val 81753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508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903897" y="112435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903897" y="112435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testing on randomized chords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4903897" y="2747051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903897" y="2742504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logging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 Testing &amp; DC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9F214-5CEC-44F1-8DDB-878AEAA63C3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6121270" y="2140019"/>
            <a:ext cx="0" cy="60248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7FE496-22C4-445A-AD3E-4A0F31C97DB9}"/>
              </a:ext>
            </a:extLst>
          </p:cNvPr>
          <p:cNvSpPr txBox="1"/>
          <p:nvPr/>
        </p:nvSpPr>
        <p:spPr>
          <a:xfrm>
            <a:off x="4903897" y="438017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CB9826-72B1-41B4-9562-7BB5F15A1F08}"/>
              </a:ext>
            </a:extLst>
          </p:cNvPr>
          <p:cNvSpPr txBox="1"/>
          <p:nvPr/>
        </p:nvSpPr>
        <p:spPr>
          <a:xfrm>
            <a:off x="4903897" y="4389829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analysis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6437AB-0B27-45A3-A427-51917807259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121270" y="3757488"/>
            <a:ext cx="0" cy="63234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48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727E4-4FE8-49CA-ACA9-D57CDBC31CBB}"/>
              </a:ext>
            </a:extLst>
          </p:cNvPr>
          <p:cNvSpPr txBox="1"/>
          <p:nvPr/>
        </p:nvSpPr>
        <p:spPr>
          <a:xfrm>
            <a:off x="2413363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85E28-BB26-4B35-8977-EF7F5253DC8A}"/>
              </a:ext>
            </a:extLst>
          </p:cNvPr>
          <p:cNvSpPr txBox="1"/>
          <p:nvPr/>
        </p:nvSpPr>
        <p:spPr>
          <a:xfrm>
            <a:off x="349235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E6E50-B349-42D0-9DEB-2F74A0F9672E}"/>
              </a:ext>
            </a:extLst>
          </p:cNvPr>
          <p:cNvSpPr txBox="1"/>
          <p:nvPr/>
        </p:nvSpPr>
        <p:spPr>
          <a:xfrm>
            <a:off x="4571347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7F651-DA8A-4A39-93B3-220930A9DDE1}"/>
              </a:ext>
            </a:extLst>
          </p:cNvPr>
          <p:cNvSpPr txBox="1"/>
          <p:nvPr/>
        </p:nvSpPr>
        <p:spPr>
          <a:xfrm>
            <a:off x="5649705" y="2933191"/>
            <a:ext cx="1078992" cy="30777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Rev.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59B77-B191-4774-9B23-EE3BC743B75D}"/>
              </a:ext>
            </a:extLst>
          </p:cNvPr>
          <p:cNvSpPr txBox="1"/>
          <p:nvPr/>
        </p:nvSpPr>
        <p:spPr>
          <a:xfrm>
            <a:off x="672848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04C2B-6646-4F64-A222-5B0174BC0A92}"/>
              </a:ext>
            </a:extLst>
          </p:cNvPr>
          <p:cNvSpPr txBox="1"/>
          <p:nvPr/>
        </p:nvSpPr>
        <p:spPr>
          <a:xfrm>
            <a:off x="7807054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06A08-607B-420A-9390-CCC2FE8BDFB9}"/>
              </a:ext>
            </a:extLst>
          </p:cNvPr>
          <p:cNvSpPr txBox="1"/>
          <p:nvPr/>
        </p:nvSpPr>
        <p:spPr>
          <a:xfrm>
            <a:off x="8885623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9280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2E06C-68E9-4183-8439-18C5C0E56355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Amaj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2413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Toolbox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722CA-71B4-467B-AADA-0FFC71EDA845}"/>
              </a:ext>
            </a:extLst>
          </p:cNvPr>
          <p:cNvSpPr txBox="1"/>
          <p:nvPr/>
        </p:nvSpPr>
        <p:spPr>
          <a:xfrm>
            <a:off x="9046915" y="443179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570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C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59FF43"/>
                </a:solidFill>
              </a:rPr>
              <a:t>A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D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59FF43"/>
                </a:solidFill>
              </a:rPr>
              <a:t>root </a:t>
            </a:r>
            <a:br>
              <a:rPr lang="en-US" sz="3600" dirty="0">
                <a:solidFill>
                  <a:srgbClr val="59FF43"/>
                </a:solidFill>
              </a:rPr>
            </a:br>
            <a:r>
              <a:rPr lang="en-US" sz="3600" dirty="0">
                <a:solidFill>
                  <a:srgbClr val="59FF43"/>
                </a:solidFill>
              </a:rPr>
              <a:t>note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2B671-B938-444F-AC20-F330BECC9057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</p:spTree>
    <p:extLst>
      <p:ext uri="{BB962C8B-B14F-4D97-AF65-F5344CB8AC3E}">
        <p14:creationId xmlns:p14="http://schemas.microsoft.com/office/powerpoint/2010/main" val="49119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2000" dirty="0">
                <a:solidFill>
                  <a:srgbClr val="FF5043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 err="1">
                <a:solidFill>
                  <a:srgbClr val="FF5043"/>
                </a:solidFill>
              </a:rPr>
              <a:t>maj</a:t>
            </a:r>
            <a:endParaRPr lang="en-US" sz="2000" dirty="0">
              <a:solidFill>
                <a:srgbClr val="FF504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2000" dirty="0">
                <a:solidFill>
                  <a:srgbClr val="FF5043"/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FF5043"/>
                </a:solidFill>
              </a:rPr>
              <a:t>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</p:spTree>
    <p:extLst>
      <p:ext uri="{BB962C8B-B14F-4D97-AF65-F5344CB8AC3E}">
        <p14:creationId xmlns:p14="http://schemas.microsoft.com/office/powerpoint/2010/main" val="3309986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inversion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9592B-FCF7-4D96-AAEF-12B31C7A20C4}"/>
              </a:ext>
            </a:extLst>
          </p:cNvPr>
          <p:cNvSpPr txBox="1"/>
          <p:nvPr/>
        </p:nvSpPr>
        <p:spPr>
          <a:xfrm>
            <a:off x="2850303" y="4150582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D9238-40C7-4885-BB86-BAB7EF8E395F}"/>
              </a:ext>
            </a:extLst>
          </p:cNvPr>
          <p:cNvSpPr txBox="1"/>
          <p:nvPr/>
        </p:nvSpPr>
        <p:spPr>
          <a:xfrm>
            <a:off x="6148284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19CE05-19AA-433F-B953-822D5D31D065}"/>
              </a:ext>
            </a:extLst>
          </p:cNvPr>
          <p:cNvSpPr txBox="1"/>
          <p:nvPr/>
        </p:nvSpPr>
        <p:spPr>
          <a:xfrm>
            <a:off x="9691819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1268-75A7-4B8C-8C71-6DC51932AB8F}"/>
              </a:ext>
            </a:extLst>
          </p:cNvPr>
          <p:cNvSpPr txBox="1"/>
          <p:nvPr/>
        </p:nvSpPr>
        <p:spPr>
          <a:xfrm>
            <a:off x="1113838" y="4908840"/>
            <a:ext cx="1059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0</a:t>
            </a:r>
            <a:r>
              <a:rPr lang="en-US" sz="3600" baseline="30000" dirty="0">
                <a:solidFill>
                  <a:srgbClr val="FFC000"/>
                </a:solidFill>
              </a:rPr>
              <a:t>th</a:t>
            </a:r>
            <a:r>
              <a:rPr lang="en-US" sz="3600" dirty="0">
                <a:solidFill>
                  <a:srgbClr val="FFC000"/>
                </a:solidFill>
              </a:rPr>
              <a:t> inversion only included in scope of study</a:t>
            </a:r>
            <a:endParaRPr lang="en-US" sz="3600" dirty="0">
              <a:solidFill>
                <a:srgbClr val="F144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5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5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determination of the name of the chord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Definition of chord identification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22136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6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“The general music learning public places a </a:t>
            </a:r>
            <a:r>
              <a:rPr lang="en-US" sz="4000" dirty="0">
                <a:solidFill>
                  <a:srgbClr val="FFC000"/>
                </a:solidFill>
              </a:rPr>
              <a:t>high demand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 </a:t>
            </a:r>
            <a:r>
              <a:rPr lang="en-US" sz="4000" dirty="0">
                <a:solidFill>
                  <a:srgbClr val="FFC000"/>
                </a:solidFill>
              </a:rPr>
              <a:t>chord-based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representations of popular music.”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Humphrey, Bello, &amp; Cho,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n.d.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par.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287442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own">
      <a:majorFont>
        <a:latin typeface="Brown"/>
        <a:ea typeface=""/>
        <a:cs typeface=""/>
      </a:majorFont>
      <a:minorFont>
        <a:latin typeface="Brow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1361</TotalTime>
  <Words>1279</Words>
  <Application>Microsoft Office PowerPoint</Application>
  <PresentationFormat>Widescreen</PresentationFormat>
  <Paragraphs>495</Paragraphs>
  <Slides>40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Brown</vt:lpstr>
      <vt:lpstr>Office Theme</vt:lpstr>
      <vt:lpstr>Real-Time Identification of Common and Extended Musical Chords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  <vt:lpstr>Real-Time Identification of  Common and Extended Musical Chords  using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Identification of Common and Extended Musical Chords using Neural Networks</dc:title>
  <dc:creator>Joachim</dc:creator>
  <cp:lastModifiedBy>Joachim</cp:lastModifiedBy>
  <cp:revision>103</cp:revision>
  <dcterms:created xsi:type="dcterms:W3CDTF">2017-09-25T01:08:35Z</dcterms:created>
  <dcterms:modified xsi:type="dcterms:W3CDTF">2017-11-04T10:07:37Z</dcterms:modified>
</cp:coreProperties>
</file>